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7" r:id="rId2"/>
    <p:sldId id="258" r:id="rId3"/>
    <p:sldId id="259" r:id="rId4"/>
    <p:sldId id="260" r:id="rId5"/>
    <p:sldId id="261" r:id="rId6"/>
    <p:sldId id="263" r:id="rId7"/>
    <p:sldId id="264" r:id="rId8"/>
    <p:sldId id="265" r:id="rId9"/>
    <p:sldId id="266" r:id="rId10"/>
    <p:sldId id="267" r:id="rId11"/>
    <p:sldId id="268" r:id="rId12"/>
    <p:sldId id="270" r:id="rId13"/>
    <p:sldId id="271"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8" r:id="rId39"/>
    <p:sldId id="299" r:id="rId40"/>
    <p:sldId id="300" r:id="rId41"/>
    <p:sldId id="301" r:id="rId42"/>
    <p:sldId id="302" r:id="rId43"/>
    <p:sldId id="303" r:id="rId44"/>
    <p:sldId id="304" r:id="rId45"/>
    <p:sldId id="305" r:id="rId46"/>
    <p:sldId id="308" r:id="rId47"/>
    <p:sldId id="370" r:id="rId48"/>
    <p:sldId id="309" r:id="rId49"/>
    <p:sldId id="378" r:id="rId50"/>
    <p:sldId id="310" r:id="rId51"/>
    <p:sldId id="311" r:id="rId52"/>
    <p:sldId id="312" r:id="rId53"/>
    <p:sldId id="338" r:id="rId54"/>
    <p:sldId id="339" r:id="rId55"/>
    <p:sldId id="383" r:id="rId56"/>
    <p:sldId id="392" r:id="rId57"/>
    <p:sldId id="393" r:id="rId58"/>
    <p:sldId id="391" r:id="rId59"/>
    <p:sldId id="390" r:id="rId60"/>
    <p:sldId id="349" r:id="rId61"/>
    <p:sldId id="350" r:id="rId62"/>
    <p:sldId id="387" r:id="rId63"/>
    <p:sldId id="388" r:id="rId64"/>
    <p:sldId id="360" r:id="rId65"/>
    <p:sldId id="389" r:id="rId66"/>
    <p:sldId id="384" r:id="rId67"/>
    <p:sldId id="385" r:id="rId68"/>
    <p:sldId id="386" r:id="rId69"/>
    <p:sldId id="365" r:id="rId70"/>
    <p:sldId id="368" r:id="rId71"/>
    <p:sldId id="376" r:id="rId72"/>
    <p:sldId id="361" r:id="rId73"/>
    <p:sldId id="320" r:id="rId74"/>
    <p:sldId id="372" r:id="rId75"/>
  </p:sldIdLst>
  <p:sldSz cx="9144000" cy="6858000" type="screen4x3"/>
  <p:notesSz cx="6881813" cy="9661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1932" y="-57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83076"/>
          </a:xfrm>
          <a:prstGeom prst="rect">
            <a:avLst/>
          </a:prstGeom>
        </p:spPr>
        <p:txBody>
          <a:bodyPr vert="horz" lIns="94531" tIns="47265" rIns="94531" bIns="47265" rtlCol="0"/>
          <a:lstStyle>
            <a:lvl1pPr algn="l">
              <a:defRPr sz="1200"/>
            </a:lvl1pPr>
          </a:lstStyle>
          <a:p>
            <a:endParaRPr lang="en-IN"/>
          </a:p>
        </p:txBody>
      </p:sp>
      <p:sp>
        <p:nvSpPr>
          <p:cNvPr id="3" name="Date Placeholder 2"/>
          <p:cNvSpPr>
            <a:spLocks noGrp="1"/>
          </p:cNvSpPr>
          <p:nvPr>
            <p:ph type="dt" sz="quarter" idx="1"/>
          </p:nvPr>
        </p:nvSpPr>
        <p:spPr>
          <a:xfrm>
            <a:off x="3898102" y="0"/>
            <a:ext cx="2982119" cy="483076"/>
          </a:xfrm>
          <a:prstGeom prst="rect">
            <a:avLst/>
          </a:prstGeom>
        </p:spPr>
        <p:txBody>
          <a:bodyPr vert="horz" lIns="94531" tIns="47265" rIns="94531" bIns="47265" rtlCol="0"/>
          <a:lstStyle>
            <a:lvl1pPr algn="r">
              <a:defRPr sz="1200"/>
            </a:lvl1pPr>
          </a:lstStyle>
          <a:p>
            <a:fld id="{4AE6E7B2-1AF6-46BC-A9A6-5B4D4E799271}" type="datetimeFigureOut">
              <a:rPr lang="en-IN" smtClean="0"/>
              <a:pPr/>
              <a:t>10-01-2017</a:t>
            </a:fld>
            <a:endParaRPr lang="en-IN"/>
          </a:p>
        </p:txBody>
      </p:sp>
      <p:sp>
        <p:nvSpPr>
          <p:cNvPr id="4" name="Footer Placeholder 3"/>
          <p:cNvSpPr>
            <a:spLocks noGrp="1"/>
          </p:cNvSpPr>
          <p:nvPr>
            <p:ph type="ftr" sz="quarter" idx="2"/>
          </p:nvPr>
        </p:nvSpPr>
        <p:spPr>
          <a:xfrm>
            <a:off x="0" y="9176772"/>
            <a:ext cx="2982119" cy="483076"/>
          </a:xfrm>
          <a:prstGeom prst="rect">
            <a:avLst/>
          </a:prstGeom>
        </p:spPr>
        <p:txBody>
          <a:bodyPr vert="horz" lIns="94531" tIns="47265" rIns="94531" bIns="47265" rtlCol="0" anchor="b"/>
          <a:lstStyle>
            <a:lvl1pPr algn="l">
              <a:defRPr sz="1200"/>
            </a:lvl1pPr>
          </a:lstStyle>
          <a:p>
            <a:endParaRPr lang="en-IN"/>
          </a:p>
        </p:txBody>
      </p:sp>
      <p:sp>
        <p:nvSpPr>
          <p:cNvPr id="5" name="Slide Number Placeholder 4"/>
          <p:cNvSpPr>
            <a:spLocks noGrp="1"/>
          </p:cNvSpPr>
          <p:nvPr>
            <p:ph type="sldNum" sz="quarter" idx="3"/>
          </p:nvPr>
        </p:nvSpPr>
        <p:spPr>
          <a:xfrm>
            <a:off x="3898102" y="9176772"/>
            <a:ext cx="2982119" cy="483076"/>
          </a:xfrm>
          <a:prstGeom prst="rect">
            <a:avLst/>
          </a:prstGeom>
        </p:spPr>
        <p:txBody>
          <a:bodyPr vert="horz" lIns="94531" tIns="47265" rIns="94531" bIns="47265" rtlCol="0" anchor="b"/>
          <a:lstStyle>
            <a:lvl1pPr algn="r">
              <a:defRPr sz="1200"/>
            </a:lvl1pPr>
          </a:lstStyle>
          <a:p>
            <a:fld id="{74C1FB75-243A-4ABF-AFD1-9F87EC15BC94}" type="slidenum">
              <a:rPr lang="en-IN" smtClean="0"/>
              <a:pPr/>
              <a:t>‹#›</a:t>
            </a:fld>
            <a:endParaRPr lang="en-IN"/>
          </a:p>
        </p:txBody>
      </p:sp>
    </p:spTree>
    <p:extLst>
      <p:ext uri="{BB962C8B-B14F-4D97-AF65-F5344CB8AC3E}">
        <p14:creationId xmlns:p14="http://schemas.microsoft.com/office/powerpoint/2010/main" xmlns="" val="1239005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83076"/>
          </a:xfrm>
          <a:prstGeom prst="rect">
            <a:avLst/>
          </a:prstGeom>
        </p:spPr>
        <p:txBody>
          <a:bodyPr vert="horz" lIns="94531" tIns="47265" rIns="94531" bIns="47265" rtlCol="0"/>
          <a:lstStyle>
            <a:lvl1pPr algn="l">
              <a:defRPr sz="1200"/>
            </a:lvl1pPr>
          </a:lstStyle>
          <a:p>
            <a:endParaRPr lang="en-IN"/>
          </a:p>
        </p:txBody>
      </p:sp>
      <p:sp>
        <p:nvSpPr>
          <p:cNvPr id="3" name="Date Placeholder 2"/>
          <p:cNvSpPr>
            <a:spLocks noGrp="1"/>
          </p:cNvSpPr>
          <p:nvPr>
            <p:ph type="dt" idx="1"/>
          </p:nvPr>
        </p:nvSpPr>
        <p:spPr>
          <a:xfrm>
            <a:off x="3898102" y="0"/>
            <a:ext cx="2982119" cy="483076"/>
          </a:xfrm>
          <a:prstGeom prst="rect">
            <a:avLst/>
          </a:prstGeom>
        </p:spPr>
        <p:txBody>
          <a:bodyPr vert="horz" lIns="94531" tIns="47265" rIns="94531" bIns="47265" rtlCol="0"/>
          <a:lstStyle>
            <a:lvl1pPr algn="r">
              <a:defRPr sz="1200"/>
            </a:lvl1pPr>
          </a:lstStyle>
          <a:p>
            <a:fld id="{BBBC3003-808F-400C-B97F-0C094C819216}" type="datetimeFigureOut">
              <a:rPr lang="en-US" smtClean="0"/>
              <a:pPr/>
              <a:t>1/10/2017</a:t>
            </a:fld>
            <a:endParaRPr lang="en-IN"/>
          </a:p>
        </p:txBody>
      </p:sp>
      <p:sp>
        <p:nvSpPr>
          <p:cNvPr id="4" name="Slide Image Placeholder 3"/>
          <p:cNvSpPr>
            <a:spLocks noGrp="1" noRot="1" noChangeAspect="1"/>
          </p:cNvSpPr>
          <p:nvPr>
            <p:ph type="sldImg" idx="2"/>
          </p:nvPr>
        </p:nvSpPr>
        <p:spPr>
          <a:xfrm>
            <a:off x="1025525" y="723900"/>
            <a:ext cx="4832350" cy="3624263"/>
          </a:xfrm>
          <a:prstGeom prst="rect">
            <a:avLst/>
          </a:prstGeom>
          <a:noFill/>
          <a:ln w="12700">
            <a:solidFill>
              <a:prstClr val="black"/>
            </a:solidFill>
          </a:ln>
        </p:spPr>
        <p:txBody>
          <a:bodyPr vert="horz" lIns="94531" tIns="47265" rIns="94531" bIns="47265" rtlCol="0" anchor="ctr"/>
          <a:lstStyle/>
          <a:p>
            <a:endParaRPr lang="en-IN"/>
          </a:p>
        </p:txBody>
      </p:sp>
      <p:sp>
        <p:nvSpPr>
          <p:cNvPr id="5" name="Notes Placeholder 4"/>
          <p:cNvSpPr>
            <a:spLocks noGrp="1"/>
          </p:cNvSpPr>
          <p:nvPr>
            <p:ph type="body" sz="quarter" idx="3"/>
          </p:nvPr>
        </p:nvSpPr>
        <p:spPr>
          <a:xfrm>
            <a:off x="688182" y="4589225"/>
            <a:ext cx="5505450" cy="4347686"/>
          </a:xfrm>
          <a:prstGeom prst="rect">
            <a:avLst/>
          </a:prstGeom>
        </p:spPr>
        <p:txBody>
          <a:bodyPr vert="horz" lIns="94531" tIns="47265" rIns="94531" bIns="472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176772"/>
            <a:ext cx="2982119" cy="483076"/>
          </a:xfrm>
          <a:prstGeom prst="rect">
            <a:avLst/>
          </a:prstGeom>
        </p:spPr>
        <p:txBody>
          <a:bodyPr vert="horz" lIns="94531" tIns="47265" rIns="94531" bIns="47265" rtlCol="0" anchor="b"/>
          <a:lstStyle>
            <a:lvl1pPr algn="l">
              <a:defRPr sz="1200"/>
            </a:lvl1pPr>
          </a:lstStyle>
          <a:p>
            <a:endParaRPr lang="en-IN"/>
          </a:p>
        </p:txBody>
      </p:sp>
      <p:sp>
        <p:nvSpPr>
          <p:cNvPr id="7" name="Slide Number Placeholder 6"/>
          <p:cNvSpPr>
            <a:spLocks noGrp="1"/>
          </p:cNvSpPr>
          <p:nvPr>
            <p:ph type="sldNum" sz="quarter" idx="5"/>
          </p:nvPr>
        </p:nvSpPr>
        <p:spPr>
          <a:xfrm>
            <a:off x="3898102" y="9176772"/>
            <a:ext cx="2982119" cy="483076"/>
          </a:xfrm>
          <a:prstGeom prst="rect">
            <a:avLst/>
          </a:prstGeom>
        </p:spPr>
        <p:txBody>
          <a:bodyPr vert="horz" lIns="94531" tIns="47265" rIns="94531" bIns="47265" rtlCol="0" anchor="b"/>
          <a:lstStyle>
            <a:lvl1pPr algn="r">
              <a:defRPr sz="1200"/>
            </a:lvl1pPr>
          </a:lstStyle>
          <a:p>
            <a:fld id="{D5971880-41B8-44DA-A80A-BA0E6B2343F7}" type="slidenum">
              <a:rPr lang="en-IN" smtClean="0"/>
              <a:pPr/>
              <a:t>‹#›</a:t>
            </a:fld>
            <a:endParaRPr lang="en-IN"/>
          </a:p>
        </p:txBody>
      </p:sp>
    </p:spTree>
    <p:extLst>
      <p:ext uri="{BB962C8B-B14F-4D97-AF65-F5344CB8AC3E}">
        <p14:creationId xmlns:p14="http://schemas.microsoft.com/office/powerpoint/2010/main" xmlns="" val="927234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21830944-C301-40C0-B1BD-C04F0E3B6710}" type="slidenum">
              <a:rPr lang="en-US" smtClean="0">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11</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smtClean="0"/>
          </a:p>
        </p:txBody>
      </p:sp>
      <p:sp>
        <p:nvSpPr>
          <p:cNvPr id="2601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869" indent="-285719">
              <a:spcBef>
                <a:spcPct val="30000"/>
              </a:spcBef>
              <a:defRPr sz="1200">
                <a:solidFill>
                  <a:schemeClr val="tx1"/>
                </a:solidFill>
                <a:latin typeface="Calibri" pitchFamily="34" charset="0"/>
              </a:defRPr>
            </a:lvl2pPr>
            <a:lvl3pPr marL="1142876" indent="-228575">
              <a:spcBef>
                <a:spcPct val="30000"/>
              </a:spcBef>
              <a:defRPr sz="1200">
                <a:solidFill>
                  <a:schemeClr val="tx1"/>
                </a:solidFill>
                <a:latin typeface="Calibri" pitchFamily="34" charset="0"/>
              </a:defRPr>
            </a:lvl3pPr>
            <a:lvl4pPr marL="1600026" indent="-228575">
              <a:spcBef>
                <a:spcPct val="30000"/>
              </a:spcBef>
              <a:defRPr sz="1200">
                <a:solidFill>
                  <a:schemeClr val="tx1"/>
                </a:solidFill>
                <a:latin typeface="Calibri" pitchFamily="34" charset="0"/>
              </a:defRPr>
            </a:lvl4pPr>
            <a:lvl5pPr marL="2057176" indent="-228575">
              <a:spcBef>
                <a:spcPct val="30000"/>
              </a:spcBef>
              <a:defRPr sz="1200">
                <a:solidFill>
                  <a:schemeClr val="tx1"/>
                </a:solidFill>
                <a:latin typeface="Calibri" pitchFamily="34" charset="0"/>
              </a:defRPr>
            </a:lvl5pPr>
            <a:lvl6pPr marL="2514327" indent="-228575" eaLnBrk="0" fontAlgn="base" hangingPunct="0">
              <a:spcBef>
                <a:spcPct val="30000"/>
              </a:spcBef>
              <a:spcAft>
                <a:spcPct val="0"/>
              </a:spcAft>
              <a:defRPr sz="1200">
                <a:solidFill>
                  <a:schemeClr val="tx1"/>
                </a:solidFill>
                <a:latin typeface="Calibri" pitchFamily="34" charset="0"/>
              </a:defRPr>
            </a:lvl6pPr>
            <a:lvl7pPr marL="2971477" indent="-228575" eaLnBrk="0" fontAlgn="base" hangingPunct="0">
              <a:spcBef>
                <a:spcPct val="30000"/>
              </a:spcBef>
              <a:spcAft>
                <a:spcPct val="0"/>
              </a:spcAft>
              <a:defRPr sz="1200">
                <a:solidFill>
                  <a:schemeClr val="tx1"/>
                </a:solidFill>
                <a:latin typeface="Calibri" pitchFamily="34" charset="0"/>
              </a:defRPr>
            </a:lvl7pPr>
            <a:lvl8pPr marL="3428628" indent="-228575" eaLnBrk="0" fontAlgn="base" hangingPunct="0">
              <a:spcBef>
                <a:spcPct val="30000"/>
              </a:spcBef>
              <a:spcAft>
                <a:spcPct val="0"/>
              </a:spcAft>
              <a:defRPr sz="1200">
                <a:solidFill>
                  <a:schemeClr val="tx1"/>
                </a:solidFill>
                <a:latin typeface="Calibri" pitchFamily="34" charset="0"/>
              </a:defRPr>
            </a:lvl8pPr>
            <a:lvl9pPr marL="3885778" indent="-228575" eaLnBrk="0" fontAlgn="base" hangingPunct="0">
              <a:spcBef>
                <a:spcPct val="30000"/>
              </a:spcBef>
              <a:spcAft>
                <a:spcPct val="0"/>
              </a:spcAft>
              <a:defRPr sz="1200">
                <a:solidFill>
                  <a:schemeClr val="tx1"/>
                </a:solidFill>
                <a:latin typeface="Calibri" pitchFamily="34" charset="0"/>
              </a:defRPr>
            </a:lvl9pPr>
          </a:lstStyle>
          <a:p>
            <a:pPr>
              <a:spcBef>
                <a:spcPct val="0"/>
              </a:spcBef>
            </a:pPr>
            <a:fld id="{A0854D4F-26A4-49AF-A800-7AB259761266}" type="slidenum">
              <a:rPr lang="en-US" altLang="en-US">
                <a:solidFill>
                  <a:srgbClr val="000000"/>
                </a:solidFill>
              </a:rPr>
              <a:pPr>
                <a:spcBef>
                  <a:spcPct val="0"/>
                </a:spcBef>
              </a:pPr>
              <a:t>13</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21830944-C301-40C0-B1BD-C04F0E3B6710}" type="slidenum">
              <a:rPr lang="en-US" smtClean="0">
                <a:solidFill>
                  <a:prstClr val="black"/>
                </a:solidFill>
              </a:rPr>
              <a:pPr>
                <a:defRPr/>
              </a:pPr>
              <a:t>21</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21830944-C301-40C0-B1BD-C04F0E3B6710}"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21830944-C301-40C0-B1BD-C04F0E3B6710}" type="slidenum">
              <a:rPr lang="en-US" smtClean="0">
                <a:solidFill>
                  <a:prstClr val="black"/>
                </a:solidFill>
              </a:rPr>
              <a:pPr>
                <a:defRPr/>
              </a:pPr>
              <a:t>29</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sz="2900">
                <a:solidFill>
                  <a:schemeClr val="tx1"/>
                </a:solidFill>
                <a:latin typeface="Arial" pitchFamily="34" charset="0"/>
                <a:cs typeface="Angsana New" pitchFamily="18" charset="-34"/>
              </a:defRPr>
            </a:lvl1pPr>
            <a:lvl2pPr marL="768062" indent="-295408" eaLnBrk="0" hangingPunct="0">
              <a:defRPr sz="2900">
                <a:solidFill>
                  <a:schemeClr val="tx1"/>
                </a:solidFill>
                <a:latin typeface="Arial" pitchFamily="34" charset="0"/>
                <a:cs typeface="Angsana New" pitchFamily="18" charset="-34"/>
              </a:defRPr>
            </a:lvl2pPr>
            <a:lvl3pPr marL="1181633" indent="-236327" eaLnBrk="0" hangingPunct="0">
              <a:defRPr sz="2900">
                <a:solidFill>
                  <a:schemeClr val="tx1"/>
                </a:solidFill>
                <a:latin typeface="Arial" pitchFamily="34" charset="0"/>
                <a:cs typeface="Angsana New" pitchFamily="18" charset="-34"/>
              </a:defRPr>
            </a:lvl3pPr>
            <a:lvl4pPr marL="1654287" indent="-236327" eaLnBrk="0" hangingPunct="0">
              <a:defRPr sz="2900">
                <a:solidFill>
                  <a:schemeClr val="tx1"/>
                </a:solidFill>
                <a:latin typeface="Arial" pitchFamily="34" charset="0"/>
                <a:cs typeface="Angsana New" pitchFamily="18" charset="-34"/>
              </a:defRPr>
            </a:lvl4pPr>
            <a:lvl5pPr marL="2126940" indent="-236327" eaLnBrk="0" hangingPunct="0">
              <a:defRPr sz="2900">
                <a:solidFill>
                  <a:schemeClr val="tx1"/>
                </a:solidFill>
                <a:latin typeface="Arial" pitchFamily="34" charset="0"/>
                <a:cs typeface="Angsana New" pitchFamily="18" charset="-34"/>
              </a:defRPr>
            </a:lvl5pPr>
            <a:lvl6pPr marL="2599593" indent="-236327" eaLnBrk="0" fontAlgn="base" hangingPunct="0">
              <a:spcBef>
                <a:spcPct val="0"/>
              </a:spcBef>
              <a:spcAft>
                <a:spcPct val="0"/>
              </a:spcAft>
              <a:defRPr sz="2900">
                <a:solidFill>
                  <a:schemeClr val="tx1"/>
                </a:solidFill>
                <a:latin typeface="Arial" pitchFamily="34" charset="0"/>
                <a:cs typeface="Angsana New" pitchFamily="18" charset="-34"/>
              </a:defRPr>
            </a:lvl6pPr>
            <a:lvl7pPr marL="3072247" indent="-236327" eaLnBrk="0" fontAlgn="base" hangingPunct="0">
              <a:spcBef>
                <a:spcPct val="0"/>
              </a:spcBef>
              <a:spcAft>
                <a:spcPct val="0"/>
              </a:spcAft>
              <a:defRPr sz="2900">
                <a:solidFill>
                  <a:schemeClr val="tx1"/>
                </a:solidFill>
                <a:latin typeface="Arial" pitchFamily="34" charset="0"/>
                <a:cs typeface="Angsana New" pitchFamily="18" charset="-34"/>
              </a:defRPr>
            </a:lvl7pPr>
            <a:lvl8pPr marL="3544900" indent="-236327" eaLnBrk="0" fontAlgn="base" hangingPunct="0">
              <a:spcBef>
                <a:spcPct val="0"/>
              </a:spcBef>
              <a:spcAft>
                <a:spcPct val="0"/>
              </a:spcAft>
              <a:defRPr sz="2900">
                <a:solidFill>
                  <a:schemeClr val="tx1"/>
                </a:solidFill>
                <a:latin typeface="Arial" pitchFamily="34" charset="0"/>
                <a:cs typeface="Angsana New" pitchFamily="18" charset="-34"/>
              </a:defRPr>
            </a:lvl8pPr>
            <a:lvl9pPr marL="4017554" indent="-236327" eaLnBrk="0" fontAlgn="base" hangingPunct="0">
              <a:spcBef>
                <a:spcPct val="0"/>
              </a:spcBef>
              <a:spcAft>
                <a:spcPct val="0"/>
              </a:spcAft>
              <a:defRPr sz="2900">
                <a:solidFill>
                  <a:schemeClr val="tx1"/>
                </a:solidFill>
                <a:latin typeface="Arial" pitchFamily="34" charset="0"/>
                <a:cs typeface="Angsana New" pitchFamily="18" charset="-34"/>
              </a:defRPr>
            </a:lvl9pPr>
          </a:lstStyle>
          <a:p>
            <a:pPr eaLnBrk="1" hangingPunct="1"/>
            <a:fld id="{1DA953E8-7DF1-4B27-A463-E8E49C496DAA}" type="slidenum">
              <a:rPr lang="en-US" sz="1200">
                <a:solidFill>
                  <a:prstClr val="black"/>
                </a:solidFill>
              </a:rPr>
              <a:pPr eaLnBrk="1" hangingPunct="1"/>
              <a:t>30</a:t>
            </a:fld>
            <a:endParaRPr lang="th-TH"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583357-D5A3-4CBE-8308-1DCDE6E21F8D}" type="slidenum">
              <a:rPr lang="en-US">
                <a:solidFill>
                  <a:prstClr val="black"/>
                </a:solidFill>
              </a:rPr>
              <a:pPr>
                <a:defRPr/>
              </a:pPr>
              <a:t>31</a:t>
            </a:fld>
            <a:endParaRPr lang="th-TH">
              <a:solidFill>
                <a:prstClr val="black"/>
              </a:solidFill>
            </a:endParaRPr>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900">
                <a:solidFill>
                  <a:schemeClr val="tx1"/>
                </a:solidFill>
                <a:latin typeface="Arial" pitchFamily="34" charset="0"/>
                <a:cs typeface="Angsana New" pitchFamily="18" charset="-34"/>
              </a:defRPr>
            </a:lvl1pPr>
            <a:lvl2pPr marL="768062" indent="-295408" eaLnBrk="0" hangingPunct="0">
              <a:defRPr sz="2900">
                <a:solidFill>
                  <a:schemeClr val="tx1"/>
                </a:solidFill>
                <a:latin typeface="Arial" pitchFamily="34" charset="0"/>
                <a:cs typeface="Angsana New" pitchFamily="18" charset="-34"/>
              </a:defRPr>
            </a:lvl2pPr>
            <a:lvl3pPr marL="1181633" indent="-236327" eaLnBrk="0" hangingPunct="0">
              <a:defRPr sz="2900">
                <a:solidFill>
                  <a:schemeClr val="tx1"/>
                </a:solidFill>
                <a:latin typeface="Arial" pitchFamily="34" charset="0"/>
                <a:cs typeface="Angsana New" pitchFamily="18" charset="-34"/>
              </a:defRPr>
            </a:lvl3pPr>
            <a:lvl4pPr marL="1654287" indent="-236327" eaLnBrk="0" hangingPunct="0">
              <a:defRPr sz="2900">
                <a:solidFill>
                  <a:schemeClr val="tx1"/>
                </a:solidFill>
                <a:latin typeface="Arial" pitchFamily="34" charset="0"/>
                <a:cs typeface="Angsana New" pitchFamily="18" charset="-34"/>
              </a:defRPr>
            </a:lvl4pPr>
            <a:lvl5pPr marL="2126940" indent="-236327" eaLnBrk="0" hangingPunct="0">
              <a:defRPr sz="2900">
                <a:solidFill>
                  <a:schemeClr val="tx1"/>
                </a:solidFill>
                <a:latin typeface="Arial" pitchFamily="34" charset="0"/>
                <a:cs typeface="Angsana New" pitchFamily="18" charset="-34"/>
              </a:defRPr>
            </a:lvl5pPr>
            <a:lvl6pPr marL="2599593" indent="-236327" eaLnBrk="0" fontAlgn="base" hangingPunct="0">
              <a:spcBef>
                <a:spcPct val="0"/>
              </a:spcBef>
              <a:spcAft>
                <a:spcPct val="0"/>
              </a:spcAft>
              <a:defRPr sz="2900">
                <a:solidFill>
                  <a:schemeClr val="tx1"/>
                </a:solidFill>
                <a:latin typeface="Arial" pitchFamily="34" charset="0"/>
                <a:cs typeface="Angsana New" pitchFamily="18" charset="-34"/>
              </a:defRPr>
            </a:lvl6pPr>
            <a:lvl7pPr marL="3072247" indent="-236327" eaLnBrk="0" fontAlgn="base" hangingPunct="0">
              <a:spcBef>
                <a:spcPct val="0"/>
              </a:spcBef>
              <a:spcAft>
                <a:spcPct val="0"/>
              </a:spcAft>
              <a:defRPr sz="2900">
                <a:solidFill>
                  <a:schemeClr val="tx1"/>
                </a:solidFill>
                <a:latin typeface="Arial" pitchFamily="34" charset="0"/>
                <a:cs typeface="Angsana New" pitchFamily="18" charset="-34"/>
              </a:defRPr>
            </a:lvl7pPr>
            <a:lvl8pPr marL="3544900" indent="-236327" eaLnBrk="0" fontAlgn="base" hangingPunct="0">
              <a:spcBef>
                <a:spcPct val="0"/>
              </a:spcBef>
              <a:spcAft>
                <a:spcPct val="0"/>
              </a:spcAft>
              <a:defRPr sz="2900">
                <a:solidFill>
                  <a:schemeClr val="tx1"/>
                </a:solidFill>
                <a:latin typeface="Arial" pitchFamily="34" charset="0"/>
                <a:cs typeface="Angsana New" pitchFamily="18" charset="-34"/>
              </a:defRPr>
            </a:lvl8pPr>
            <a:lvl9pPr marL="4017554" indent="-236327" eaLnBrk="0" fontAlgn="base" hangingPunct="0">
              <a:spcBef>
                <a:spcPct val="0"/>
              </a:spcBef>
              <a:spcAft>
                <a:spcPct val="0"/>
              </a:spcAft>
              <a:defRPr sz="2900">
                <a:solidFill>
                  <a:schemeClr val="tx1"/>
                </a:solidFill>
                <a:latin typeface="Arial" pitchFamily="34" charset="0"/>
                <a:cs typeface="Angsana New" pitchFamily="18" charset="-34"/>
              </a:defRPr>
            </a:lvl9pPr>
          </a:lstStyle>
          <a:p>
            <a:pPr eaLnBrk="1" hangingPunct="1"/>
            <a:fld id="{A833644F-5B2A-4573-A0D5-41735F6B0071}" type="slidenum">
              <a:rPr lang="en-US" sz="1200">
                <a:solidFill>
                  <a:prstClr val="black"/>
                </a:solidFill>
              </a:rPr>
              <a:pPr eaLnBrk="1" hangingPunct="1"/>
              <a:t>34</a:t>
            </a:fld>
            <a:endParaRPr lang="th-TH" sz="120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th-TH"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21830944-C301-40C0-B1BD-C04F0E3B6710}" type="slidenum">
              <a:rPr lang="en-US" smtClean="0">
                <a:solidFill>
                  <a:prstClr val="black"/>
                </a:solidFill>
              </a:rPr>
              <a:pPr>
                <a:defRPr/>
              </a:pPr>
              <a:t>38</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0008E-4CB1-4169-9A3B-3A8129E1FDDA}"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xmlns="" val="210648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4283">
              <a:defRPr/>
            </a:pPr>
            <a:fld id="{11A0008E-4CB1-4169-9A3B-3A8129E1FDDA}" type="slidenum">
              <a:rPr lang="en-US" smtClean="0">
                <a:solidFill>
                  <a:prstClr val="black"/>
                </a:solidFill>
                <a:latin typeface="Calibri"/>
              </a:rPr>
              <a:pPr defTabSz="944283">
                <a:defRPr/>
              </a:pPr>
              <a:t>67</a:t>
            </a:fld>
            <a:endParaRPr lang="en-US" dirty="0">
              <a:solidFill>
                <a:prstClr val="black"/>
              </a:solidFill>
              <a:latin typeface="Calibri"/>
            </a:endParaRPr>
          </a:p>
        </p:txBody>
      </p:sp>
    </p:spTree>
    <p:extLst>
      <p:ext uri="{BB962C8B-B14F-4D97-AF65-F5344CB8AC3E}">
        <p14:creationId xmlns:p14="http://schemas.microsoft.com/office/powerpoint/2010/main" xmlns="" val="4233564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D5971880-41B8-44DA-A80A-BA0E6B2343F7}" type="slidenum">
              <a:rPr lang="en-IN" smtClean="0"/>
              <a:pPr/>
              <a:t>69</a:t>
            </a:fld>
            <a:endParaRPr lang="en-I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smtClean="0"/>
          </a:p>
        </p:txBody>
      </p:sp>
      <p:sp>
        <p:nvSpPr>
          <p:cNvPr id="4" name="Slide Number Placeholder 3"/>
          <p:cNvSpPr>
            <a:spLocks noGrp="1"/>
          </p:cNvSpPr>
          <p:nvPr>
            <p:ph type="sldNum" sz="quarter" idx="5"/>
          </p:nvPr>
        </p:nvSpPr>
        <p:spPr/>
        <p:txBody>
          <a:bodyPr/>
          <a:lstStyle/>
          <a:p>
            <a:pPr>
              <a:defRPr/>
            </a:pPr>
            <a:fld id="{0A6113DD-4ADD-4FBF-A2E6-EFED542C6E0E}" type="slidenum">
              <a:rPr lang="en-US">
                <a:solidFill>
                  <a:prstClr val="black"/>
                </a:solidFill>
              </a:rPr>
              <a:pPr>
                <a:defRPr/>
              </a:pPr>
              <a:t>70</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smtClean="0"/>
          </a:p>
        </p:txBody>
      </p:sp>
      <p:sp>
        <p:nvSpPr>
          <p:cNvPr id="4" name="Slide Number Placeholder 3"/>
          <p:cNvSpPr>
            <a:spLocks noGrp="1"/>
          </p:cNvSpPr>
          <p:nvPr>
            <p:ph type="sldNum" sz="quarter" idx="5"/>
          </p:nvPr>
        </p:nvSpPr>
        <p:spPr/>
        <p:txBody>
          <a:bodyPr/>
          <a:lstStyle/>
          <a:p>
            <a:pPr>
              <a:defRPr/>
            </a:pPr>
            <a:fld id="{C32F834D-25C4-4FC5-9EDB-706057E33D77}" type="slidenum">
              <a:rPr lang="en-US" smtClean="0">
                <a:solidFill>
                  <a:prstClr val="black"/>
                </a:solidFill>
              </a:rPr>
              <a:pPr>
                <a:defRPr/>
              </a:pPr>
              <a:t>73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3</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dirty="0" smtClean="0"/>
          </a:p>
        </p:txBody>
      </p:sp>
      <p:sp>
        <p:nvSpPr>
          <p:cNvPr id="4" name="Slide Number Placeholder 3"/>
          <p:cNvSpPr>
            <a:spLocks noGrp="1"/>
          </p:cNvSpPr>
          <p:nvPr>
            <p:ph type="sldNum" sz="quarter" idx="5"/>
          </p:nvPr>
        </p:nvSpPr>
        <p:spPr/>
        <p:txBody>
          <a:bodyPr/>
          <a:lstStyle/>
          <a:p>
            <a:pPr>
              <a:defRPr/>
            </a:pPr>
            <a:fld id="{D0967CC3-BCC8-47E3-9C4B-935304A23B40}"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7BE9758-653E-4672-910B-3CCD0D4D939D}" type="datetimeFigureOut">
              <a:rPr lang="en-US" smtClean="0"/>
              <a:pPr/>
              <a:t>1/10/2017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7BE9758-653E-4672-910B-3CCD0D4D939D}" type="datetimeFigureOut">
              <a:rPr lang="en-US" smtClean="0"/>
              <a:pPr/>
              <a:t>1/10/2017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7BE9758-653E-4672-910B-3CCD0D4D939D}" type="datetimeFigureOut">
              <a:rPr lang="en-US" smtClean="0"/>
              <a:pPr/>
              <a:t>1/10/2017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90488"/>
            <a:ext cx="8477250" cy="488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066800"/>
            <a:ext cx="4267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066800"/>
            <a:ext cx="4267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2381483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th-TH">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h-TH">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EB322C-6E31-4879-BA84-BCABE32E04B7}" type="slidenum">
              <a:rPr lang="en-US">
                <a:solidFill>
                  <a:prstClr val="black">
                    <a:tint val="75000"/>
                  </a:prstClr>
                </a:solidFill>
              </a:rPr>
              <a:pPr>
                <a:defRPr/>
              </a:pPr>
              <a:t>‹#›</a:t>
            </a:fld>
            <a:endParaRPr lang="th-TH">
              <a:solidFill>
                <a:prstClr val="black">
                  <a:tint val="75000"/>
                </a:prstClr>
              </a:solidFill>
            </a:endParaRPr>
          </a:p>
        </p:txBody>
      </p:sp>
    </p:spTree>
    <p:extLst>
      <p:ext uri="{BB962C8B-B14F-4D97-AF65-F5344CB8AC3E}">
        <p14:creationId xmlns:p14="http://schemas.microsoft.com/office/powerpoint/2010/main" xmlns="" val="172764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7BE9758-653E-4672-910B-3CCD0D4D939D}" type="datetimeFigureOut">
              <a:rPr lang="en-US" smtClean="0"/>
              <a:pPr/>
              <a:t>1/10/2017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BE9758-653E-4672-910B-3CCD0D4D939D}" type="datetimeFigureOut">
              <a:rPr lang="en-US" smtClean="0"/>
              <a:pPr/>
              <a:t>1/10/2017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57BE9758-653E-4672-910B-3CCD0D4D939D}" type="datetimeFigureOut">
              <a:rPr lang="en-US" smtClean="0"/>
              <a:pPr/>
              <a:t>1/10/2017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7BE9758-653E-4672-910B-3CCD0D4D939D}" type="datetimeFigureOut">
              <a:rPr lang="en-US" smtClean="0"/>
              <a:pPr/>
              <a:t>1/10/2017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57BE9758-653E-4672-910B-3CCD0D4D939D}" type="datetimeFigureOut">
              <a:rPr lang="en-US" smtClean="0"/>
              <a:pPr/>
              <a:t>1/10/2017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E9758-653E-4672-910B-3CCD0D4D939D}" type="datetimeFigureOut">
              <a:rPr lang="en-US" smtClean="0"/>
              <a:pPr/>
              <a:t>1/10/2017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E9758-653E-4672-910B-3CCD0D4D939D}" type="datetimeFigureOut">
              <a:rPr lang="en-US" smtClean="0"/>
              <a:pPr/>
              <a:t>1/10/2017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BE9758-653E-4672-910B-3CCD0D4D939D}" type="datetimeFigureOut">
              <a:rPr lang="en-US" smtClean="0"/>
              <a:pPr/>
              <a:t>1/10/2017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839C69E-FFA0-432C-86EC-6FF6165BA917}"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E9758-653E-4672-910B-3CCD0D4D939D}" type="datetimeFigureOut">
              <a:rPr lang="en-US" smtClean="0"/>
              <a:pPr/>
              <a:t>1/10/2017</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39C69E-FFA0-432C-86EC-6FF6165BA917}"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a:stretch>
            <a:fillRect/>
          </a:stretch>
        </p:blipFill>
        <p:spPr bwMode="auto">
          <a:xfrm>
            <a:off x="6684085" y="4576425"/>
            <a:ext cx="2438400" cy="2004907"/>
          </a:xfrm>
          <a:prstGeom prst="rect">
            <a:avLst/>
          </a:prstGeom>
          <a:noFill/>
          <a:ln w="9525">
            <a:noFill/>
            <a:miter lim="800000"/>
            <a:headEnd/>
            <a:tailEnd/>
          </a:ln>
        </p:spPr>
      </p:pic>
      <p:sp>
        <p:nvSpPr>
          <p:cNvPr id="5" name="TextBox 4"/>
          <p:cNvSpPr txBox="1"/>
          <p:nvPr/>
        </p:nvSpPr>
        <p:spPr>
          <a:xfrm>
            <a:off x="457200" y="1828800"/>
            <a:ext cx="8153400" cy="1938901"/>
          </a:xfrm>
          <a:prstGeom prst="rect">
            <a:avLst/>
          </a:prstGeom>
          <a:noFill/>
        </p:spPr>
        <p:txBody>
          <a:bodyPr lIns="91341" tIns="45675" rIns="91341" bIns="45675">
            <a:spAutoFit/>
          </a:bodyPr>
          <a:lstStyle/>
          <a:p>
            <a:pPr algn="ctr">
              <a:defRPr/>
            </a:pPr>
            <a:r>
              <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rPr>
              <a:t> </a:t>
            </a:r>
          </a:p>
          <a:p>
            <a:pPr algn="ctr">
              <a:defRPr/>
            </a:pPr>
            <a:r>
              <a:rPr lang="en-US" sz="4000" b="1" spc="300" dirty="0" smtClean="0">
                <a:solidFill>
                  <a:srgbClr val="0070C0"/>
                </a:solidFill>
                <a:effectLst>
                  <a:outerShdw blurRad="38100" dist="38100" dir="2700000" algn="tl">
                    <a:srgbClr val="000000">
                      <a:alpha val="43137"/>
                    </a:srgbClr>
                  </a:outerShdw>
                </a:effectLst>
                <a:latin typeface="Berlin Sans FB" pitchFamily="34" charset="0"/>
                <a:cs typeface="Arial" pitchFamily="34" charset="0"/>
              </a:rPr>
              <a:t>Challenges in tunneling in East West Metro Kolkata </a:t>
            </a:r>
            <a:endPar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endParaRPr>
          </a:p>
        </p:txBody>
      </p:sp>
      <p:sp>
        <p:nvSpPr>
          <p:cNvPr id="7" name="TextBox 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76730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sz="half" idx="1"/>
          </p:nvPr>
        </p:nvSpPr>
        <p:spPr>
          <a:xfrm>
            <a:off x="152400" y="152400"/>
            <a:ext cx="8763000" cy="6553200"/>
          </a:xfrm>
          <a:effectLst/>
        </p:spPr>
        <p:txBody>
          <a:bodyPr rtlCol="0">
            <a:normAutofit fontScale="25000" lnSpcReduction="20000"/>
          </a:bodyPr>
          <a:lstStyle/>
          <a:p>
            <a:pPr marL="0" indent="0" algn="ctr">
              <a:buNone/>
              <a:defRPr/>
            </a:pPr>
            <a:endParaRPr lang="en-US" sz="11200" u="sng" dirty="0" smtClean="0">
              <a:solidFill>
                <a:srgbClr val="FF0000"/>
              </a:solidFill>
              <a:latin typeface="Berlin Sans FB" pitchFamily="34" charset="0"/>
            </a:endParaRPr>
          </a:p>
          <a:p>
            <a:pPr marL="0" indent="0" algn="ctr">
              <a:buNone/>
              <a:defRPr/>
            </a:pPr>
            <a:r>
              <a:rPr lang="en-US" sz="11200" u="sng" dirty="0" smtClean="0">
                <a:solidFill>
                  <a:srgbClr val="FF0000"/>
                </a:solidFill>
                <a:latin typeface="Berlin Sans FB" pitchFamily="34" charset="0"/>
              </a:rPr>
              <a:t>Need for  MRTS reflected in Mobility Master Plan</a:t>
            </a:r>
            <a:endParaRPr lang="en-US" sz="11200" u="sng" dirty="0">
              <a:solidFill>
                <a:srgbClr val="FF0000"/>
              </a:solidFill>
              <a:latin typeface="Berlin Sans FB" pitchFamily="34" charset="0"/>
            </a:endParaRPr>
          </a:p>
          <a:p>
            <a:pPr marL="0" indent="0" algn="just">
              <a:buNone/>
              <a:defRPr/>
            </a:pPr>
            <a:r>
              <a:rPr lang="en-US" sz="9600" dirty="0" smtClean="0">
                <a:latin typeface="Berlin Sans FB" pitchFamily="34" charset="0"/>
              </a:rPr>
              <a:t>Mobility </a:t>
            </a:r>
            <a:r>
              <a:rPr lang="en-US" sz="9600" dirty="0">
                <a:latin typeface="Berlin Sans FB" pitchFamily="34" charset="0"/>
              </a:rPr>
              <a:t>Master plan </a:t>
            </a:r>
            <a:r>
              <a:rPr lang="en-US" sz="9600" dirty="0" smtClean="0">
                <a:latin typeface="Berlin Sans FB" pitchFamily="34" charset="0"/>
              </a:rPr>
              <a:t>prepared in </a:t>
            </a:r>
            <a:r>
              <a:rPr lang="en-US" sz="9600" dirty="0">
                <a:latin typeface="Berlin Sans FB" pitchFamily="34" charset="0"/>
              </a:rPr>
              <a:t>2004 </a:t>
            </a:r>
            <a:r>
              <a:rPr lang="en-US" sz="9600" dirty="0" smtClean="0">
                <a:latin typeface="Berlin Sans FB" pitchFamily="34" charset="0"/>
              </a:rPr>
              <a:t>by KMDA with target year </a:t>
            </a:r>
            <a:r>
              <a:rPr lang="en-US" sz="9600" dirty="0">
                <a:latin typeface="Berlin Sans FB" pitchFamily="34" charset="0"/>
              </a:rPr>
              <a:t>2025 </a:t>
            </a:r>
            <a:r>
              <a:rPr lang="en-US" sz="9600" dirty="0" smtClean="0">
                <a:latin typeface="Berlin Sans FB" pitchFamily="34" charset="0"/>
              </a:rPr>
              <a:t> &amp;  Comprehensive </a:t>
            </a:r>
            <a:r>
              <a:rPr lang="en-US" sz="9600" dirty="0">
                <a:latin typeface="Berlin Sans FB" pitchFamily="34" charset="0"/>
              </a:rPr>
              <a:t>Mobility Planning, 2008 </a:t>
            </a:r>
            <a:r>
              <a:rPr lang="en-US" sz="9600" dirty="0" smtClean="0">
                <a:latin typeface="Berlin Sans FB" pitchFamily="34" charset="0"/>
              </a:rPr>
              <a:t>[</a:t>
            </a:r>
            <a:r>
              <a:rPr lang="en-US" sz="6400" i="1" dirty="0" smtClean="0">
                <a:latin typeface="Berlin Sans FB" pitchFamily="34" charset="0"/>
              </a:rPr>
              <a:t>IDFC et al</a:t>
            </a:r>
            <a:r>
              <a:rPr lang="en-US" sz="9600" dirty="0" smtClean="0">
                <a:latin typeface="Berlin Sans FB" pitchFamily="34" charset="0"/>
              </a:rPr>
              <a:t>]</a:t>
            </a:r>
          </a:p>
          <a:p>
            <a:pPr marL="0" indent="0" algn="just">
              <a:buNone/>
              <a:defRPr/>
            </a:pPr>
            <a:endParaRPr lang="en-US" sz="9600" dirty="0" smtClean="0">
              <a:latin typeface="Berlin Sans FB" pitchFamily="34" charset="0"/>
            </a:endParaRPr>
          </a:p>
          <a:p>
            <a:pPr marL="0" indent="0" algn="just">
              <a:buNone/>
              <a:defRPr/>
            </a:pPr>
            <a:r>
              <a:rPr lang="en-US" sz="9600" dirty="0" smtClean="0">
                <a:latin typeface="Berlin Sans FB" pitchFamily="34" charset="0"/>
              </a:rPr>
              <a:t>                                         </a:t>
            </a:r>
            <a:r>
              <a:rPr lang="en-US" sz="9600" u="sng" dirty="0" smtClean="0">
                <a:latin typeface="Berlin Sans FB" pitchFamily="34" charset="0"/>
              </a:rPr>
              <a:t>Recommended </a:t>
            </a:r>
          </a:p>
          <a:p>
            <a:pPr marL="0" indent="0" algn="just">
              <a:buNone/>
              <a:defRPr/>
            </a:pPr>
            <a:endParaRPr lang="en-US" sz="9600" i="1" u="sng" dirty="0" smtClean="0">
              <a:solidFill>
                <a:srgbClr val="0070C0"/>
              </a:solidFill>
              <a:latin typeface="Berlin Sans FB" pitchFamily="34" charset="0"/>
            </a:endParaRPr>
          </a:p>
          <a:p>
            <a:pPr algn="just">
              <a:buFont typeface="Wingdings" panose="05000000000000000000" pitchFamily="2" charset="2"/>
              <a:buChar char="q"/>
              <a:defRPr/>
            </a:pPr>
            <a:r>
              <a:rPr lang="en-US" sz="8000" i="1" u="sng" dirty="0" smtClean="0">
                <a:solidFill>
                  <a:srgbClr val="0070C0"/>
                </a:solidFill>
                <a:latin typeface="Berlin Sans FB" pitchFamily="34" charset="0"/>
              </a:rPr>
              <a:t>Kolkata </a:t>
            </a:r>
            <a:r>
              <a:rPr lang="en-US" sz="8000" i="1" u="sng" dirty="0">
                <a:solidFill>
                  <a:srgbClr val="0070C0"/>
                </a:solidFill>
                <a:latin typeface="Berlin Sans FB" pitchFamily="34" charset="0"/>
              </a:rPr>
              <a:t>being a old city </a:t>
            </a:r>
            <a:r>
              <a:rPr lang="en-US" sz="8000" i="1" u="sng" dirty="0" smtClean="0">
                <a:solidFill>
                  <a:srgbClr val="0070C0"/>
                </a:solidFill>
                <a:latin typeface="Berlin Sans FB" pitchFamily="34" charset="0"/>
              </a:rPr>
              <a:t>grown up through centuries without comprehensive holistic planning has ended up with </a:t>
            </a:r>
            <a:r>
              <a:rPr lang="en-US" sz="8000" i="1" u="sng" dirty="0">
                <a:solidFill>
                  <a:srgbClr val="0070C0"/>
                </a:solidFill>
                <a:latin typeface="Berlin Sans FB" pitchFamily="34" charset="0"/>
              </a:rPr>
              <a:t>narrow road ROW, </a:t>
            </a:r>
            <a:r>
              <a:rPr lang="en-US" sz="8000" i="1" u="sng" dirty="0" smtClean="0">
                <a:solidFill>
                  <a:srgbClr val="0070C0"/>
                </a:solidFill>
                <a:latin typeface="Berlin Sans FB" pitchFamily="34" charset="0"/>
              </a:rPr>
              <a:t>thus road </a:t>
            </a:r>
            <a:r>
              <a:rPr lang="en-US" sz="8000" i="1" u="sng" dirty="0">
                <a:solidFill>
                  <a:srgbClr val="0070C0"/>
                </a:solidFill>
                <a:latin typeface="Berlin Sans FB" pitchFamily="34" charset="0"/>
              </a:rPr>
              <a:t>volume </a:t>
            </a:r>
            <a:r>
              <a:rPr lang="en-US" sz="8000" i="1" u="sng" dirty="0" smtClean="0">
                <a:solidFill>
                  <a:srgbClr val="0070C0"/>
                </a:solidFill>
                <a:latin typeface="Berlin Sans FB" pitchFamily="34" charset="0"/>
              </a:rPr>
              <a:t>by target year 2025  could be  </a:t>
            </a:r>
            <a:r>
              <a:rPr lang="en-US" sz="8000" i="1" u="sng" dirty="0">
                <a:solidFill>
                  <a:srgbClr val="0070C0"/>
                </a:solidFill>
                <a:latin typeface="Berlin Sans FB" pitchFamily="34" charset="0"/>
              </a:rPr>
              <a:t>8% only</a:t>
            </a:r>
            <a:r>
              <a:rPr lang="en-US" sz="8000" i="1" u="sng" dirty="0" smtClean="0">
                <a:solidFill>
                  <a:srgbClr val="0070C0"/>
                </a:solidFill>
                <a:latin typeface="Berlin Sans FB" pitchFamily="34" charset="0"/>
              </a:rPr>
              <a:t>.</a:t>
            </a:r>
          </a:p>
          <a:p>
            <a:pPr marL="0" indent="0" algn="just">
              <a:buNone/>
              <a:defRPr/>
            </a:pPr>
            <a:endParaRPr lang="en-US" sz="8000" i="1" u="sng" dirty="0">
              <a:solidFill>
                <a:srgbClr val="0070C0"/>
              </a:solidFill>
              <a:latin typeface="Berlin Sans FB" pitchFamily="34" charset="0"/>
            </a:endParaRPr>
          </a:p>
          <a:p>
            <a:pPr algn="just">
              <a:buFont typeface="Wingdings" panose="05000000000000000000" pitchFamily="2" charset="2"/>
              <a:buChar char="q"/>
              <a:defRPr/>
            </a:pPr>
            <a:r>
              <a:rPr lang="en-US" sz="8000" i="1" u="sng" dirty="0" smtClean="0">
                <a:solidFill>
                  <a:srgbClr val="0070C0"/>
                </a:solidFill>
                <a:latin typeface="Berlin Sans FB" pitchFamily="34" charset="0"/>
              </a:rPr>
              <a:t>Priority </a:t>
            </a:r>
            <a:r>
              <a:rPr lang="en-US" sz="8000" i="1" u="sng" dirty="0">
                <a:solidFill>
                  <a:srgbClr val="0070C0"/>
                </a:solidFill>
                <a:latin typeface="Berlin Sans FB" pitchFamily="34" charset="0"/>
              </a:rPr>
              <a:t>on eco-friendly </a:t>
            </a:r>
            <a:r>
              <a:rPr lang="en-US" sz="8000" i="1" u="sng" dirty="0">
                <a:solidFill>
                  <a:srgbClr val="0070C0"/>
                </a:solidFill>
                <a:effectLst>
                  <a:outerShdw blurRad="38100" dist="38100" dir="2700000" algn="tl">
                    <a:srgbClr val="000000">
                      <a:alpha val="43137"/>
                    </a:srgbClr>
                  </a:outerShdw>
                </a:effectLst>
                <a:latin typeface="Berlin Sans FB" pitchFamily="34" charset="0"/>
              </a:rPr>
              <a:t>Non Road based Mass Rapid Transit </a:t>
            </a:r>
            <a:r>
              <a:rPr lang="en-US" sz="8000" i="1" u="sng" dirty="0" smtClean="0">
                <a:solidFill>
                  <a:srgbClr val="0070C0"/>
                </a:solidFill>
                <a:effectLst>
                  <a:outerShdw blurRad="38100" dist="38100" dir="2700000" algn="tl">
                    <a:srgbClr val="000000">
                      <a:alpha val="43137"/>
                    </a:srgbClr>
                  </a:outerShdw>
                </a:effectLst>
                <a:latin typeface="Berlin Sans FB" pitchFamily="34" charset="0"/>
              </a:rPr>
              <a:t>system </a:t>
            </a:r>
            <a:r>
              <a:rPr lang="en-US" sz="8000" i="1" u="sng" dirty="0" smtClean="0">
                <a:solidFill>
                  <a:srgbClr val="0070C0"/>
                </a:solidFill>
                <a:latin typeface="Berlin Sans FB" pitchFamily="34" charset="0"/>
              </a:rPr>
              <a:t>was recommended</a:t>
            </a:r>
          </a:p>
          <a:p>
            <a:pPr marL="0" indent="0" algn="just">
              <a:buNone/>
              <a:defRPr/>
            </a:pPr>
            <a:endParaRPr lang="en-US" sz="8000" i="1" u="sng" dirty="0">
              <a:solidFill>
                <a:srgbClr val="0070C0"/>
              </a:solidFill>
              <a:latin typeface="Berlin Sans FB" pitchFamily="34" charset="0"/>
            </a:endParaRPr>
          </a:p>
          <a:p>
            <a:pPr algn="just">
              <a:buFont typeface="Wingdings" panose="05000000000000000000" pitchFamily="2" charset="2"/>
              <a:buChar char="q"/>
              <a:defRPr/>
            </a:pPr>
            <a:r>
              <a:rPr lang="en-US" sz="8000" i="1" u="sng" dirty="0" smtClean="0">
                <a:solidFill>
                  <a:srgbClr val="0070C0"/>
                </a:solidFill>
                <a:latin typeface="Berlin Sans FB" pitchFamily="34" charset="0"/>
              </a:rPr>
              <a:t>High </a:t>
            </a:r>
            <a:r>
              <a:rPr lang="en-US" sz="8000" i="1" u="sng" dirty="0">
                <a:solidFill>
                  <a:srgbClr val="0070C0"/>
                </a:solidFill>
                <a:latin typeface="Berlin Sans FB" pitchFamily="34" charset="0"/>
              </a:rPr>
              <a:t>density compact development around the transportation </a:t>
            </a:r>
            <a:r>
              <a:rPr lang="en-US" sz="8000" i="1" u="sng" dirty="0" smtClean="0">
                <a:solidFill>
                  <a:srgbClr val="0070C0"/>
                </a:solidFill>
                <a:latin typeface="Berlin Sans FB" pitchFamily="34" charset="0"/>
              </a:rPr>
              <a:t>nodes was suggested.</a:t>
            </a:r>
            <a:endParaRPr lang="en-US" sz="8000" i="1" u="sng" dirty="0">
              <a:solidFill>
                <a:srgbClr val="0070C0"/>
              </a:solidFill>
              <a:latin typeface="Berlin Sans FB" pitchFamily="34" charset="0"/>
            </a:endParaRPr>
          </a:p>
          <a:p>
            <a:pPr marL="0" indent="0" algn="just">
              <a:buNone/>
              <a:defRPr/>
            </a:pPr>
            <a:endParaRPr lang="en-US" sz="9600" dirty="0" smtClean="0">
              <a:solidFill>
                <a:srgbClr val="FF0000"/>
              </a:solidFill>
              <a:latin typeface="Berlin Sans FB" pitchFamily="34" charset="0"/>
            </a:endParaRPr>
          </a:p>
          <a:p>
            <a:pPr marL="0" indent="0" algn="just">
              <a:buNone/>
              <a:defRPr/>
            </a:pPr>
            <a:r>
              <a:rPr lang="en-US" sz="9600" dirty="0" smtClean="0">
                <a:solidFill>
                  <a:srgbClr val="FF0000"/>
                </a:solidFill>
                <a:latin typeface="Berlin Sans FB" pitchFamily="34" charset="0"/>
              </a:rPr>
              <a:t>Need </a:t>
            </a:r>
            <a:r>
              <a:rPr lang="en-US" sz="9600" dirty="0">
                <a:solidFill>
                  <a:srgbClr val="FF0000"/>
                </a:solidFill>
                <a:latin typeface="Berlin Sans FB" pitchFamily="34" charset="0"/>
              </a:rPr>
              <a:t>for MRTS system in Kolkata was even envisaged long ago in 1960’s considering the </a:t>
            </a:r>
            <a:r>
              <a:rPr lang="en-US" sz="9600" dirty="0" smtClean="0">
                <a:solidFill>
                  <a:srgbClr val="FF0000"/>
                </a:solidFill>
                <a:latin typeface="Berlin Sans FB" pitchFamily="34" charset="0"/>
              </a:rPr>
              <a:t>ever growing congestion </a:t>
            </a:r>
            <a:r>
              <a:rPr lang="en-US" sz="9600" dirty="0">
                <a:solidFill>
                  <a:srgbClr val="FF0000"/>
                </a:solidFill>
                <a:latin typeface="Berlin Sans FB" pitchFamily="34" charset="0"/>
              </a:rPr>
              <a:t>level.</a:t>
            </a:r>
          </a:p>
          <a:p>
            <a:pPr marL="63432" indent="-63432" algn="just">
              <a:buNone/>
              <a:defRPr/>
            </a:pPr>
            <a:endParaRPr lang="en-US" sz="11200" dirty="0">
              <a:latin typeface="Berlin Sans FB" pitchFamily="34" charset="0"/>
            </a:endParaRPr>
          </a:p>
          <a:p>
            <a:pPr marL="63432" indent="-63432" algn="just">
              <a:buNone/>
              <a:defRPr/>
            </a:pPr>
            <a:endParaRPr lang="en-US" sz="38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9600" dirty="0"/>
          </a:p>
          <a:p>
            <a:pPr marL="63432" indent="-63432" algn="just">
              <a:buNone/>
              <a:defRPr/>
            </a:pPr>
            <a:endParaRPr lang="en-US" sz="9600" dirty="0"/>
          </a:p>
          <a:p>
            <a:pPr marL="63432" indent="-63432" algn="just">
              <a:buNone/>
              <a:defRPr/>
            </a:pPr>
            <a:r>
              <a:rPr lang="en-US" b="1" dirty="0" smtClean="0">
                <a:solidFill>
                  <a:srgbClr val="C00000"/>
                </a:solidFill>
                <a:latin typeface="Berlin Sans FB Demi" pitchFamily="34" charset="0"/>
                <a:cs typeface="Arial" pitchFamily="34" charset="0"/>
              </a:rPr>
              <a:t/>
            </a:r>
            <a:br>
              <a:rPr lang="en-US" b="1" dirty="0" smtClean="0">
                <a:solidFill>
                  <a:srgbClr val="C00000"/>
                </a:solidFill>
                <a:latin typeface="Berlin Sans FB Demi" pitchFamily="34" charset="0"/>
                <a:cs typeface="Arial" pitchFamily="34" charset="0"/>
              </a:rPr>
            </a:br>
            <a:endParaRPr lang="en-US" sz="5000" spc="300" dirty="0">
              <a:solidFill>
                <a:srgbClr val="7030A0"/>
              </a:solidFill>
              <a:latin typeface="Berlin Sans FB Demi" pitchFamily="34" charset="0"/>
            </a:endParaRPr>
          </a:p>
        </p:txBody>
      </p:sp>
      <p:sp>
        <p:nvSpPr>
          <p:cNvPr id="5"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NEED FOR METRO</a:t>
            </a:r>
            <a:endParaRPr lang="en-US" sz="2000" dirty="0">
              <a:solidFill>
                <a:srgbClr val="FFFF00"/>
              </a:solidFill>
              <a:latin typeface="Berlin Sans FB" panose="020E0602020502020306" pitchFamily="34" charset="0"/>
            </a:endParaRPr>
          </a:p>
        </p:txBody>
      </p:sp>
      <p:sp>
        <p:nvSpPr>
          <p:cNvPr id="7" name="Title 5"/>
          <p:cNvSpPr txBox="1">
            <a:spLocks/>
          </p:cNvSpPr>
          <p:nvPr/>
        </p:nvSpPr>
        <p:spPr>
          <a:xfrm>
            <a:off x="-2976" y="3929"/>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METRO IN KOLKATA </a:t>
            </a:r>
            <a:endParaRPr lang="en-US" sz="2000" dirty="0">
              <a:solidFill>
                <a:srgbClr val="FFFF00"/>
              </a:solidFill>
              <a:latin typeface="Berlin Sans FB" panose="020E0602020502020306" pitchFamily="34" charset="0"/>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10" name="Picture 9"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72693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fade">
                                      <p:cBhvr>
                                        <p:cTn id="7" dur="1000"/>
                                        <p:tgtEl>
                                          <p:spTgt spid="8">
                                            <p:txEl>
                                              <p:pRg st="6" end="6"/>
                                            </p:txEl>
                                          </p:spTgt>
                                        </p:tgtEl>
                                      </p:cBhvr>
                                    </p:animEffect>
                                    <p:anim calcmode="lin" valueType="num">
                                      <p:cBhvr>
                                        <p:cTn id="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8" end="8"/>
                                            </p:txEl>
                                          </p:spTgt>
                                        </p:tgtEl>
                                        <p:attrNameLst>
                                          <p:attrName>style.visibility</p:attrName>
                                        </p:attrNameLst>
                                      </p:cBhvr>
                                      <p:to>
                                        <p:strVal val="visible"/>
                                      </p:to>
                                    </p:set>
                                    <p:animEffect transition="in" filter="wipe(down)">
                                      <p:cBhvr>
                                        <p:cTn id="14" dur="500"/>
                                        <p:tgtEl>
                                          <p:spTgt spid="8">
                                            <p:txEl>
                                              <p:pRg st="8" end="8"/>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fade">
                                      <p:cBhvr>
                                        <p:cTn id="19" dur="1000"/>
                                        <p:tgtEl>
                                          <p:spTgt spid="8">
                                            <p:txEl>
                                              <p:pRg st="10" end="10"/>
                                            </p:txEl>
                                          </p:spTgt>
                                        </p:tgtEl>
                                      </p:cBhvr>
                                    </p:animEffect>
                                    <p:anim calcmode="lin" valueType="num">
                                      <p:cBhvr>
                                        <p:cTn id="20"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12" end="12"/>
                                            </p:txEl>
                                          </p:spTgt>
                                        </p:tgtEl>
                                        <p:attrNameLst>
                                          <p:attrName>style.visibility</p:attrName>
                                        </p:attrNameLst>
                                      </p:cBhvr>
                                      <p:to>
                                        <p:strVal val="visible"/>
                                      </p:to>
                                    </p:set>
                                    <p:animEffect transition="in" filter="fade">
                                      <p:cBhvr>
                                        <p:cTn id="26" dur="1000"/>
                                        <p:tgtEl>
                                          <p:spTgt spid="8">
                                            <p:txEl>
                                              <p:pRg st="12" end="12"/>
                                            </p:txEl>
                                          </p:spTgt>
                                        </p:tgtEl>
                                      </p:cBhvr>
                                    </p:animEffect>
                                    <p:anim calcmode="lin" valueType="num">
                                      <p:cBhvr>
                                        <p:cTn id="27"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sz="half" idx="1"/>
          </p:nvPr>
        </p:nvSpPr>
        <p:spPr>
          <a:xfrm>
            <a:off x="152400" y="152400"/>
            <a:ext cx="8763000" cy="6553200"/>
          </a:xfrm>
          <a:effectLst>
            <a:outerShdw blurRad="50800" dist="50800" dir="5400000" algn="ctr" rotWithShape="0">
              <a:srgbClr val="000000">
                <a:alpha val="31000"/>
              </a:srgbClr>
            </a:outerShdw>
          </a:effectLst>
        </p:spPr>
        <p:txBody>
          <a:bodyPr rtlCol="0">
            <a:normAutofit fontScale="55000" lnSpcReduction="20000"/>
          </a:bodyPr>
          <a:lstStyle/>
          <a:p>
            <a:pPr marL="63432" indent="-63432" algn="just">
              <a:buNone/>
              <a:defRPr/>
            </a:pPr>
            <a:endParaRPr lang="en-US" sz="2600" dirty="0">
              <a:latin typeface="Berlin Sans FB" pitchFamily="34" charset="0"/>
            </a:endParaRPr>
          </a:p>
          <a:p>
            <a:pPr marL="63432" indent="-63432" algn="just">
              <a:buNone/>
              <a:defRPr/>
            </a:pPr>
            <a:endParaRPr lang="en-US" sz="2600" dirty="0">
              <a:latin typeface="Berlin Sans FB" pitchFamily="34" charset="0"/>
            </a:endParaRPr>
          </a:p>
          <a:p>
            <a:pPr>
              <a:buFont typeface="Courier New" panose="02070309020205020404" pitchFamily="49" charset="0"/>
              <a:buChar char="o"/>
              <a:defRPr/>
            </a:pPr>
            <a:r>
              <a:rPr lang="en-US" sz="4400" dirty="0">
                <a:latin typeface="Berlin Sans FB" pitchFamily="34" charset="0"/>
              </a:rPr>
              <a:t>The </a:t>
            </a:r>
            <a:r>
              <a:rPr lang="en-US" sz="4400" dirty="0" smtClean="0">
                <a:latin typeface="Berlin Sans FB" pitchFamily="34" charset="0"/>
              </a:rPr>
              <a:t>work of the 1</a:t>
            </a:r>
            <a:r>
              <a:rPr lang="en-US" sz="4400" baseline="30000" dirty="0" smtClean="0">
                <a:latin typeface="Berlin Sans FB" pitchFamily="34" charset="0"/>
              </a:rPr>
              <a:t>st</a:t>
            </a:r>
            <a:r>
              <a:rPr lang="en-US" sz="4400" dirty="0" smtClean="0">
                <a:latin typeface="Berlin Sans FB" pitchFamily="34" charset="0"/>
              </a:rPr>
              <a:t> Metro in the country  was started in Kolkata in 1972</a:t>
            </a:r>
          </a:p>
          <a:p>
            <a:pPr>
              <a:buFont typeface="Courier New" panose="02070309020205020404" pitchFamily="49" charset="0"/>
              <a:buChar char="o"/>
              <a:defRPr/>
            </a:pPr>
            <a:r>
              <a:rPr lang="en-US" sz="4400" dirty="0" smtClean="0">
                <a:latin typeface="Berlin Sans FB" pitchFamily="34" charset="0"/>
              </a:rPr>
              <a:t>It was the fifth such system in entire Asia.</a:t>
            </a:r>
          </a:p>
          <a:p>
            <a:pPr>
              <a:buFont typeface="Courier New" panose="02070309020205020404" pitchFamily="49" charset="0"/>
              <a:buChar char="o"/>
              <a:defRPr/>
            </a:pPr>
            <a:r>
              <a:rPr lang="en-US" sz="4400" dirty="0" smtClean="0">
                <a:latin typeface="Berlin Sans FB" pitchFamily="34" charset="0"/>
              </a:rPr>
              <a:t>Commercial services started  in 1984 - popularly </a:t>
            </a:r>
            <a:r>
              <a:rPr lang="en-US" sz="4400" dirty="0">
                <a:latin typeface="Berlin Sans FB" pitchFamily="34" charset="0"/>
              </a:rPr>
              <a:t>known </a:t>
            </a:r>
            <a:r>
              <a:rPr lang="en-US" sz="4400" dirty="0" smtClean="0">
                <a:latin typeface="Berlin Sans FB" pitchFamily="34" charset="0"/>
              </a:rPr>
              <a:t>as </a:t>
            </a:r>
            <a:r>
              <a:rPr lang="en-US" sz="4400" dirty="0">
                <a:latin typeface="Berlin Sans FB" pitchFamily="34" charset="0"/>
              </a:rPr>
              <a:t>North-South Line</a:t>
            </a:r>
          </a:p>
          <a:p>
            <a:pPr>
              <a:buFont typeface="Courier New" panose="02070309020205020404" pitchFamily="49" charset="0"/>
              <a:buChar char="o"/>
              <a:defRPr/>
            </a:pPr>
            <a:r>
              <a:rPr lang="en-US" sz="4400" dirty="0" smtClean="0">
                <a:latin typeface="Berlin Sans FB" pitchFamily="34" charset="0"/>
              </a:rPr>
              <a:t>The </a:t>
            </a:r>
            <a:r>
              <a:rPr lang="en-US" sz="4400" dirty="0">
                <a:latin typeface="Berlin Sans FB" pitchFamily="34" charset="0"/>
              </a:rPr>
              <a:t>existing line is initially commissioned for </a:t>
            </a:r>
            <a:r>
              <a:rPr lang="en-US" sz="4400" dirty="0" smtClean="0">
                <a:latin typeface="Berlin Sans FB" pitchFamily="34" charset="0"/>
              </a:rPr>
              <a:t>16.45 Km </a:t>
            </a:r>
            <a:r>
              <a:rPr lang="en-US" sz="4400" dirty="0">
                <a:latin typeface="Berlin Sans FB" pitchFamily="34" charset="0"/>
              </a:rPr>
              <a:t>length </a:t>
            </a:r>
            <a:r>
              <a:rPr lang="en-US" sz="4400" dirty="0" smtClean="0">
                <a:latin typeface="Berlin Sans FB" pitchFamily="34" charset="0"/>
              </a:rPr>
              <a:t>in Phase-I which </a:t>
            </a:r>
            <a:r>
              <a:rPr lang="en-US" sz="4400" dirty="0">
                <a:latin typeface="Berlin Sans FB" pitchFamily="34" charset="0"/>
              </a:rPr>
              <a:t>is further extended for another </a:t>
            </a:r>
            <a:r>
              <a:rPr lang="en-US" sz="4400" dirty="0" smtClean="0">
                <a:latin typeface="Berlin Sans FB" pitchFamily="34" charset="0"/>
              </a:rPr>
              <a:t>10.776 Km </a:t>
            </a:r>
            <a:r>
              <a:rPr lang="en-US" sz="4400" dirty="0">
                <a:latin typeface="Berlin Sans FB" pitchFamily="34" charset="0"/>
              </a:rPr>
              <a:t>in </a:t>
            </a:r>
            <a:r>
              <a:rPr lang="en-US" sz="4400" dirty="0" smtClean="0">
                <a:latin typeface="Berlin Sans FB" pitchFamily="34" charset="0"/>
              </a:rPr>
              <a:t>2009-13 and total operation length is 27.226 Kms</a:t>
            </a:r>
          </a:p>
          <a:p>
            <a:pPr>
              <a:buFont typeface="Courier New" panose="02070309020205020404" pitchFamily="49" charset="0"/>
              <a:buChar char="o"/>
              <a:defRPr/>
            </a:pPr>
            <a:r>
              <a:rPr lang="en-US" sz="4400" dirty="0" smtClean="0">
                <a:latin typeface="Berlin Sans FB" pitchFamily="34" charset="0"/>
              </a:rPr>
              <a:t>Performing successfully for over three decade under Operation and maintenance of Indian Railways.</a:t>
            </a:r>
            <a:endParaRPr lang="en-US" sz="4400" dirty="0">
              <a:latin typeface="Berlin Sans FB" pitchFamily="34" charset="0"/>
            </a:endParaRPr>
          </a:p>
          <a:p>
            <a:pPr algn="just">
              <a:buFont typeface="Courier New" panose="02070309020205020404" pitchFamily="49" charset="0"/>
              <a:buChar char="o"/>
              <a:defRPr/>
            </a:pPr>
            <a:endParaRPr lang="en-US" sz="44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9600" dirty="0"/>
          </a:p>
          <a:p>
            <a:pPr marL="63432" indent="-63432" algn="just">
              <a:buNone/>
              <a:defRPr/>
            </a:pPr>
            <a:endParaRPr lang="en-US" sz="9600" dirty="0"/>
          </a:p>
          <a:p>
            <a:pPr marL="63432" indent="-63432" algn="just">
              <a:buNone/>
              <a:defRPr/>
            </a:pPr>
            <a:r>
              <a:rPr lang="en-US" b="1" dirty="0" smtClean="0">
                <a:solidFill>
                  <a:srgbClr val="C00000"/>
                </a:solidFill>
                <a:latin typeface="Berlin Sans FB Demi" pitchFamily="34" charset="0"/>
                <a:cs typeface="Arial" pitchFamily="34" charset="0"/>
              </a:rPr>
              <a:t/>
            </a:r>
            <a:br>
              <a:rPr lang="en-US" b="1" dirty="0" smtClean="0">
                <a:solidFill>
                  <a:srgbClr val="C00000"/>
                </a:solidFill>
                <a:latin typeface="Berlin Sans FB Demi" pitchFamily="34" charset="0"/>
                <a:cs typeface="Arial" pitchFamily="34" charset="0"/>
              </a:rPr>
            </a:br>
            <a:endParaRPr lang="en-US" sz="5000" spc="300" dirty="0">
              <a:solidFill>
                <a:srgbClr val="7030A0"/>
              </a:solidFill>
              <a:latin typeface="Berlin Sans FB Demi" pitchFamily="34" charset="0"/>
            </a:endParaRPr>
          </a:p>
        </p:txBody>
      </p:sp>
      <p:sp>
        <p:nvSpPr>
          <p:cNvPr id="7"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NEED FOR METRO</a:t>
            </a:r>
            <a:endParaRPr lang="en-US" sz="2000" dirty="0">
              <a:solidFill>
                <a:srgbClr val="FFFF00"/>
              </a:solidFill>
              <a:latin typeface="Berlin Sans FB" panose="020E0602020502020306"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399" y="3962400"/>
            <a:ext cx="2719307" cy="235902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5256" y="3962400"/>
            <a:ext cx="2746544" cy="235902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124201" y="3962400"/>
            <a:ext cx="2971800" cy="2359025"/>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9" name="Title 5"/>
          <p:cNvSpPr txBox="1">
            <a:spLocks/>
          </p:cNvSpPr>
          <p:nvPr/>
        </p:nvSpPr>
        <p:spPr>
          <a:xfrm>
            <a:off x="-2976" y="3929"/>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METRO IN KOLKATA </a:t>
            </a:r>
            <a:endParaRPr lang="en-US" sz="2000" dirty="0">
              <a:solidFill>
                <a:srgbClr val="FFFF00"/>
              </a:solidFill>
              <a:latin typeface="Berlin Sans FB" panose="020E0602020502020306" pitchFamily="34" charset="0"/>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13" name="Picture 12" descr="kmrc.PNG"/>
          <p:cNvPicPr>
            <a:picLocks noChangeAspect="1"/>
          </p:cNvPicPr>
          <p:nvPr/>
        </p:nvPicPr>
        <p:blipFill>
          <a:blip r:embed="rId6"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668402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94460" y="373712"/>
            <a:ext cx="6400800" cy="6583680"/>
          </a:xfrm>
          <a:prstGeom prst="rect">
            <a:avLst/>
          </a:prstGeom>
          <a:noFill/>
          <a:ln w="47625">
            <a:solidFill>
              <a:srgbClr val="002060"/>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Freeform 4"/>
          <p:cNvSpPr/>
          <p:nvPr/>
        </p:nvSpPr>
        <p:spPr>
          <a:xfrm>
            <a:off x="3825240" y="624840"/>
            <a:ext cx="320040" cy="1988820"/>
          </a:xfrm>
          <a:custGeom>
            <a:avLst/>
            <a:gdLst>
              <a:gd name="connsiteX0" fmla="*/ 38100 w 320040"/>
              <a:gd name="connsiteY0" fmla="*/ 0 h 1988820"/>
              <a:gd name="connsiteX1" fmla="*/ 0 w 320040"/>
              <a:gd name="connsiteY1" fmla="*/ 175260 h 1988820"/>
              <a:gd name="connsiteX2" fmla="*/ 106680 w 320040"/>
              <a:gd name="connsiteY2" fmla="*/ 320040 h 1988820"/>
              <a:gd name="connsiteX3" fmla="*/ 114300 w 320040"/>
              <a:gd name="connsiteY3" fmla="*/ 624840 h 1988820"/>
              <a:gd name="connsiteX4" fmla="*/ 160020 w 320040"/>
              <a:gd name="connsiteY4" fmla="*/ 876300 h 1988820"/>
              <a:gd name="connsiteX5" fmla="*/ 175260 w 320040"/>
              <a:gd name="connsiteY5" fmla="*/ 1112520 h 1988820"/>
              <a:gd name="connsiteX6" fmla="*/ 205740 w 320040"/>
              <a:gd name="connsiteY6" fmla="*/ 1341120 h 1988820"/>
              <a:gd name="connsiteX7" fmla="*/ 243840 w 320040"/>
              <a:gd name="connsiteY7" fmla="*/ 1516380 h 1988820"/>
              <a:gd name="connsiteX8" fmla="*/ 266700 w 320040"/>
              <a:gd name="connsiteY8" fmla="*/ 1691640 h 1988820"/>
              <a:gd name="connsiteX9" fmla="*/ 312420 w 320040"/>
              <a:gd name="connsiteY9" fmla="*/ 1813560 h 1988820"/>
              <a:gd name="connsiteX10" fmla="*/ 320040 w 320040"/>
              <a:gd name="connsiteY10" fmla="*/ 1988820 h 1988820"/>
              <a:gd name="connsiteX11" fmla="*/ 320040 w 320040"/>
              <a:gd name="connsiteY11" fmla="*/ 1988820 h 19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0" h="1988820">
                <a:moveTo>
                  <a:pt x="38100" y="0"/>
                </a:moveTo>
                <a:lnTo>
                  <a:pt x="0" y="175260"/>
                </a:lnTo>
                <a:lnTo>
                  <a:pt x="106680" y="320040"/>
                </a:lnTo>
                <a:lnTo>
                  <a:pt x="114300" y="624840"/>
                </a:lnTo>
                <a:lnTo>
                  <a:pt x="160020" y="876300"/>
                </a:lnTo>
                <a:lnTo>
                  <a:pt x="175260" y="1112520"/>
                </a:lnTo>
                <a:lnTo>
                  <a:pt x="205740" y="1341120"/>
                </a:lnTo>
                <a:lnTo>
                  <a:pt x="243840" y="1516380"/>
                </a:lnTo>
                <a:lnTo>
                  <a:pt x="266700" y="1691640"/>
                </a:lnTo>
                <a:lnTo>
                  <a:pt x="312420" y="1813560"/>
                </a:lnTo>
                <a:lnTo>
                  <a:pt x="320040" y="1988820"/>
                </a:lnTo>
                <a:lnTo>
                  <a:pt x="320040" y="1988820"/>
                </a:lnTo>
              </a:path>
            </a:pathLst>
          </a:custGeom>
          <a:noFill/>
          <a:ln w="603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6" name="Freeform 5"/>
          <p:cNvSpPr/>
          <p:nvPr/>
        </p:nvSpPr>
        <p:spPr>
          <a:xfrm>
            <a:off x="3710940" y="2560320"/>
            <a:ext cx="411480" cy="30480"/>
          </a:xfrm>
          <a:custGeom>
            <a:avLst/>
            <a:gdLst>
              <a:gd name="connsiteX0" fmla="*/ 0 w 411480"/>
              <a:gd name="connsiteY0" fmla="*/ 30480 h 30480"/>
              <a:gd name="connsiteX1" fmla="*/ 411480 w 411480"/>
              <a:gd name="connsiteY1" fmla="*/ 0 h 30480"/>
              <a:gd name="connsiteX2" fmla="*/ 411480 w 411480"/>
              <a:gd name="connsiteY2" fmla="*/ 0 h 30480"/>
            </a:gdLst>
            <a:ahLst/>
            <a:cxnLst>
              <a:cxn ang="0">
                <a:pos x="connsiteX0" y="connsiteY0"/>
              </a:cxn>
              <a:cxn ang="0">
                <a:pos x="connsiteX1" y="connsiteY1"/>
              </a:cxn>
              <a:cxn ang="0">
                <a:pos x="connsiteX2" y="connsiteY2"/>
              </a:cxn>
            </a:cxnLst>
            <a:rect l="l" t="t" r="r" b="b"/>
            <a:pathLst>
              <a:path w="411480" h="30480">
                <a:moveTo>
                  <a:pt x="0" y="30480"/>
                </a:moveTo>
                <a:lnTo>
                  <a:pt x="411480" y="0"/>
                </a:lnTo>
                <a:lnTo>
                  <a:pt x="411480" y="0"/>
                </a:lnTo>
              </a:path>
            </a:pathLst>
          </a:custGeom>
          <a:noFill/>
          <a:ln w="60325">
            <a:solidFill>
              <a:srgbClr val="DC1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7" name="Freeform 6"/>
          <p:cNvSpPr/>
          <p:nvPr/>
        </p:nvSpPr>
        <p:spPr>
          <a:xfrm>
            <a:off x="4183380" y="2598420"/>
            <a:ext cx="342900" cy="152400"/>
          </a:xfrm>
          <a:custGeom>
            <a:avLst/>
            <a:gdLst>
              <a:gd name="connsiteX0" fmla="*/ 342900 w 342900"/>
              <a:gd name="connsiteY0" fmla="*/ 152400 h 152400"/>
              <a:gd name="connsiteX1" fmla="*/ 228600 w 342900"/>
              <a:gd name="connsiteY1" fmla="*/ 60960 h 152400"/>
              <a:gd name="connsiteX2" fmla="*/ 160020 w 342900"/>
              <a:gd name="connsiteY2" fmla="*/ 30480 h 152400"/>
              <a:gd name="connsiteX3" fmla="*/ 91440 w 342900"/>
              <a:gd name="connsiteY3" fmla="*/ 0 h 152400"/>
              <a:gd name="connsiteX4" fmla="*/ 0 w 3429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52400">
                <a:moveTo>
                  <a:pt x="342900" y="152400"/>
                </a:moveTo>
                <a:lnTo>
                  <a:pt x="228600" y="60960"/>
                </a:lnTo>
                <a:lnTo>
                  <a:pt x="160020" y="30480"/>
                </a:lnTo>
                <a:lnTo>
                  <a:pt x="91440" y="0"/>
                </a:lnTo>
                <a:lnTo>
                  <a:pt x="0" y="0"/>
                </a:lnTo>
              </a:path>
            </a:pathLst>
          </a:custGeom>
          <a:noFill/>
          <a:ln w="476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9" name="Freeform 8"/>
          <p:cNvSpPr/>
          <p:nvPr/>
        </p:nvSpPr>
        <p:spPr>
          <a:xfrm>
            <a:off x="4533900" y="1363980"/>
            <a:ext cx="2148840" cy="1592580"/>
          </a:xfrm>
          <a:custGeom>
            <a:avLst/>
            <a:gdLst>
              <a:gd name="connsiteX0" fmla="*/ 0 w 2148840"/>
              <a:gd name="connsiteY0" fmla="*/ 1417320 h 1592580"/>
              <a:gd name="connsiteX1" fmla="*/ 53340 w 2148840"/>
              <a:gd name="connsiteY1" fmla="*/ 1554480 h 1592580"/>
              <a:gd name="connsiteX2" fmla="*/ 152400 w 2148840"/>
              <a:gd name="connsiteY2" fmla="*/ 1592580 h 1592580"/>
              <a:gd name="connsiteX3" fmla="*/ 342900 w 2148840"/>
              <a:gd name="connsiteY3" fmla="*/ 1592580 h 1592580"/>
              <a:gd name="connsiteX4" fmla="*/ 487680 w 2148840"/>
              <a:gd name="connsiteY4" fmla="*/ 1592580 h 1592580"/>
              <a:gd name="connsiteX5" fmla="*/ 655320 w 2148840"/>
              <a:gd name="connsiteY5" fmla="*/ 1592580 h 1592580"/>
              <a:gd name="connsiteX6" fmla="*/ 739140 w 2148840"/>
              <a:gd name="connsiteY6" fmla="*/ 1592580 h 1592580"/>
              <a:gd name="connsiteX7" fmla="*/ 845820 w 2148840"/>
              <a:gd name="connsiteY7" fmla="*/ 1539240 h 1592580"/>
              <a:gd name="connsiteX8" fmla="*/ 922020 w 2148840"/>
              <a:gd name="connsiteY8" fmla="*/ 1440180 h 1592580"/>
              <a:gd name="connsiteX9" fmla="*/ 1005840 w 2148840"/>
              <a:gd name="connsiteY9" fmla="*/ 1371600 h 1592580"/>
              <a:gd name="connsiteX10" fmla="*/ 1074420 w 2148840"/>
              <a:gd name="connsiteY10" fmla="*/ 1295400 h 1592580"/>
              <a:gd name="connsiteX11" fmla="*/ 1143000 w 2148840"/>
              <a:gd name="connsiteY11" fmla="*/ 1211580 h 1592580"/>
              <a:gd name="connsiteX12" fmla="*/ 1226820 w 2148840"/>
              <a:gd name="connsiteY12" fmla="*/ 1127760 h 1592580"/>
              <a:gd name="connsiteX13" fmla="*/ 1325880 w 2148840"/>
              <a:gd name="connsiteY13" fmla="*/ 1051560 h 1592580"/>
              <a:gd name="connsiteX14" fmla="*/ 1356360 w 2148840"/>
              <a:gd name="connsiteY14" fmla="*/ 1005840 h 1592580"/>
              <a:gd name="connsiteX15" fmla="*/ 1501140 w 2148840"/>
              <a:gd name="connsiteY15" fmla="*/ 922020 h 1592580"/>
              <a:gd name="connsiteX16" fmla="*/ 1569720 w 2148840"/>
              <a:gd name="connsiteY16" fmla="*/ 845820 h 1592580"/>
              <a:gd name="connsiteX17" fmla="*/ 1623060 w 2148840"/>
              <a:gd name="connsiteY17" fmla="*/ 777240 h 1592580"/>
              <a:gd name="connsiteX18" fmla="*/ 1623060 w 2148840"/>
              <a:gd name="connsiteY18" fmla="*/ 670560 h 1592580"/>
              <a:gd name="connsiteX19" fmla="*/ 1554480 w 2148840"/>
              <a:gd name="connsiteY19" fmla="*/ 601980 h 1592580"/>
              <a:gd name="connsiteX20" fmla="*/ 1455420 w 2148840"/>
              <a:gd name="connsiteY20" fmla="*/ 563880 h 1592580"/>
              <a:gd name="connsiteX21" fmla="*/ 1516380 w 2148840"/>
              <a:gd name="connsiteY21" fmla="*/ 426720 h 1592580"/>
              <a:gd name="connsiteX22" fmla="*/ 1684020 w 2148840"/>
              <a:gd name="connsiteY22" fmla="*/ 350520 h 1592580"/>
              <a:gd name="connsiteX23" fmla="*/ 1805940 w 2148840"/>
              <a:gd name="connsiteY23" fmla="*/ 251460 h 1592580"/>
              <a:gd name="connsiteX24" fmla="*/ 1950720 w 2148840"/>
              <a:gd name="connsiteY24" fmla="*/ 144780 h 1592580"/>
              <a:gd name="connsiteX25" fmla="*/ 2057400 w 2148840"/>
              <a:gd name="connsiteY25" fmla="*/ 60960 h 1592580"/>
              <a:gd name="connsiteX26" fmla="*/ 2148840 w 2148840"/>
              <a:gd name="connsiteY26" fmla="*/ 0 h 159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48840" h="1592580">
                <a:moveTo>
                  <a:pt x="0" y="1417320"/>
                </a:moveTo>
                <a:lnTo>
                  <a:pt x="53340" y="1554480"/>
                </a:lnTo>
                <a:lnTo>
                  <a:pt x="152400" y="1592580"/>
                </a:lnTo>
                <a:lnTo>
                  <a:pt x="342900" y="1592580"/>
                </a:lnTo>
                <a:lnTo>
                  <a:pt x="487680" y="1592580"/>
                </a:lnTo>
                <a:lnTo>
                  <a:pt x="655320" y="1592580"/>
                </a:lnTo>
                <a:lnTo>
                  <a:pt x="739140" y="1592580"/>
                </a:lnTo>
                <a:lnTo>
                  <a:pt x="845820" y="1539240"/>
                </a:lnTo>
                <a:lnTo>
                  <a:pt x="922020" y="1440180"/>
                </a:lnTo>
                <a:lnTo>
                  <a:pt x="1005840" y="1371600"/>
                </a:lnTo>
                <a:lnTo>
                  <a:pt x="1074420" y="1295400"/>
                </a:lnTo>
                <a:lnTo>
                  <a:pt x="1143000" y="1211580"/>
                </a:lnTo>
                <a:lnTo>
                  <a:pt x="1226820" y="1127760"/>
                </a:lnTo>
                <a:lnTo>
                  <a:pt x="1325880" y="1051560"/>
                </a:lnTo>
                <a:lnTo>
                  <a:pt x="1356360" y="1005840"/>
                </a:lnTo>
                <a:lnTo>
                  <a:pt x="1501140" y="922020"/>
                </a:lnTo>
                <a:lnTo>
                  <a:pt x="1569720" y="845820"/>
                </a:lnTo>
                <a:lnTo>
                  <a:pt x="1623060" y="777240"/>
                </a:lnTo>
                <a:lnTo>
                  <a:pt x="1623060" y="670560"/>
                </a:lnTo>
                <a:lnTo>
                  <a:pt x="1554480" y="601980"/>
                </a:lnTo>
                <a:lnTo>
                  <a:pt x="1455420" y="563880"/>
                </a:lnTo>
                <a:lnTo>
                  <a:pt x="1516380" y="426720"/>
                </a:lnTo>
                <a:lnTo>
                  <a:pt x="1684020" y="350520"/>
                </a:lnTo>
                <a:lnTo>
                  <a:pt x="1805940" y="251460"/>
                </a:lnTo>
                <a:lnTo>
                  <a:pt x="1950720" y="144780"/>
                </a:lnTo>
                <a:lnTo>
                  <a:pt x="2057400" y="60960"/>
                </a:lnTo>
                <a:lnTo>
                  <a:pt x="2148840" y="0"/>
                </a:lnTo>
              </a:path>
            </a:pathLst>
          </a:cu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1" name="Freeform 10"/>
          <p:cNvSpPr/>
          <p:nvPr/>
        </p:nvSpPr>
        <p:spPr>
          <a:xfrm>
            <a:off x="4594860" y="2598420"/>
            <a:ext cx="2141220" cy="2011680"/>
          </a:xfrm>
          <a:custGeom>
            <a:avLst/>
            <a:gdLst>
              <a:gd name="connsiteX0" fmla="*/ 1051560 w 2141220"/>
              <a:gd name="connsiteY0" fmla="*/ 0 h 2011680"/>
              <a:gd name="connsiteX1" fmla="*/ 975360 w 2141220"/>
              <a:gd name="connsiteY1" fmla="*/ 190500 h 2011680"/>
              <a:gd name="connsiteX2" fmla="*/ 975360 w 2141220"/>
              <a:gd name="connsiteY2" fmla="*/ 320040 h 2011680"/>
              <a:gd name="connsiteX3" fmla="*/ 1120140 w 2141220"/>
              <a:gd name="connsiteY3" fmla="*/ 365760 h 2011680"/>
              <a:gd name="connsiteX4" fmla="*/ 1363980 w 2141220"/>
              <a:gd name="connsiteY4" fmla="*/ 365760 h 2011680"/>
              <a:gd name="connsiteX5" fmla="*/ 1562100 w 2141220"/>
              <a:gd name="connsiteY5" fmla="*/ 373380 h 2011680"/>
              <a:gd name="connsiteX6" fmla="*/ 1798320 w 2141220"/>
              <a:gd name="connsiteY6" fmla="*/ 388620 h 2011680"/>
              <a:gd name="connsiteX7" fmla="*/ 1973580 w 2141220"/>
              <a:gd name="connsiteY7" fmla="*/ 426720 h 2011680"/>
              <a:gd name="connsiteX8" fmla="*/ 2087880 w 2141220"/>
              <a:gd name="connsiteY8" fmla="*/ 518160 h 2011680"/>
              <a:gd name="connsiteX9" fmla="*/ 2125980 w 2141220"/>
              <a:gd name="connsiteY9" fmla="*/ 624840 h 2011680"/>
              <a:gd name="connsiteX10" fmla="*/ 2141220 w 2141220"/>
              <a:gd name="connsiteY10" fmla="*/ 822960 h 2011680"/>
              <a:gd name="connsiteX11" fmla="*/ 2103120 w 2141220"/>
              <a:gd name="connsiteY11" fmla="*/ 922020 h 2011680"/>
              <a:gd name="connsiteX12" fmla="*/ 2049780 w 2141220"/>
              <a:gd name="connsiteY12" fmla="*/ 990600 h 2011680"/>
              <a:gd name="connsiteX13" fmla="*/ 1927860 w 2141220"/>
              <a:gd name="connsiteY13" fmla="*/ 1028700 h 2011680"/>
              <a:gd name="connsiteX14" fmla="*/ 1775460 w 2141220"/>
              <a:gd name="connsiteY14" fmla="*/ 1051560 h 2011680"/>
              <a:gd name="connsiteX15" fmla="*/ 1607820 w 2141220"/>
              <a:gd name="connsiteY15" fmla="*/ 1089660 h 2011680"/>
              <a:gd name="connsiteX16" fmla="*/ 1402080 w 2141220"/>
              <a:gd name="connsiteY16" fmla="*/ 1112520 h 2011680"/>
              <a:gd name="connsiteX17" fmla="*/ 1280160 w 2141220"/>
              <a:gd name="connsiteY17" fmla="*/ 1173480 h 2011680"/>
              <a:gd name="connsiteX18" fmla="*/ 1051560 w 2141220"/>
              <a:gd name="connsiteY18" fmla="*/ 1219200 h 2011680"/>
              <a:gd name="connsiteX19" fmla="*/ 937260 w 2141220"/>
              <a:gd name="connsiteY19" fmla="*/ 1257300 h 2011680"/>
              <a:gd name="connsiteX20" fmla="*/ 777240 w 2141220"/>
              <a:gd name="connsiteY20" fmla="*/ 1318260 h 2011680"/>
              <a:gd name="connsiteX21" fmla="*/ 640080 w 2141220"/>
              <a:gd name="connsiteY21" fmla="*/ 1394460 h 2011680"/>
              <a:gd name="connsiteX22" fmla="*/ 502920 w 2141220"/>
              <a:gd name="connsiteY22" fmla="*/ 1524000 h 2011680"/>
              <a:gd name="connsiteX23" fmla="*/ 426720 w 2141220"/>
              <a:gd name="connsiteY23" fmla="*/ 1592580 h 2011680"/>
              <a:gd name="connsiteX24" fmla="*/ 259080 w 2141220"/>
              <a:gd name="connsiteY24" fmla="*/ 1699260 h 2011680"/>
              <a:gd name="connsiteX25" fmla="*/ 144780 w 2141220"/>
              <a:gd name="connsiteY25" fmla="*/ 1844040 h 2011680"/>
              <a:gd name="connsiteX26" fmla="*/ 60960 w 2141220"/>
              <a:gd name="connsiteY26" fmla="*/ 1935480 h 2011680"/>
              <a:gd name="connsiteX27" fmla="*/ 0 w 2141220"/>
              <a:gd name="connsiteY27" fmla="*/ 201168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41220" h="2011680">
                <a:moveTo>
                  <a:pt x="1051560" y="0"/>
                </a:moveTo>
                <a:lnTo>
                  <a:pt x="975360" y="190500"/>
                </a:lnTo>
                <a:lnTo>
                  <a:pt x="975360" y="320040"/>
                </a:lnTo>
                <a:lnTo>
                  <a:pt x="1120140" y="365760"/>
                </a:lnTo>
                <a:lnTo>
                  <a:pt x="1363980" y="365760"/>
                </a:lnTo>
                <a:lnTo>
                  <a:pt x="1562100" y="373380"/>
                </a:lnTo>
                <a:lnTo>
                  <a:pt x="1798320" y="388620"/>
                </a:lnTo>
                <a:lnTo>
                  <a:pt x="1973580" y="426720"/>
                </a:lnTo>
                <a:lnTo>
                  <a:pt x="2087880" y="518160"/>
                </a:lnTo>
                <a:lnTo>
                  <a:pt x="2125980" y="624840"/>
                </a:lnTo>
                <a:lnTo>
                  <a:pt x="2141220" y="822960"/>
                </a:lnTo>
                <a:lnTo>
                  <a:pt x="2103120" y="922020"/>
                </a:lnTo>
                <a:lnTo>
                  <a:pt x="2049780" y="990600"/>
                </a:lnTo>
                <a:lnTo>
                  <a:pt x="1927860" y="1028700"/>
                </a:lnTo>
                <a:lnTo>
                  <a:pt x="1775460" y="1051560"/>
                </a:lnTo>
                <a:lnTo>
                  <a:pt x="1607820" y="1089660"/>
                </a:lnTo>
                <a:lnTo>
                  <a:pt x="1402080" y="1112520"/>
                </a:lnTo>
                <a:lnTo>
                  <a:pt x="1280160" y="1173480"/>
                </a:lnTo>
                <a:lnTo>
                  <a:pt x="1051560" y="1219200"/>
                </a:lnTo>
                <a:lnTo>
                  <a:pt x="937260" y="1257300"/>
                </a:lnTo>
                <a:lnTo>
                  <a:pt x="777240" y="1318260"/>
                </a:lnTo>
                <a:lnTo>
                  <a:pt x="640080" y="1394460"/>
                </a:lnTo>
                <a:lnTo>
                  <a:pt x="502920" y="1524000"/>
                </a:lnTo>
                <a:lnTo>
                  <a:pt x="426720" y="1592580"/>
                </a:lnTo>
                <a:lnTo>
                  <a:pt x="259080" y="1699260"/>
                </a:lnTo>
                <a:lnTo>
                  <a:pt x="144780" y="1844040"/>
                </a:lnTo>
                <a:lnTo>
                  <a:pt x="60960" y="1935480"/>
                </a:lnTo>
                <a:lnTo>
                  <a:pt x="0" y="20116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4" name="Freeform 13"/>
          <p:cNvSpPr/>
          <p:nvPr/>
        </p:nvSpPr>
        <p:spPr>
          <a:xfrm>
            <a:off x="4511040" y="4632960"/>
            <a:ext cx="320040" cy="1127760"/>
          </a:xfrm>
          <a:custGeom>
            <a:avLst/>
            <a:gdLst>
              <a:gd name="connsiteX0" fmla="*/ 76200 w 320040"/>
              <a:gd name="connsiteY0" fmla="*/ 0 h 1127760"/>
              <a:gd name="connsiteX1" fmla="*/ 60960 w 320040"/>
              <a:gd name="connsiteY1" fmla="*/ 106680 h 1127760"/>
              <a:gd name="connsiteX2" fmla="*/ 99060 w 320040"/>
              <a:gd name="connsiteY2" fmla="*/ 213360 h 1127760"/>
              <a:gd name="connsiteX3" fmla="*/ 175260 w 320040"/>
              <a:gd name="connsiteY3" fmla="*/ 304800 h 1127760"/>
              <a:gd name="connsiteX4" fmla="*/ 236220 w 320040"/>
              <a:gd name="connsiteY4" fmla="*/ 373380 h 1127760"/>
              <a:gd name="connsiteX5" fmla="*/ 320040 w 320040"/>
              <a:gd name="connsiteY5" fmla="*/ 434340 h 1127760"/>
              <a:gd name="connsiteX6" fmla="*/ 320040 w 320040"/>
              <a:gd name="connsiteY6" fmla="*/ 502920 h 1127760"/>
              <a:gd name="connsiteX7" fmla="*/ 266700 w 320040"/>
              <a:gd name="connsiteY7" fmla="*/ 693420 h 1127760"/>
              <a:gd name="connsiteX8" fmla="*/ 236220 w 320040"/>
              <a:gd name="connsiteY8" fmla="*/ 800100 h 1127760"/>
              <a:gd name="connsiteX9" fmla="*/ 160020 w 320040"/>
              <a:gd name="connsiteY9" fmla="*/ 906780 h 1127760"/>
              <a:gd name="connsiteX10" fmla="*/ 114300 w 320040"/>
              <a:gd name="connsiteY10" fmla="*/ 975360 h 1127760"/>
              <a:gd name="connsiteX11" fmla="*/ 7620 w 320040"/>
              <a:gd name="connsiteY11" fmla="*/ 1059180 h 1127760"/>
              <a:gd name="connsiteX12" fmla="*/ 0 w 320040"/>
              <a:gd name="connsiteY12" fmla="*/ 112776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040" h="1127760">
                <a:moveTo>
                  <a:pt x="76200" y="0"/>
                </a:moveTo>
                <a:lnTo>
                  <a:pt x="60960" y="106680"/>
                </a:lnTo>
                <a:lnTo>
                  <a:pt x="99060" y="213360"/>
                </a:lnTo>
                <a:lnTo>
                  <a:pt x="175260" y="304800"/>
                </a:lnTo>
                <a:lnTo>
                  <a:pt x="236220" y="373380"/>
                </a:lnTo>
                <a:lnTo>
                  <a:pt x="320040" y="434340"/>
                </a:lnTo>
                <a:lnTo>
                  <a:pt x="320040" y="502920"/>
                </a:lnTo>
                <a:lnTo>
                  <a:pt x="266700" y="693420"/>
                </a:lnTo>
                <a:lnTo>
                  <a:pt x="236220" y="800100"/>
                </a:lnTo>
                <a:lnTo>
                  <a:pt x="160020" y="906780"/>
                </a:lnTo>
                <a:lnTo>
                  <a:pt x="114300" y="975360"/>
                </a:lnTo>
                <a:lnTo>
                  <a:pt x="7620" y="1059180"/>
                </a:lnTo>
                <a:lnTo>
                  <a:pt x="0" y="112776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5" name="Freeform 14"/>
          <p:cNvSpPr/>
          <p:nvPr/>
        </p:nvSpPr>
        <p:spPr>
          <a:xfrm>
            <a:off x="2781300" y="3726180"/>
            <a:ext cx="647700" cy="556260"/>
          </a:xfrm>
          <a:custGeom>
            <a:avLst/>
            <a:gdLst>
              <a:gd name="connsiteX0" fmla="*/ 0 w 647700"/>
              <a:gd name="connsiteY0" fmla="*/ 0 h 556260"/>
              <a:gd name="connsiteX1" fmla="*/ 121920 w 647700"/>
              <a:gd name="connsiteY1" fmla="*/ 76200 h 556260"/>
              <a:gd name="connsiteX2" fmla="*/ 312420 w 647700"/>
              <a:gd name="connsiteY2" fmla="*/ 129540 h 556260"/>
              <a:gd name="connsiteX3" fmla="*/ 472440 w 647700"/>
              <a:gd name="connsiteY3" fmla="*/ 144780 h 556260"/>
              <a:gd name="connsiteX4" fmla="*/ 563880 w 647700"/>
              <a:gd name="connsiteY4" fmla="*/ 167640 h 556260"/>
              <a:gd name="connsiteX5" fmla="*/ 647700 w 647700"/>
              <a:gd name="connsiteY5" fmla="*/ 251460 h 556260"/>
              <a:gd name="connsiteX6" fmla="*/ 601980 w 647700"/>
              <a:gd name="connsiteY6" fmla="*/ 342900 h 556260"/>
              <a:gd name="connsiteX7" fmla="*/ 586740 w 647700"/>
              <a:gd name="connsiteY7" fmla="*/ 472440 h 556260"/>
              <a:gd name="connsiteX8" fmla="*/ 594360 w 647700"/>
              <a:gd name="connsiteY8" fmla="*/ 556260 h 5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556260">
                <a:moveTo>
                  <a:pt x="0" y="0"/>
                </a:moveTo>
                <a:lnTo>
                  <a:pt x="121920" y="76200"/>
                </a:lnTo>
                <a:lnTo>
                  <a:pt x="312420" y="129540"/>
                </a:lnTo>
                <a:lnTo>
                  <a:pt x="472440" y="144780"/>
                </a:lnTo>
                <a:lnTo>
                  <a:pt x="563880" y="167640"/>
                </a:lnTo>
                <a:lnTo>
                  <a:pt x="647700" y="251460"/>
                </a:lnTo>
                <a:lnTo>
                  <a:pt x="601980" y="342900"/>
                </a:lnTo>
                <a:lnTo>
                  <a:pt x="586740" y="472440"/>
                </a:lnTo>
                <a:lnTo>
                  <a:pt x="594360" y="5562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6" name="Freeform 15"/>
          <p:cNvSpPr/>
          <p:nvPr/>
        </p:nvSpPr>
        <p:spPr>
          <a:xfrm>
            <a:off x="2781300" y="3741420"/>
            <a:ext cx="1005840" cy="571500"/>
          </a:xfrm>
          <a:custGeom>
            <a:avLst/>
            <a:gdLst>
              <a:gd name="connsiteX0" fmla="*/ 0 w 1005840"/>
              <a:gd name="connsiteY0" fmla="*/ 0 h 571500"/>
              <a:gd name="connsiteX1" fmla="*/ 83820 w 1005840"/>
              <a:gd name="connsiteY1" fmla="*/ 53340 h 571500"/>
              <a:gd name="connsiteX2" fmla="*/ 213360 w 1005840"/>
              <a:gd name="connsiteY2" fmla="*/ 106680 h 571500"/>
              <a:gd name="connsiteX3" fmla="*/ 297180 w 1005840"/>
              <a:gd name="connsiteY3" fmla="*/ 114300 h 571500"/>
              <a:gd name="connsiteX4" fmla="*/ 419100 w 1005840"/>
              <a:gd name="connsiteY4" fmla="*/ 144780 h 571500"/>
              <a:gd name="connsiteX5" fmla="*/ 510540 w 1005840"/>
              <a:gd name="connsiteY5" fmla="*/ 144780 h 571500"/>
              <a:gd name="connsiteX6" fmla="*/ 594360 w 1005840"/>
              <a:gd name="connsiteY6" fmla="*/ 152400 h 571500"/>
              <a:gd name="connsiteX7" fmla="*/ 632460 w 1005840"/>
              <a:gd name="connsiteY7" fmla="*/ 198120 h 571500"/>
              <a:gd name="connsiteX8" fmla="*/ 632460 w 1005840"/>
              <a:gd name="connsiteY8" fmla="*/ 259080 h 571500"/>
              <a:gd name="connsiteX9" fmla="*/ 601980 w 1005840"/>
              <a:gd name="connsiteY9" fmla="*/ 335280 h 571500"/>
              <a:gd name="connsiteX10" fmla="*/ 594360 w 1005840"/>
              <a:gd name="connsiteY10" fmla="*/ 419100 h 571500"/>
              <a:gd name="connsiteX11" fmla="*/ 563880 w 1005840"/>
              <a:gd name="connsiteY11" fmla="*/ 495300 h 571500"/>
              <a:gd name="connsiteX12" fmla="*/ 640080 w 1005840"/>
              <a:gd name="connsiteY12" fmla="*/ 518160 h 571500"/>
              <a:gd name="connsiteX13" fmla="*/ 754380 w 1005840"/>
              <a:gd name="connsiteY13" fmla="*/ 571500 h 571500"/>
              <a:gd name="connsiteX14" fmla="*/ 807720 w 1005840"/>
              <a:gd name="connsiteY14" fmla="*/ 571500 h 571500"/>
              <a:gd name="connsiteX15" fmla="*/ 868680 w 1005840"/>
              <a:gd name="connsiteY15" fmla="*/ 541020 h 571500"/>
              <a:gd name="connsiteX16" fmla="*/ 922020 w 1005840"/>
              <a:gd name="connsiteY16" fmla="*/ 495300 h 571500"/>
              <a:gd name="connsiteX17" fmla="*/ 944880 w 1005840"/>
              <a:gd name="connsiteY17" fmla="*/ 411480 h 571500"/>
              <a:gd name="connsiteX18" fmla="*/ 1005840 w 1005840"/>
              <a:gd name="connsiteY18" fmla="*/ 35814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5840" h="571500">
                <a:moveTo>
                  <a:pt x="0" y="0"/>
                </a:moveTo>
                <a:lnTo>
                  <a:pt x="83820" y="53340"/>
                </a:lnTo>
                <a:lnTo>
                  <a:pt x="213360" y="106680"/>
                </a:lnTo>
                <a:lnTo>
                  <a:pt x="297180" y="114300"/>
                </a:lnTo>
                <a:lnTo>
                  <a:pt x="419100" y="144780"/>
                </a:lnTo>
                <a:lnTo>
                  <a:pt x="510540" y="144780"/>
                </a:lnTo>
                <a:lnTo>
                  <a:pt x="594360" y="152400"/>
                </a:lnTo>
                <a:lnTo>
                  <a:pt x="632460" y="198120"/>
                </a:lnTo>
                <a:lnTo>
                  <a:pt x="632460" y="259080"/>
                </a:lnTo>
                <a:lnTo>
                  <a:pt x="601980" y="335280"/>
                </a:lnTo>
                <a:lnTo>
                  <a:pt x="594360" y="419100"/>
                </a:lnTo>
                <a:lnTo>
                  <a:pt x="563880" y="495300"/>
                </a:lnTo>
                <a:lnTo>
                  <a:pt x="640080" y="518160"/>
                </a:lnTo>
                <a:lnTo>
                  <a:pt x="754380" y="571500"/>
                </a:lnTo>
                <a:lnTo>
                  <a:pt x="807720" y="571500"/>
                </a:lnTo>
                <a:lnTo>
                  <a:pt x="868680" y="541020"/>
                </a:lnTo>
                <a:lnTo>
                  <a:pt x="922020" y="495300"/>
                </a:lnTo>
                <a:lnTo>
                  <a:pt x="944880" y="411480"/>
                </a:lnTo>
                <a:lnTo>
                  <a:pt x="1005840" y="358140"/>
                </a:lnTo>
              </a:path>
            </a:pathLst>
          </a:custGeom>
          <a:noFill/>
          <a:ln w="603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7" name="Freeform 16"/>
          <p:cNvSpPr/>
          <p:nvPr/>
        </p:nvSpPr>
        <p:spPr>
          <a:xfrm>
            <a:off x="3832860" y="3710940"/>
            <a:ext cx="1493520" cy="419100"/>
          </a:xfrm>
          <a:custGeom>
            <a:avLst/>
            <a:gdLst>
              <a:gd name="connsiteX0" fmla="*/ 0 w 1493520"/>
              <a:gd name="connsiteY0" fmla="*/ 396240 h 419100"/>
              <a:gd name="connsiteX1" fmla="*/ 167640 w 1493520"/>
              <a:gd name="connsiteY1" fmla="*/ 419100 h 419100"/>
              <a:gd name="connsiteX2" fmla="*/ 259080 w 1493520"/>
              <a:gd name="connsiteY2" fmla="*/ 419100 h 419100"/>
              <a:gd name="connsiteX3" fmla="*/ 342900 w 1493520"/>
              <a:gd name="connsiteY3" fmla="*/ 358140 h 419100"/>
              <a:gd name="connsiteX4" fmla="*/ 434340 w 1493520"/>
              <a:gd name="connsiteY4" fmla="*/ 327660 h 419100"/>
              <a:gd name="connsiteX5" fmla="*/ 495300 w 1493520"/>
              <a:gd name="connsiteY5" fmla="*/ 312420 h 419100"/>
              <a:gd name="connsiteX6" fmla="*/ 731520 w 1493520"/>
              <a:gd name="connsiteY6" fmla="*/ 312420 h 419100"/>
              <a:gd name="connsiteX7" fmla="*/ 731520 w 1493520"/>
              <a:gd name="connsiteY7" fmla="*/ 228600 h 419100"/>
              <a:gd name="connsiteX8" fmla="*/ 754380 w 1493520"/>
              <a:gd name="connsiteY8" fmla="*/ 129540 h 419100"/>
              <a:gd name="connsiteX9" fmla="*/ 883920 w 1493520"/>
              <a:gd name="connsiteY9" fmla="*/ 83820 h 419100"/>
              <a:gd name="connsiteX10" fmla="*/ 990600 w 1493520"/>
              <a:gd name="connsiteY10" fmla="*/ 45720 h 419100"/>
              <a:gd name="connsiteX11" fmla="*/ 1097280 w 1493520"/>
              <a:gd name="connsiteY11" fmla="*/ 0 h 419100"/>
              <a:gd name="connsiteX12" fmla="*/ 1203960 w 1493520"/>
              <a:gd name="connsiteY12" fmla="*/ 0 h 419100"/>
              <a:gd name="connsiteX13" fmla="*/ 1264920 w 1493520"/>
              <a:gd name="connsiteY13" fmla="*/ 30480 h 419100"/>
              <a:gd name="connsiteX14" fmla="*/ 1417320 w 1493520"/>
              <a:gd name="connsiteY14" fmla="*/ 129540 h 419100"/>
              <a:gd name="connsiteX15" fmla="*/ 1493520 w 1493520"/>
              <a:gd name="connsiteY15" fmla="*/ 220980 h 419100"/>
              <a:gd name="connsiteX16" fmla="*/ 1493520 w 1493520"/>
              <a:gd name="connsiteY16" fmla="*/ 22098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3520" h="419100">
                <a:moveTo>
                  <a:pt x="0" y="396240"/>
                </a:moveTo>
                <a:lnTo>
                  <a:pt x="167640" y="419100"/>
                </a:lnTo>
                <a:lnTo>
                  <a:pt x="259080" y="419100"/>
                </a:lnTo>
                <a:lnTo>
                  <a:pt x="342900" y="358140"/>
                </a:lnTo>
                <a:lnTo>
                  <a:pt x="434340" y="327660"/>
                </a:lnTo>
                <a:lnTo>
                  <a:pt x="495300" y="312420"/>
                </a:lnTo>
                <a:lnTo>
                  <a:pt x="731520" y="312420"/>
                </a:lnTo>
                <a:lnTo>
                  <a:pt x="731520" y="228600"/>
                </a:lnTo>
                <a:lnTo>
                  <a:pt x="754380" y="129540"/>
                </a:lnTo>
                <a:lnTo>
                  <a:pt x="883920" y="83820"/>
                </a:lnTo>
                <a:lnTo>
                  <a:pt x="990600" y="45720"/>
                </a:lnTo>
                <a:lnTo>
                  <a:pt x="1097280" y="0"/>
                </a:lnTo>
                <a:lnTo>
                  <a:pt x="1203960" y="0"/>
                </a:lnTo>
                <a:lnTo>
                  <a:pt x="1264920" y="30480"/>
                </a:lnTo>
                <a:lnTo>
                  <a:pt x="1417320" y="129540"/>
                </a:lnTo>
                <a:lnTo>
                  <a:pt x="1493520" y="220980"/>
                </a:lnTo>
                <a:lnTo>
                  <a:pt x="1493520" y="220980"/>
                </a:lnTo>
              </a:path>
            </a:pathLst>
          </a:cu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8" name="Freeform 17"/>
          <p:cNvSpPr/>
          <p:nvPr/>
        </p:nvSpPr>
        <p:spPr>
          <a:xfrm>
            <a:off x="1737360" y="4232366"/>
            <a:ext cx="1645920" cy="2416628"/>
          </a:xfrm>
          <a:custGeom>
            <a:avLst/>
            <a:gdLst>
              <a:gd name="connsiteX0" fmla="*/ 1645920 w 1645920"/>
              <a:gd name="connsiteY0" fmla="*/ 0 h 2416628"/>
              <a:gd name="connsiteX1" fmla="*/ 1606731 w 1645920"/>
              <a:gd name="connsiteY1" fmla="*/ 104503 h 2416628"/>
              <a:gd name="connsiteX2" fmla="*/ 1358537 w 1645920"/>
              <a:gd name="connsiteY2" fmla="*/ 274320 h 2416628"/>
              <a:gd name="connsiteX3" fmla="*/ 1201783 w 1645920"/>
              <a:gd name="connsiteY3" fmla="*/ 287383 h 2416628"/>
              <a:gd name="connsiteX4" fmla="*/ 1162594 w 1645920"/>
              <a:gd name="connsiteY4" fmla="*/ 457200 h 2416628"/>
              <a:gd name="connsiteX5" fmla="*/ 1071154 w 1645920"/>
              <a:gd name="connsiteY5" fmla="*/ 692331 h 2416628"/>
              <a:gd name="connsiteX6" fmla="*/ 1018903 w 1645920"/>
              <a:gd name="connsiteY6" fmla="*/ 875211 h 2416628"/>
              <a:gd name="connsiteX7" fmla="*/ 901337 w 1645920"/>
              <a:gd name="connsiteY7" fmla="*/ 1110343 h 2416628"/>
              <a:gd name="connsiteX8" fmla="*/ 757646 w 1645920"/>
              <a:gd name="connsiteY8" fmla="*/ 1397725 h 2416628"/>
              <a:gd name="connsiteX9" fmla="*/ 679269 w 1645920"/>
              <a:gd name="connsiteY9" fmla="*/ 1632857 h 2416628"/>
              <a:gd name="connsiteX10" fmla="*/ 613954 w 1645920"/>
              <a:gd name="connsiteY10" fmla="*/ 1867988 h 2416628"/>
              <a:gd name="connsiteX11" fmla="*/ 535577 w 1645920"/>
              <a:gd name="connsiteY11" fmla="*/ 1959428 h 2416628"/>
              <a:gd name="connsiteX12" fmla="*/ 378823 w 1645920"/>
              <a:gd name="connsiteY12" fmla="*/ 2142308 h 2416628"/>
              <a:gd name="connsiteX13" fmla="*/ 261257 w 1645920"/>
              <a:gd name="connsiteY13" fmla="*/ 2272937 h 2416628"/>
              <a:gd name="connsiteX14" fmla="*/ 130629 w 1645920"/>
              <a:gd name="connsiteY14" fmla="*/ 2364377 h 2416628"/>
              <a:gd name="connsiteX15" fmla="*/ 0 w 1645920"/>
              <a:gd name="connsiteY15" fmla="*/ 2416628 h 2416628"/>
              <a:gd name="connsiteX16" fmla="*/ 182880 w 1645920"/>
              <a:gd name="connsiteY16" fmla="*/ 2233748 h 2416628"/>
              <a:gd name="connsiteX17" fmla="*/ 287383 w 1645920"/>
              <a:gd name="connsiteY17" fmla="*/ 2220685 h 24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5920" h="2416628">
                <a:moveTo>
                  <a:pt x="1645920" y="0"/>
                </a:moveTo>
                <a:lnTo>
                  <a:pt x="1606731" y="104503"/>
                </a:lnTo>
                <a:lnTo>
                  <a:pt x="1358537" y="274320"/>
                </a:lnTo>
                <a:lnTo>
                  <a:pt x="1201783" y="287383"/>
                </a:lnTo>
                <a:lnTo>
                  <a:pt x="1162594" y="457200"/>
                </a:lnTo>
                <a:lnTo>
                  <a:pt x="1071154" y="692331"/>
                </a:lnTo>
                <a:lnTo>
                  <a:pt x="1018903" y="875211"/>
                </a:lnTo>
                <a:lnTo>
                  <a:pt x="901337" y="1110343"/>
                </a:lnTo>
                <a:lnTo>
                  <a:pt x="757646" y="1397725"/>
                </a:lnTo>
                <a:lnTo>
                  <a:pt x="679269" y="1632857"/>
                </a:lnTo>
                <a:lnTo>
                  <a:pt x="613954" y="1867988"/>
                </a:lnTo>
                <a:lnTo>
                  <a:pt x="535577" y="1959428"/>
                </a:lnTo>
                <a:lnTo>
                  <a:pt x="378823" y="2142308"/>
                </a:lnTo>
                <a:lnTo>
                  <a:pt x="261257" y="2272937"/>
                </a:lnTo>
                <a:lnTo>
                  <a:pt x="130629" y="2364377"/>
                </a:lnTo>
                <a:lnTo>
                  <a:pt x="0" y="2416628"/>
                </a:lnTo>
                <a:lnTo>
                  <a:pt x="182880" y="2233748"/>
                </a:lnTo>
                <a:lnTo>
                  <a:pt x="287383" y="2220685"/>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19" name="Freeform 18"/>
          <p:cNvSpPr/>
          <p:nvPr/>
        </p:nvSpPr>
        <p:spPr>
          <a:xfrm>
            <a:off x="3304903" y="2560320"/>
            <a:ext cx="1254034" cy="2455817"/>
          </a:xfrm>
          <a:custGeom>
            <a:avLst/>
            <a:gdLst>
              <a:gd name="connsiteX0" fmla="*/ 836023 w 1254034"/>
              <a:gd name="connsiteY0" fmla="*/ 0 h 2455817"/>
              <a:gd name="connsiteX1" fmla="*/ 1254034 w 1254034"/>
              <a:gd name="connsiteY1" fmla="*/ 209006 h 2455817"/>
              <a:gd name="connsiteX2" fmla="*/ 1162594 w 1254034"/>
              <a:gd name="connsiteY2" fmla="*/ 496389 h 2455817"/>
              <a:gd name="connsiteX3" fmla="*/ 1149531 w 1254034"/>
              <a:gd name="connsiteY3" fmla="*/ 744583 h 2455817"/>
              <a:gd name="connsiteX4" fmla="*/ 1097280 w 1254034"/>
              <a:gd name="connsiteY4" fmla="*/ 914400 h 2455817"/>
              <a:gd name="connsiteX5" fmla="*/ 849086 w 1254034"/>
              <a:gd name="connsiteY5" fmla="*/ 953589 h 2455817"/>
              <a:gd name="connsiteX6" fmla="*/ 640080 w 1254034"/>
              <a:gd name="connsiteY6" fmla="*/ 953589 h 2455817"/>
              <a:gd name="connsiteX7" fmla="*/ 457200 w 1254034"/>
              <a:gd name="connsiteY7" fmla="*/ 1005840 h 2455817"/>
              <a:gd name="connsiteX8" fmla="*/ 339634 w 1254034"/>
              <a:gd name="connsiteY8" fmla="*/ 1097280 h 2455817"/>
              <a:gd name="connsiteX9" fmla="*/ 261257 w 1254034"/>
              <a:gd name="connsiteY9" fmla="*/ 1280160 h 2455817"/>
              <a:gd name="connsiteX10" fmla="*/ 222068 w 1254034"/>
              <a:gd name="connsiteY10" fmla="*/ 1449977 h 2455817"/>
              <a:gd name="connsiteX11" fmla="*/ 143691 w 1254034"/>
              <a:gd name="connsiteY11" fmla="*/ 1672046 h 2455817"/>
              <a:gd name="connsiteX12" fmla="*/ 91440 w 1254034"/>
              <a:gd name="connsiteY12" fmla="*/ 1802674 h 2455817"/>
              <a:gd name="connsiteX13" fmla="*/ 52251 w 1254034"/>
              <a:gd name="connsiteY13" fmla="*/ 2050869 h 2455817"/>
              <a:gd name="connsiteX14" fmla="*/ 13063 w 1254034"/>
              <a:gd name="connsiteY14" fmla="*/ 2233749 h 2455817"/>
              <a:gd name="connsiteX15" fmla="*/ 0 w 1254034"/>
              <a:gd name="connsiteY15" fmla="*/ 2455817 h 245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4034" h="2455817">
                <a:moveTo>
                  <a:pt x="836023" y="0"/>
                </a:moveTo>
                <a:lnTo>
                  <a:pt x="1254034" y="209006"/>
                </a:lnTo>
                <a:lnTo>
                  <a:pt x="1162594" y="496389"/>
                </a:lnTo>
                <a:lnTo>
                  <a:pt x="1149531" y="744583"/>
                </a:lnTo>
                <a:lnTo>
                  <a:pt x="1097280" y="914400"/>
                </a:lnTo>
                <a:lnTo>
                  <a:pt x="849086" y="953589"/>
                </a:lnTo>
                <a:lnTo>
                  <a:pt x="640080" y="953589"/>
                </a:lnTo>
                <a:lnTo>
                  <a:pt x="457200" y="1005840"/>
                </a:lnTo>
                <a:lnTo>
                  <a:pt x="339634" y="1097280"/>
                </a:lnTo>
                <a:lnTo>
                  <a:pt x="261257" y="1280160"/>
                </a:lnTo>
                <a:lnTo>
                  <a:pt x="222068" y="1449977"/>
                </a:lnTo>
                <a:lnTo>
                  <a:pt x="143691" y="1672046"/>
                </a:lnTo>
                <a:lnTo>
                  <a:pt x="91440" y="1802674"/>
                </a:lnTo>
                <a:lnTo>
                  <a:pt x="52251" y="2050869"/>
                </a:lnTo>
                <a:lnTo>
                  <a:pt x="13063" y="2233749"/>
                </a:lnTo>
                <a:lnTo>
                  <a:pt x="0" y="2455817"/>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0" name="Freeform 19"/>
          <p:cNvSpPr/>
          <p:nvPr/>
        </p:nvSpPr>
        <p:spPr>
          <a:xfrm>
            <a:off x="3239589" y="5081451"/>
            <a:ext cx="1345474" cy="979715"/>
          </a:xfrm>
          <a:custGeom>
            <a:avLst/>
            <a:gdLst>
              <a:gd name="connsiteX0" fmla="*/ 104502 w 1345474"/>
              <a:gd name="connsiteY0" fmla="*/ 0 h 979715"/>
              <a:gd name="connsiteX1" fmla="*/ 104502 w 1345474"/>
              <a:gd name="connsiteY1" fmla="*/ 195943 h 979715"/>
              <a:gd name="connsiteX2" fmla="*/ 78377 w 1345474"/>
              <a:gd name="connsiteY2" fmla="*/ 287383 h 979715"/>
              <a:gd name="connsiteX3" fmla="*/ 65314 w 1345474"/>
              <a:gd name="connsiteY3" fmla="*/ 418012 h 979715"/>
              <a:gd name="connsiteX4" fmla="*/ 26125 w 1345474"/>
              <a:gd name="connsiteY4" fmla="*/ 509452 h 979715"/>
              <a:gd name="connsiteX5" fmla="*/ 0 w 1345474"/>
              <a:gd name="connsiteY5" fmla="*/ 561703 h 979715"/>
              <a:gd name="connsiteX6" fmla="*/ 117565 w 1345474"/>
              <a:gd name="connsiteY6" fmla="*/ 679269 h 979715"/>
              <a:gd name="connsiteX7" fmla="*/ 222068 w 1345474"/>
              <a:gd name="connsiteY7" fmla="*/ 705395 h 979715"/>
              <a:gd name="connsiteX8" fmla="*/ 378822 w 1345474"/>
              <a:gd name="connsiteY8" fmla="*/ 757646 h 979715"/>
              <a:gd name="connsiteX9" fmla="*/ 496388 w 1345474"/>
              <a:gd name="connsiteY9" fmla="*/ 809898 h 979715"/>
              <a:gd name="connsiteX10" fmla="*/ 705394 w 1345474"/>
              <a:gd name="connsiteY10" fmla="*/ 862149 h 979715"/>
              <a:gd name="connsiteX11" fmla="*/ 875211 w 1345474"/>
              <a:gd name="connsiteY11" fmla="*/ 966652 h 979715"/>
              <a:gd name="connsiteX12" fmla="*/ 875211 w 1345474"/>
              <a:gd name="connsiteY12" fmla="*/ 966652 h 979715"/>
              <a:gd name="connsiteX13" fmla="*/ 1084217 w 1345474"/>
              <a:gd name="connsiteY13" fmla="*/ 979715 h 979715"/>
              <a:gd name="connsiteX14" fmla="*/ 1240971 w 1345474"/>
              <a:gd name="connsiteY14" fmla="*/ 940526 h 979715"/>
              <a:gd name="connsiteX15" fmla="*/ 1345474 w 1345474"/>
              <a:gd name="connsiteY15" fmla="*/ 862149 h 979715"/>
              <a:gd name="connsiteX16" fmla="*/ 1332411 w 1345474"/>
              <a:gd name="connsiteY16" fmla="*/ 770709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5474" h="979715">
                <a:moveTo>
                  <a:pt x="104502" y="0"/>
                </a:moveTo>
                <a:lnTo>
                  <a:pt x="104502" y="195943"/>
                </a:lnTo>
                <a:lnTo>
                  <a:pt x="78377" y="287383"/>
                </a:lnTo>
                <a:lnTo>
                  <a:pt x="65314" y="418012"/>
                </a:lnTo>
                <a:lnTo>
                  <a:pt x="26125" y="509452"/>
                </a:lnTo>
                <a:lnTo>
                  <a:pt x="0" y="561703"/>
                </a:lnTo>
                <a:lnTo>
                  <a:pt x="117565" y="679269"/>
                </a:lnTo>
                <a:lnTo>
                  <a:pt x="222068" y="705395"/>
                </a:lnTo>
                <a:lnTo>
                  <a:pt x="378822" y="757646"/>
                </a:lnTo>
                <a:lnTo>
                  <a:pt x="496388" y="809898"/>
                </a:lnTo>
                <a:lnTo>
                  <a:pt x="705394" y="862149"/>
                </a:lnTo>
                <a:lnTo>
                  <a:pt x="875211" y="966652"/>
                </a:lnTo>
                <a:lnTo>
                  <a:pt x="875211" y="966652"/>
                </a:lnTo>
                <a:lnTo>
                  <a:pt x="1084217" y="979715"/>
                </a:lnTo>
                <a:lnTo>
                  <a:pt x="1240971" y="940526"/>
                </a:lnTo>
                <a:lnTo>
                  <a:pt x="1345474" y="862149"/>
                </a:lnTo>
                <a:lnTo>
                  <a:pt x="1332411" y="770709"/>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1" name="Oval 20"/>
          <p:cNvSpPr/>
          <p:nvPr/>
        </p:nvSpPr>
        <p:spPr>
          <a:xfrm>
            <a:off x="5455920" y="2426426"/>
            <a:ext cx="304800" cy="31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3" name="Oval 22"/>
          <p:cNvSpPr/>
          <p:nvPr/>
        </p:nvSpPr>
        <p:spPr>
          <a:xfrm>
            <a:off x="3985260" y="2404110"/>
            <a:ext cx="304800" cy="31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4" name="Oval 23"/>
          <p:cNvSpPr/>
          <p:nvPr/>
        </p:nvSpPr>
        <p:spPr>
          <a:xfrm>
            <a:off x="5173980" y="3764280"/>
            <a:ext cx="304800" cy="31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5" name="Oval 24"/>
          <p:cNvSpPr/>
          <p:nvPr/>
        </p:nvSpPr>
        <p:spPr>
          <a:xfrm>
            <a:off x="3284220" y="4126230"/>
            <a:ext cx="304800" cy="31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6" name="Oval 25"/>
          <p:cNvSpPr/>
          <p:nvPr/>
        </p:nvSpPr>
        <p:spPr>
          <a:xfrm>
            <a:off x="4384221" y="5748746"/>
            <a:ext cx="304800" cy="31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2" name="TextBox 21"/>
          <p:cNvSpPr txBox="1"/>
          <p:nvPr/>
        </p:nvSpPr>
        <p:spPr>
          <a:xfrm>
            <a:off x="4911655" y="617918"/>
            <a:ext cx="1393330" cy="646331"/>
          </a:xfrm>
          <a:prstGeom prst="rect">
            <a:avLst/>
          </a:prstGeom>
          <a:solidFill>
            <a:schemeClr val="bg1"/>
          </a:solidFill>
          <a:ln>
            <a:solidFill>
              <a:srgbClr val="FF0000"/>
            </a:solidFill>
          </a:ln>
        </p:spPr>
        <p:txBody>
          <a:bodyPr wrap="none" rtlCol="0">
            <a:spAutoFit/>
          </a:bodyPr>
          <a:lstStyle/>
          <a:p>
            <a:pPr defTabSz="914400"/>
            <a:r>
              <a:rPr lang="en-US" dirty="0" smtClean="0">
                <a:solidFill>
                  <a:prstClr val="black"/>
                </a:solidFill>
                <a:latin typeface="Berlin Sans FB" panose="020E0602020502020306" pitchFamily="34" charset="0"/>
              </a:rPr>
              <a:t>Noapara- </a:t>
            </a:r>
          </a:p>
          <a:p>
            <a:pPr defTabSz="914400"/>
            <a:r>
              <a:rPr lang="en-US" dirty="0" smtClean="0">
                <a:solidFill>
                  <a:prstClr val="black"/>
                </a:solidFill>
                <a:latin typeface="Berlin Sans FB" panose="020E0602020502020306" pitchFamily="34" charset="0"/>
              </a:rPr>
              <a:t>Barasat Line</a:t>
            </a:r>
          </a:p>
        </p:txBody>
      </p:sp>
      <p:sp>
        <p:nvSpPr>
          <p:cNvPr id="29" name="TextBox 28"/>
          <p:cNvSpPr txBox="1"/>
          <p:nvPr/>
        </p:nvSpPr>
        <p:spPr>
          <a:xfrm>
            <a:off x="1331595" y="2613660"/>
            <a:ext cx="1678305" cy="923330"/>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latin typeface="Berlin Sans FB" panose="020E0602020502020306" pitchFamily="34" charset="0"/>
              </a:rPr>
              <a:t>Noapara- </a:t>
            </a:r>
          </a:p>
          <a:p>
            <a:pPr defTabSz="914400"/>
            <a:r>
              <a:rPr lang="en-US" dirty="0" smtClean="0">
                <a:solidFill>
                  <a:prstClr val="black"/>
                </a:solidFill>
                <a:latin typeface="Berlin Sans FB" panose="020E0602020502020306" pitchFamily="34" charset="0"/>
              </a:rPr>
              <a:t>Dakhineswar</a:t>
            </a:r>
          </a:p>
          <a:p>
            <a:pPr defTabSz="914400"/>
            <a:r>
              <a:rPr lang="en-US" dirty="0" smtClean="0">
                <a:solidFill>
                  <a:prstClr val="black"/>
                </a:solidFill>
                <a:latin typeface="Berlin Sans FB" panose="020E0602020502020306" pitchFamily="34" charset="0"/>
              </a:rPr>
              <a:t>line</a:t>
            </a:r>
          </a:p>
        </p:txBody>
      </p:sp>
      <p:sp>
        <p:nvSpPr>
          <p:cNvPr id="30" name="TextBox 29"/>
          <p:cNvSpPr txBox="1"/>
          <p:nvPr/>
        </p:nvSpPr>
        <p:spPr>
          <a:xfrm>
            <a:off x="6304985" y="1964761"/>
            <a:ext cx="1596390" cy="923330"/>
          </a:xfrm>
          <a:prstGeom prst="rect">
            <a:avLst/>
          </a:prstGeom>
          <a:solidFill>
            <a:schemeClr val="bg1"/>
          </a:solidFill>
          <a:ln>
            <a:solidFill>
              <a:schemeClr val="accent6">
                <a:lumMod val="75000"/>
              </a:schemeClr>
            </a:solidFill>
          </a:ln>
        </p:spPr>
        <p:txBody>
          <a:bodyPr wrap="square" rtlCol="0">
            <a:spAutoFit/>
          </a:bodyPr>
          <a:lstStyle/>
          <a:p>
            <a:pPr defTabSz="914400"/>
            <a:r>
              <a:rPr lang="en-US" dirty="0" smtClean="0">
                <a:solidFill>
                  <a:prstClr val="black"/>
                </a:solidFill>
                <a:latin typeface="Berlin Sans FB" panose="020E0602020502020306" pitchFamily="34" charset="0"/>
              </a:rPr>
              <a:t>Kavi Subhas- </a:t>
            </a:r>
          </a:p>
          <a:p>
            <a:pPr defTabSz="914400"/>
            <a:r>
              <a:rPr lang="en-US" dirty="0" smtClean="0">
                <a:solidFill>
                  <a:prstClr val="black"/>
                </a:solidFill>
                <a:latin typeface="Berlin Sans FB" panose="020E0602020502020306" pitchFamily="34" charset="0"/>
              </a:rPr>
              <a:t>Airport</a:t>
            </a:r>
          </a:p>
          <a:p>
            <a:pPr defTabSz="914400"/>
            <a:r>
              <a:rPr lang="en-US" dirty="0" smtClean="0">
                <a:solidFill>
                  <a:prstClr val="black"/>
                </a:solidFill>
                <a:latin typeface="Berlin Sans FB" panose="020E0602020502020306" pitchFamily="34" charset="0"/>
              </a:rPr>
              <a:t>line</a:t>
            </a:r>
          </a:p>
        </p:txBody>
      </p:sp>
      <p:sp>
        <p:nvSpPr>
          <p:cNvPr id="31" name="TextBox 30"/>
          <p:cNvSpPr txBox="1"/>
          <p:nvPr/>
        </p:nvSpPr>
        <p:spPr>
          <a:xfrm>
            <a:off x="134438" y="5197818"/>
            <a:ext cx="1770561" cy="646331"/>
          </a:xfrm>
          <a:prstGeom prst="rect">
            <a:avLst/>
          </a:prstGeom>
          <a:solidFill>
            <a:schemeClr val="bg1"/>
          </a:solidFill>
          <a:ln>
            <a:solidFill>
              <a:schemeClr val="accent6">
                <a:lumMod val="75000"/>
              </a:schemeClr>
            </a:solidFill>
          </a:ln>
        </p:spPr>
        <p:txBody>
          <a:bodyPr wrap="square" rtlCol="0">
            <a:spAutoFit/>
          </a:bodyPr>
          <a:lstStyle/>
          <a:p>
            <a:pPr defTabSz="914400"/>
            <a:r>
              <a:rPr lang="en-US" dirty="0" smtClean="0">
                <a:solidFill>
                  <a:prstClr val="black"/>
                </a:solidFill>
                <a:latin typeface="Berlin Sans FB" panose="020E0602020502020306" pitchFamily="34" charset="0"/>
              </a:rPr>
              <a:t>Joka-Esplanade</a:t>
            </a:r>
          </a:p>
          <a:p>
            <a:pPr defTabSz="914400"/>
            <a:r>
              <a:rPr lang="en-US" dirty="0" smtClean="0">
                <a:solidFill>
                  <a:prstClr val="black"/>
                </a:solidFill>
                <a:latin typeface="Berlin Sans FB" panose="020E0602020502020306" pitchFamily="34" charset="0"/>
              </a:rPr>
              <a:t>Line</a:t>
            </a:r>
          </a:p>
        </p:txBody>
      </p:sp>
      <p:sp>
        <p:nvSpPr>
          <p:cNvPr id="32" name="TextBox 31"/>
          <p:cNvSpPr txBox="1"/>
          <p:nvPr/>
        </p:nvSpPr>
        <p:spPr>
          <a:xfrm>
            <a:off x="291738" y="3753534"/>
            <a:ext cx="1770561" cy="646331"/>
          </a:xfrm>
          <a:prstGeom prst="rect">
            <a:avLst/>
          </a:prstGeom>
          <a:solidFill>
            <a:schemeClr val="bg1"/>
          </a:solidFill>
          <a:ln>
            <a:solidFill>
              <a:schemeClr val="accent6">
                <a:lumMod val="75000"/>
              </a:schemeClr>
            </a:solidFill>
          </a:ln>
        </p:spPr>
        <p:txBody>
          <a:bodyPr wrap="square" rtlCol="0">
            <a:spAutoFit/>
          </a:bodyPr>
          <a:lstStyle/>
          <a:p>
            <a:pPr defTabSz="914400"/>
            <a:r>
              <a:rPr lang="en-US" dirty="0" smtClean="0">
                <a:solidFill>
                  <a:prstClr val="black"/>
                </a:solidFill>
                <a:latin typeface="Berlin Sans FB" panose="020E0602020502020306" pitchFamily="34" charset="0"/>
              </a:rPr>
              <a:t>East-West</a:t>
            </a:r>
          </a:p>
          <a:p>
            <a:pPr defTabSz="914400"/>
            <a:r>
              <a:rPr lang="en-US" dirty="0" smtClean="0">
                <a:solidFill>
                  <a:prstClr val="black"/>
                </a:solidFill>
                <a:latin typeface="Berlin Sans FB" panose="020E0602020502020306" pitchFamily="34" charset="0"/>
              </a:rPr>
              <a:t>Line</a:t>
            </a:r>
          </a:p>
        </p:txBody>
      </p:sp>
      <p:sp>
        <p:nvSpPr>
          <p:cNvPr id="34" name="Rectangle 33"/>
          <p:cNvSpPr/>
          <p:nvPr/>
        </p:nvSpPr>
        <p:spPr>
          <a:xfrm>
            <a:off x="3304903" y="6172200"/>
            <a:ext cx="1206137" cy="476794"/>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35" name="Rectangle 34"/>
          <p:cNvSpPr/>
          <p:nvPr/>
        </p:nvSpPr>
        <p:spPr>
          <a:xfrm>
            <a:off x="2129790" y="941083"/>
            <a:ext cx="975360" cy="1023678"/>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36" name="Freeform 35"/>
          <p:cNvSpPr/>
          <p:nvPr/>
        </p:nvSpPr>
        <p:spPr>
          <a:xfrm>
            <a:off x="2612571" y="5499463"/>
            <a:ext cx="822960" cy="574766"/>
          </a:xfrm>
          <a:custGeom>
            <a:avLst/>
            <a:gdLst>
              <a:gd name="connsiteX0" fmla="*/ 0 w 822960"/>
              <a:gd name="connsiteY0" fmla="*/ 52251 h 574766"/>
              <a:gd name="connsiteX1" fmla="*/ 444138 w 822960"/>
              <a:gd name="connsiteY1" fmla="*/ 418011 h 574766"/>
              <a:gd name="connsiteX2" fmla="*/ 822960 w 822960"/>
              <a:gd name="connsiteY2" fmla="*/ 574766 h 574766"/>
              <a:gd name="connsiteX3" fmla="*/ 522515 w 822960"/>
              <a:gd name="connsiteY3" fmla="*/ 248194 h 574766"/>
              <a:gd name="connsiteX4" fmla="*/ 156755 w 822960"/>
              <a:gd name="connsiteY4" fmla="*/ 52251 h 574766"/>
              <a:gd name="connsiteX5" fmla="*/ 26126 w 822960"/>
              <a:gd name="connsiteY5" fmla="*/ 0 h 574766"/>
              <a:gd name="connsiteX6" fmla="*/ 26126 w 822960"/>
              <a:gd name="connsiteY6" fmla="*/ 0 h 57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0" h="574766">
                <a:moveTo>
                  <a:pt x="0" y="52251"/>
                </a:moveTo>
                <a:lnTo>
                  <a:pt x="444138" y="418011"/>
                </a:lnTo>
                <a:lnTo>
                  <a:pt x="822960" y="574766"/>
                </a:lnTo>
                <a:lnTo>
                  <a:pt x="522515" y="248194"/>
                </a:lnTo>
                <a:lnTo>
                  <a:pt x="156755" y="52251"/>
                </a:lnTo>
                <a:lnTo>
                  <a:pt x="26126" y="0"/>
                </a:lnTo>
                <a:lnTo>
                  <a:pt x="26126" y="0"/>
                </a:lnTo>
              </a:path>
            </a:pathLst>
          </a:cu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33" name="TextBox 32"/>
          <p:cNvSpPr txBox="1"/>
          <p:nvPr/>
        </p:nvSpPr>
        <p:spPr>
          <a:xfrm>
            <a:off x="2412819" y="6135469"/>
            <a:ext cx="1770561" cy="646331"/>
          </a:xfrm>
          <a:prstGeom prst="rect">
            <a:avLst/>
          </a:prstGeom>
          <a:solidFill>
            <a:schemeClr val="bg1"/>
          </a:solidFill>
          <a:ln>
            <a:solidFill>
              <a:schemeClr val="accent6">
                <a:lumMod val="75000"/>
              </a:schemeClr>
            </a:solidFill>
          </a:ln>
        </p:spPr>
        <p:txBody>
          <a:bodyPr wrap="square" rtlCol="0">
            <a:spAutoFit/>
          </a:bodyPr>
          <a:lstStyle/>
          <a:p>
            <a:pPr defTabSz="914400"/>
            <a:r>
              <a:rPr lang="en-US" dirty="0" smtClean="0">
                <a:solidFill>
                  <a:prstClr val="black"/>
                </a:solidFill>
                <a:latin typeface="Berlin Sans FB" panose="020E0602020502020306" pitchFamily="34" charset="0"/>
              </a:rPr>
              <a:t>Existing North South Line</a:t>
            </a:r>
          </a:p>
        </p:txBody>
      </p:sp>
      <p:sp>
        <p:nvSpPr>
          <p:cNvPr id="28" name="TextBox 27"/>
          <p:cNvSpPr txBox="1"/>
          <p:nvPr/>
        </p:nvSpPr>
        <p:spPr>
          <a:xfrm>
            <a:off x="533400" y="770318"/>
            <a:ext cx="1596390" cy="923330"/>
          </a:xfrm>
          <a:prstGeom prst="rect">
            <a:avLst/>
          </a:prstGeom>
          <a:solidFill>
            <a:schemeClr val="bg1"/>
          </a:solidFill>
          <a:ln>
            <a:solidFill>
              <a:srgbClr val="FF0000"/>
            </a:solidFill>
          </a:ln>
        </p:spPr>
        <p:txBody>
          <a:bodyPr wrap="square" rtlCol="0">
            <a:spAutoFit/>
          </a:bodyPr>
          <a:lstStyle/>
          <a:p>
            <a:pPr defTabSz="914400"/>
            <a:r>
              <a:rPr lang="en-US" dirty="0" smtClean="0">
                <a:solidFill>
                  <a:prstClr val="black"/>
                </a:solidFill>
                <a:latin typeface="Berlin Sans FB" panose="020E0602020502020306" pitchFamily="34" charset="0"/>
              </a:rPr>
              <a:t>Baranagar </a:t>
            </a:r>
          </a:p>
          <a:p>
            <a:pPr defTabSz="914400"/>
            <a:r>
              <a:rPr lang="en-US" dirty="0" smtClean="0">
                <a:solidFill>
                  <a:prstClr val="black"/>
                </a:solidFill>
                <a:latin typeface="Berlin Sans FB" panose="020E0602020502020306" pitchFamily="34" charset="0"/>
              </a:rPr>
              <a:t>Barrackpore</a:t>
            </a:r>
          </a:p>
          <a:p>
            <a:pPr defTabSz="914400"/>
            <a:r>
              <a:rPr lang="en-US" dirty="0" smtClean="0">
                <a:solidFill>
                  <a:prstClr val="black"/>
                </a:solidFill>
                <a:latin typeface="Berlin Sans FB" panose="020E0602020502020306" pitchFamily="34" charset="0"/>
              </a:rPr>
              <a:t>line</a:t>
            </a:r>
          </a:p>
        </p:txBody>
      </p:sp>
      <p:sp>
        <p:nvSpPr>
          <p:cNvPr id="27" name="Rectangle 26"/>
          <p:cNvSpPr/>
          <p:nvPr/>
        </p:nvSpPr>
        <p:spPr>
          <a:xfrm>
            <a:off x="5665470" y="4438650"/>
            <a:ext cx="3478530" cy="241935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04094" y="4463687"/>
            <a:ext cx="3474720" cy="2318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0" name="Oval 39"/>
          <p:cNvSpPr/>
          <p:nvPr/>
        </p:nvSpPr>
        <p:spPr>
          <a:xfrm>
            <a:off x="4343400" y="2594610"/>
            <a:ext cx="304800" cy="312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37" name="Oval 36"/>
          <p:cNvSpPr/>
          <p:nvPr/>
        </p:nvSpPr>
        <p:spPr>
          <a:xfrm>
            <a:off x="6578227" y="1255667"/>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38" name="Oval 37"/>
          <p:cNvSpPr/>
          <p:nvPr/>
        </p:nvSpPr>
        <p:spPr>
          <a:xfrm>
            <a:off x="4406527" y="2956560"/>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39" name="Oval 38"/>
          <p:cNvSpPr/>
          <p:nvPr/>
        </p:nvSpPr>
        <p:spPr>
          <a:xfrm>
            <a:off x="4250317" y="3968386"/>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41" name="Oval 40"/>
          <p:cNvSpPr/>
          <p:nvPr/>
        </p:nvSpPr>
        <p:spPr>
          <a:xfrm>
            <a:off x="3762122" y="509605"/>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42" name="Oval 41"/>
          <p:cNvSpPr/>
          <p:nvPr/>
        </p:nvSpPr>
        <p:spPr>
          <a:xfrm>
            <a:off x="4348956" y="5688330"/>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43" name="Oval 42"/>
          <p:cNvSpPr/>
          <p:nvPr/>
        </p:nvSpPr>
        <p:spPr>
          <a:xfrm>
            <a:off x="3000637" y="3741420"/>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44" name="Oval 43"/>
          <p:cNvSpPr/>
          <p:nvPr/>
        </p:nvSpPr>
        <p:spPr>
          <a:xfrm>
            <a:off x="2676787" y="4907824"/>
            <a:ext cx="209026" cy="21662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smtClean="0">
              <a:solidFill>
                <a:prstClr val="white"/>
              </a:solidFill>
            </a:endParaRPr>
          </a:p>
        </p:txBody>
      </p:sp>
      <p:sp>
        <p:nvSpPr>
          <p:cNvPr id="2" name="Right Arrow 1"/>
          <p:cNvSpPr/>
          <p:nvPr/>
        </p:nvSpPr>
        <p:spPr>
          <a:xfrm>
            <a:off x="2129790" y="1066800"/>
            <a:ext cx="17368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Freeform 3"/>
          <p:cNvSpPr/>
          <p:nvPr/>
        </p:nvSpPr>
        <p:spPr>
          <a:xfrm>
            <a:off x="3731741" y="3818238"/>
            <a:ext cx="271848" cy="266634"/>
          </a:xfrm>
          <a:custGeom>
            <a:avLst/>
            <a:gdLst>
              <a:gd name="connsiteX0" fmla="*/ 0 w 271848"/>
              <a:gd name="connsiteY0" fmla="*/ 0 h 266634"/>
              <a:gd name="connsiteX1" fmla="*/ 0 w 271848"/>
              <a:gd name="connsiteY1" fmla="*/ 0 h 266634"/>
              <a:gd name="connsiteX2" fmla="*/ 61783 w 271848"/>
              <a:gd name="connsiteY2" fmla="*/ 86497 h 266634"/>
              <a:gd name="connsiteX3" fmla="*/ 74140 w 271848"/>
              <a:gd name="connsiteY3" fmla="*/ 123567 h 266634"/>
              <a:gd name="connsiteX4" fmla="*/ 135924 w 271848"/>
              <a:gd name="connsiteY4" fmla="*/ 185351 h 266634"/>
              <a:gd name="connsiteX5" fmla="*/ 160637 w 271848"/>
              <a:gd name="connsiteY5" fmla="*/ 222421 h 266634"/>
              <a:gd name="connsiteX6" fmla="*/ 271848 w 271848"/>
              <a:gd name="connsiteY6" fmla="*/ 234778 h 266634"/>
              <a:gd name="connsiteX7" fmla="*/ 259491 w 271848"/>
              <a:gd name="connsiteY7" fmla="*/ 135924 h 266634"/>
              <a:gd name="connsiteX8" fmla="*/ 197708 w 271848"/>
              <a:gd name="connsiteY8" fmla="*/ 123567 h 266634"/>
              <a:gd name="connsiteX9" fmla="*/ 160637 w 271848"/>
              <a:gd name="connsiteY9" fmla="*/ 111211 h 266634"/>
              <a:gd name="connsiteX10" fmla="*/ 123567 w 271848"/>
              <a:gd name="connsiteY10" fmla="*/ 86497 h 266634"/>
              <a:gd name="connsiteX11" fmla="*/ 98854 w 271848"/>
              <a:gd name="connsiteY11" fmla="*/ 37070 h 266634"/>
              <a:gd name="connsiteX12" fmla="*/ 0 w 271848"/>
              <a:gd name="connsiteY12" fmla="*/ 0 h 26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848" h="266634">
                <a:moveTo>
                  <a:pt x="0" y="0"/>
                </a:moveTo>
                <a:lnTo>
                  <a:pt x="0" y="0"/>
                </a:lnTo>
                <a:cubicBezTo>
                  <a:pt x="20594" y="28832"/>
                  <a:pt x="43553" y="56114"/>
                  <a:pt x="61783" y="86497"/>
                </a:cubicBezTo>
                <a:cubicBezTo>
                  <a:pt x="68484" y="97666"/>
                  <a:pt x="68315" y="111917"/>
                  <a:pt x="74140" y="123567"/>
                </a:cubicBezTo>
                <a:cubicBezTo>
                  <a:pt x="94735" y="164757"/>
                  <a:pt x="98853" y="160637"/>
                  <a:pt x="135924" y="185351"/>
                </a:cubicBezTo>
                <a:cubicBezTo>
                  <a:pt x="144162" y="197708"/>
                  <a:pt x="153996" y="209138"/>
                  <a:pt x="160637" y="222421"/>
                </a:cubicBezTo>
                <a:cubicBezTo>
                  <a:pt x="194000" y="289148"/>
                  <a:pt x="133589" y="269343"/>
                  <a:pt x="271848" y="234778"/>
                </a:cubicBezTo>
                <a:cubicBezTo>
                  <a:pt x="267729" y="201827"/>
                  <a:pt x="277911" y="163555"/>
                  <a:pt x="259491" y="135924"/>
                </a:cubicBezTo>
                <a:cubicBezTo>
                  <a:pt x="247841" y="118449"/>
                  <a:pt x="218083" y="128661"/>
                  <a:pt x="197708" y="123567"/>
                </a:cubicBezTo>
                <a:cubicBezTo>
                  <a:pt x="185072" y="120408"/>
                  <a:pt x="172994" y="115330"/>
                  <a:pt x="160637" y="111211"/>
                </a:cubicBezTo>
                <a:cubicBezTo>
                  <a:pt x="148280" y="102973"/>
                  <a:pt x="133074" y="97906"/>
                  <a:pt x="123567" y="86497"/>
                </a:cubicBezTo>
                <a:cubicBezTo>
                  <a:pt x="111775" y="72346"/>
                  <a:pt x="111879" y="50095"/>
                  <a:pt x="98854" y="37070"/>
                </a:cubicBezTo>
                <a:cubicBezTo>
                  <a:pt x="83892" y="22108"/>
                  <a:pt x="16476" y="6178"/>
                  <a:pt x="0"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Title 5"/>
          <p:cNvSpPr txBox="1">
            <a:spLocks/>
          </p:cNvSpPr>
          <p:nvPr/>
        </p:nvSpPr>
        <p:spPr>
          <a:xfrm>
            <a:off x="-76200"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FUTURE METRO NETWORK IN KOLKATA</a:t>
            </a:r>
            <a:endParaRPr lang="en-US" sz="2000" dirty="0">
              <a:solidFill>
                <a:srgbClr val="FFFF00"/>
              </a:solidFill>
              <a:latin typeface="Berlin Sans FB" panose="020E0602020502020306" pitchFamily="34" charset="0"/>
            </a:endParaRPr>
          </a:p>
        </p:txBody>
      </p:sp>
      <p:pic>
        <p:nvPicPr>
          <p:cNvPr id="46" name="Picture 45"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1381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40" grpId="0" animBg="1"/>
      <p:bldP spid="37" grpId="0" animBg="1"/>
      <p:bldP spid="38" grpId="0" animBg="1"/>
      <p:bldP spid="39"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41"/>
          <p:cNvSpPr txBox="1">
            <a:spLocks noChangeArrowheads="1"/>
          </p:cNvSpPr>
          <p:nvPr/>
        </p:nvSpPr>
        <p:spPr bwMode="auto">
          <a:xfrm>
            <a:off x="250825" y="4279900"/>
            <a:ext cx="8953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200" b="1" dirty="0" smtClean="0">
                <a:solidFill>
                  <a:srgbClr val="7E4E99"/>
                </a:solidFill>
                <a:latin typeface="Calibri" pitchFamily="34" charset="0"/>
                <a:cs typeface="Arial" charset="0"/>
              </a:rPr>
              <a:t>Howrah Maidan</a:t>
            </a:r>
          </a:p>
        </p:txBody>
      </p:sp>
      <p:sp>
        <p:nvSpPr>
          <p:cNvPr id="190467" name="Text Box 41"/>
          <p:cNvSpPr txBox="1">
            <a:spLocks noChangeArrowheads="1"/>
          </p:cNvSpPr>
          <p:nvPr/>
        </p:nvSpPr>
        <p:spPr bwMode="auto">
          <a:xfrm>
            <a:off x="506413" y="3602038"/>
            <a:ext cx="89535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200" b="1" dirty="0" smtClean="0">
                <a:solidFill>
                  <a:srgbClr val="7E4E99"/>
                </a:solidFill>
                <a:latin typeface="Calibri" pitchFamily="34" charset="0"/>
                <a:cs typeface="Arial" charset="0"/>
              </a:rPr>
              <a:t>Howrah Station</a:t>
            </a:r>
          </a:p>
        </p:txBody>
      </p:sp>
      <p:sp>
        <p:nvSpPr>
          <p:cNvPr id="190468" name="Text Box 41"/>
          <p:cNvSpPr txBox="1">
            <a:spLocks noChangeArrowheads="1"/>
          </p:cNvSpPr>
          <p:nvPr/>
        </p:nvSpPr>
        <p:spPr bwMode="auto">
          <a:xfrm rot="-3680005">
            <a:off x="439737" y="5373688"/>
            <a:ext cx="109537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000" b="1" dirty="0" smtClean="0">
                <a:solidFill>
                  <a:srgbClr val="FFFFFF"/>
                </a:solidFill>
                <a:latin typeface="Calibri" pitchFamily="34" charset="0"/>
                <a:cs typeface="Arial" charset="0"/>
              </a:rPr>
              <a:t>H O </a:t>
            </a:r>
            <a:r>
              <a:rPr lang="en-US" altLang="en-US" sz="1000" b="1" dirty="0" err="1" smtClean="0">
                <a:solidFill>
                  <a:srgbClr val="FFFFFF"/>
                </a:solidFill>
                <a:latin typeface="Calibri" pitchFamily="34" charset="0"/>
                <a:cs typeface="Arial" charset="0"/>
              </a:rPr>
              <a:t>O</a:t>
            </a:r>
            <a:r>
              <a:rPr lang="en-US" altLang="en-US" sz="1000" b="1" smtClean="0">
                <a:solidFill>
                  <a:srgbClr val="FFFFFF"/>
                </a:solidFill>
                <a:latin typeface="Calibri" pitchFamily="34" charset="0"/>
                <a:cs typeface="Arial" charset="0"/>
              </a:rPr>
              <a:t> G H L Y</a:t>
            </a:r>
          </a:p>
        </p:txBody>
      </p:sp>
      <p:sp>
        <p:nvSpPr>
          <p:cNvPr id="190469" name="Text Box 41"/>
          <p:cNvSpPr txBox="1">
            <a:spLocks noChangeArrowheads="1"/>
          </p:cNvSpPr>
          <p:nvPr/>
        </p:nvSpPr>
        <p:spPr bwMode="auto">
          <a:xfrm rot="-5400000">
            <a:off x="854075" y="2782888"/>
            <a:ext cx="1095375"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000" b="1" smtClean="0">
                <a:solidFill>
                  <a:srgbClr val="FFFFFF"/>
                </a:solidFill>
                <a:latin typeface="Calibri" pitchFamily="34" charset="0"/>
                <a:cs typeface="Arial" charset="0"/>
              </a:rPr>
              <a:t>H O O G H L Y</a:t>
            </a:r>
          </a:p>
        </p:txBody>
      </p:sp>
      <p:sp>
        <p:nvSpPr>
          <p:cNvPr id="190470" name="Text Box 41"/>
          <p:cNvSpPr txBox="1">
            <a:spLocks noChangeArrowheads="1"/>
          </p:cNvSpPr>
          <p:nvPr/>
        </p:nvSpPr>
        <p:spPr bwMode="auto">
          <a:xfrm>
            <a:off x="944563" y="5038725"/>
            <a:ext cx="895350" cy="4111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200" b="1" smtClean="0">
                <a:solidFill>
                  <a:srgbClr val="7E4E99"/>
                </a:solidFill>
                <a:latin typeface="Calibri" pitchFamily="34" charset="0"/>
                <a:cs typeface="Arial" charset="0"/>
              </a:rPr>
              <a:t>Mahakaran Station</a:t>
            </a:r>
          </a:p>
        </p:txBody>
      </p:sp>
      <p:sp>
        <p:nvSpPr>
          <p:cNvPr id="190471" name="Text Box 41"/>
          <p:cNvSpPr txBox="1">
            <a:spLocks noChangeArrowheads="1"/>
          </p:cNvSpPr>
          <p:nvPr/>
        </p:nvSpPr>
        <p:spPr bwMode="auto">
          <a:xfrm>
            <a:off x="3298825" y="5194300"/>
            <a:ext cx="89535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200" b="1" smtClean="0">
                <a:solidFill>
                  <a:srgbClr val="7E4E99"/>
                </a:solidFill>
                <a:latin typeface="Calibri" pitchFamily="34" charset="0"/>
                <a:cs typeface="Arial" charset="0"/>
              </a:rPr>
              <a:t>Sealdah Station</a:t>
            </a:r>
          </a:p>
        </p:txBody>
      </p:sp>
      <p:sp>
        <p:nvSpPr>
          <p:cNvPr id="190472" name="Text Box 41"/>
          <p:cNvSpPr txBox="1">
            <a:spLocks noChangeArrowheads="1"/>
          </p:cNvSpPr>
          <p:nvPr/>
        </p:nvSpPr>
        <p:spPr bwMode="auto">
          <a:xfrm>
            <a:off x="5022850" y="3619500"/>
            <a:ext cx="982663"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200" b="1" smtClean="0">
                <a:solidFill>
                  <a:srgbClr val="543466"/>
                </a:solidFill>
                <a:latin typeface="Calibri" pitchFamily="34" charset="0"/>
                <a:cs typeface="Arial" charset="0"/>
              </a:rPr>
              <a:t>Phoolbagan  Station</a:t>
            </a:r>
          </a:p>
        </p:txBody>
      </p:sp>
      <p:sp>
        <p:nvSpPr>
          <p:cNvPr id="190473" name="Text Box 41"/>
          <p:cNvSpPr txBox="1">
            <a:spLocks noChangeArrowheads="1"/>
          </p:cNvSpPr>
          <p:nvPr/>
        </p:nvSpPr>
        <p:spPr bwMode="auto">
          <a:xfrm>
            <a:off x="6805613" y="3516313"/>
            <a:ext cx="1503362"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200" b="1" smtClean="0">
                <a:solidFill>
                  <a:srgbClr val="660066"/>
                </a:solidFill>
                <a:latin typeface="Calibri" pitchFamily="34" charset="0"/>
                <a:cs typeface="Arial" charset="0"/>
              </a:rPr>
              <a:t>Salt Lake Stadium  Station</a:t>
            </a:r>
          </a:p>
        </p:txBody>
      </p:sp>
      <p:sp>
        <p:nvSpPr>
          <p:cNvPr id="190474" name="Text Box 41"/>
          <p:cNvSpPr txBox="1">
            <a:spLocks noChangeArrowheads="1"/>
          </p:cNvSpPr>
          <p:nvPr/>
        </p:nvSpPr>
        <p:spPr bwMode="auto">
          <a:xfrm>
            <a:off x="6516688" y="2927350"/>
            <a:ext cx="1860550"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200" b="1" smtClean="0">
                <a:solidFill>
                  <a:srgbClr val="660066"/>
                </a:solidFill>
                <a:latin typeface="Calibri" pitchFamily="34" charset="0"/>
                <a:cs typeface="Arial" charset="0"/>
              </a:rPr>
              <a:t>Bengal Chemical  Station</a:t>
            </a:r>
          </a:p>
        </p:txBody>
      </p:sp>
      <p:sp>
        <p:nvSpPr>
          <p:cNvPr id="190475" name="Text Box 41"/>
          <p:cNvSpPr txBox="1">
            <a:spLocks noChangeArrowheads="1"/>
          </p:cNvSpPr>
          <p:nvPr/>
        </p:nvSpPr>
        <p:spPr bwMode="auto">
          <a:xfrm>
            <a:off x="4413250" y="2016125"/>
            <a:ext cx="2187575"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r" fontAlgn="base">
              <a:spcBef>
                <a:spcPct val="0"/>
              </a:spcBef>
              <a:spcAft>
                <a:spcPct val="0"/>
              </a:spcAft>
              <a:buClrTx/>
              <a:buSzTx/>
              <a:buFontTx/>
              <a:buNone/>
            </a:pPr>
            <a:r>
              <a:rPr lang="en-US" altLang="en-US" sz="1200" b="1" smtClean="0">
                <a:solidFill>
                  <a:srgbClr val="660066"/>
                </a:solidFill>
                <a:latin typeface="Calibri" pitchFamily="34" charset="0"/>
                <a:cs typeface="Arial" charset="0"/>
              </a:rPr>
              <a:t>City Center Station</a:t>
            </a:r>
          </a:p>
        </p:txBody>
      </p:sp>
      <p:sp>
        <p:nvSpPr>
          <p:cNvPr id="190476" name="Text Box 41"/>
          <p:cNvSpPr txBox="1">
            <a:spLocks noChangeArrowheads="1"/>
          </p:cNvSpPr>
          <p:nvPr/>
        </p:nvSpPr>
        <p:spPr bwMode="auto">
          <a:xfrm>
            <a:off x="5302250" y="1298575"/>
            <a:ext cx="2187575"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r" fontAlgn="base">
              <a:spcBef>
                <a:spcPct val="0"/>
              </a:spcBef>
              <a:spcAft>
                <a:spcPct val="0"/>
              </a:spcAft>
              <a:buClrTx/>
              <a:buSzTx/>
              <a:buFontTx/>
              <a:buNone/>
            </a:pPr>
            <a:r>
              <a:rPr lang="en-US" altLang="en-US" sz="1200" b="1" smtClean="0">
                <a:solidFill>
                  <a:srgbClr val="660066"/>
                </a:solidFill>
                <a:latin typeface="Calibri" pitchFamily="34" charset="0"/>
                <a:cs typeface="Arial" charset="0"/>
              </a:rPr>
              <a:t>Central Park Station</a:t>
            </a:r>
          </a:p>
        </p:txBody>
      </p:sp>
      <p:sp>
        <p:nvSpPr>
          <p:cNvPr id="190477" name="Text Box 41"/>
          <p:cNvSpPr txBox="1">
            <a:spLocks noChangeArrowheads="1"/>
          </p:cNvSpPr>
          <p:nvPr/>
        </p:nvSpPr>
        <p:spPr bwMode="auto">
          <a:xfrm>
            <a:off x="8085138" y="1689100"/>
            <a:ext cx="1422400" cy="41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200" b="1" smtClean="0">
                <a:solidFill>
                  <a:srgbClr val="660066"/>
                </a:solidFill>
                <a:latin typeface="Calibri" pitchFamily="34" charset="0"/>
                <a:cs typeface="Arial" charset="0"/>
              </a:rPr>
              <a:t>Karunamoyee  Station</a:t>
            </a:r>
          </a:p>
        </p:txBody>
      </p:sp>
      <p:sp>
        <p:nvSpPr>
          <p:cNvPr id="190478" name="Text Box 41"/>
          <p:cNvSpPr txBox="1">
            <a:spLocks noChangeArrowheads="1"/>
          </p:cNvSpPr>
          <p:nvPr/>
        </p:nvSpPr>
        <p:spPr bwMode="auto">
          <a:xfrm rot="-5400000">
            <a:off x="8354219" y="2772569"/>
            <a:ext cx="1108075"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r" fontAlgn="base">
              <a:spcBef>
                <a:spcPct val="0"/>
              </a:spcBef>
              <a:spcAft>
                <a:spcPct val="0"/>
              </a:spcAft>
              <a:buClrTx/>
              <a:buSzTx/>
              <a:buFontTx/>
              <a:buNone/>
            </a:pPr>
            <a:r>
              <a:rPr lang="en-US" altLang="en-US" sz="1200" b="1" smtClean="0">
                <a:solidFill>
                  <a:srgbClr val="660066"/>
                </a:solidFill>
                <a:latin typeface="Calibri" pitchFamily="34" charset="0"/>
                <a:cs typeface="Arial" charset="0"/>
              </a:rPr>
              <a:t>Sector-V</a:t>
            </a:r>
          </a:p>
        </p:txBody>
      </p:sp>
      <p:sp>
        <p:nvSpPr>
          <p:cNvPr id="190479" name="Freeform 33"/>
          <p:cNvSpPr>
            <a:spLocks/>
          </p:cNvSpPr>
          <p:nvPr/>
        </p:nvSpPr>
        <p:spPr bwMode="auto">
          <a:xfrm>
            <a:off x="276225" y="3952875"/>
            <a:ext cx="1552575" cy="452438"/>
          </a:xfrm>
          <a:custGeom>
            <a:avLst/>
            <a:gdLst>
              <a:gd name="T0" fmla="*/ 0 w 978"/>
              <a:gd name="T1" fmla="*/ 2147483647 h 285"/>
              <a:gd name="T2" fmla="*/ 2147483647 w 978"/>
              <a:gd name="T3" fmla="*/ 2147483647 h 285"/>
              <a:gd name="T4" fmla="*/ 2147483647 w 978"/>
              <a:gd name="T5" fmla="*/ 2147483647 h 285"/>
              <a:gd name="T6" fmla="*/ 2147483647 w 978"/>
              <a:gd name="T7" fmla="*/ 0 h 285"/>
              <a:gd name="T8" fmla="*/ 2147483647 w 978"/>
              <a:gd name="T9" fmla="*/ 2147483647 h 285"/>
              <a:gd name="T10" fmla="*/ 2147483647 w 978"/>
              <a:gd name="T11" fmla="*/ 2147483647 h 285"/>
              <a:gd name="T12" fmla="*/ 2147483647 w 978"/>
              <a:gd name="T13" fmla="*/ 2147483647 h 285"/>
              <a:gd name="T14" fmla="*/ 2147483647 w 978"/>
              <a:gd name="T15" fmla="*/ 2147483647 h 285"/>
              <a:gd name="T16" fmla="*/ 2147483647 w 978"/>
              <a:gd name="T17" fmla="*/ 2147483647 h 2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8"/>
              <a:gd name="T28" fmla="*/ 0 h 285"/>
              <a:gd name="T29" fmla="*/ 978 w 978"/>
              <a:gd name="T30" fmla="*/ 285 h 2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8" h="285">
                <a:moveTo>
                  <a:pt x="0" y="285"/>
                </a:moveTo>
                <a:cubicBezTo>
                  <a:pt x="7" y="226"/>
                  <a:pt x="15" y="168"/>
                  <a:pt x="27" y="126"/>
                </a:cubicBezTo>
                <a:cubicBezTo>
                  <a:pt x="39" y="84"/>
                  <a:pt x="52" y="54"/>
                  <a:pt x="72" y="33"/>
                </a:cubicBezTo>
                <a:cubicBezTo>
                  <a:pt x="92" y="12"/>
                  <a:pt x="120" y="0"/>
                  <a:pt x="150" y="0"/>
                </a:cubicBezTo>
                <a:cubicBezTo>
                  <a:pt x="180" y="0"/>
                  <a:pt x="218" y="20"/>
                  <a:pt x="252" y="36"/>
                </a:cubicBezTo>
                <a:cubicBezTo>
                  <a:pt x="286" y="52"/>
                  <a:pt x="308" y="81"/>
                  <a:pt x="357" y="96"/>
                </a:cubicBezTo>
                <a:cubicBezTo>
                  <a:pt x="406" y="111"/>
                  <a:pt x="459" y="123"/>
                  <a:pt x="543" y="126"/>
                </a:cubicBezTo>
                <a:cubicBezTo>
                  <a:pt x="627" y="129"/>
                  <a:pt x="789" y="115"/>
                  <a:pt x="861" y="114"/>
                </a:cubicBezTo>
                <a:cubicBezTo>
                  <a:pt x="933" y="113"/>
                  <a:pt x="955" y="116"/>
                  <a:pt x="978" y="120"/>
                </a:cubicBezTo>
              </a:path>
            </a:pathLst>
          </a:custGeom>
          <a:noFill/>
          <a:ln w="57150" cmpd="dbl">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480" name="Freeform 34"/>
          <p:cNvSpPr>
            <a:spLocks/>
          </p:cNvSpPr>
          <p:nvPr/>
        </p:nvSpPr>
        <p:spPr bwMode="auto">
          <a:xfrm>
            <a:off x="1800225" y="4132263"/>
            <a:ext cx="1300163" cy="935037"/>
          </a:xfrm>
          <a:custGeom>
            <a:avLst/>
            <a:gdLst>
              <a:gd name="T0" fmla="*/ 0 w 819"/>
              <a:gd name="T1" fmla="*/ 2147483647 h 589"/>
              <a:gd name="T2" fmla="*/ 2147483647 w 819"/>
              <a:gd name="T3" fmla="*/ 2147483647 h 589"/>
              <a:gd name="T4" fmla="*/ 2147483647 w 819"/>
              <a:gd name="T5" fmla="*/ 2147483647 h 589"/>
              <a:gd name="T6" fmla="*/ 2147483647 w 819"/>
              <a:gd name="T7" fmla="*/ 2147483647 h 589"/>
              <a:gd name="T8" fmla="*/ 2147483647 w 819"/>
              <a:gd name="T9" fmla="*/ 2147483647 h 589"/>
              <a:gd name="T10" fmla="*/ 2147483647 w 819"/>
              <a:gd name="T11" fmla="*/ 2147483647 h 589"/>
              <a:gd name="T12" fmla="*/ 2147483647 w 819"/>
              <a:gd name="T13" fmla="*/ 2147483647 h 589"/>
              <a:gd name="T14" fmla="*/ 2147483647 w 819"/>
              <a:gd name="T15" fmla="*/ 2147483647 h 589"/>
              <a:gd name="T16" fmla="*/ 2147483647 w 819"/>
              <a:gd name="T17" fmla="*/ 2147483647 h 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9"/>
              <a:gd name="T28" fmla="*/ 0 h 589"/>
              <a:gd name="T29" fmla="*/ 819 w 819"/>
              <a:gd name="T30" fmla="*/ 589 h 5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9" h="589">
                <a:moveTo>
                  <a:pt x="0" y="4"/>
                </a:moveTo>
                <a:cubicBezTo>
                  <a:pt x="26" y="2"/>
                  <a:pt x="53" y="0"/>
                  <a:pt x="78" y="13"/>
                </a:cubicBezTo>
                <a:cubicBezTo>
                  <a:pt x="103" y="26"/>
                  <a:pt x="135" y="44"/>
                  <a:pt x="150" y="82"/>
                </a:cubicBezTo>
                <a:cubicBezTo>
                  <a:pt x="165" y="120"/>
                  <a:pt x="169" y="191"/>
                  <a:pt x="171" y="244"/>
                </a:cubicBezTo>
                <a:cubicBezTo>
                  <a:pt x="173" y="297"/>
                  <a:pt x="157" y="362"/>
                  <a:pt x="162" y="403"/>
                </a:cubicBezTo>
                <a:cubicBezTo>
                  <a:pt x="167" y="444"/>
                  <a:pt x="180" y="471"/>
                  <a:pt x="201" y="493"/>
                </a:cubicBezTo>
                <a:cubicBezTo>
                  <a:pt x="222" y="515"/>
                  <a:pt x="215" y="522"/>
                  <a:pt x="291" y="535"/>
                </a:cubicBezTo>
                <a:cubicBezTo>
                  <a:pt x="367" y="548"/>
                  <a:pt x="572" y="565"/>
                  <a:pt x="660" y="574"/>
                </a:cubicBezTo>
                <a:cubicBezTo>
                  <a:pt x="748" y="583"/>
                  <a:pt x="783" y="586"/>
                  <a:pt x="819" y="589"/>
                </a:cubicBezTo>
              </a:path>
            </a:pathLst>
          </a:custGeom>
          <a:noFill/>
          <a:ln w="76200" cmpd="dbl">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481" name="Oval 20"/>
          <p:cNvSpPr>
            <a:spLocks noChangeArrowheads="1"/>
          </p:cNvSpPr>
          <p:nvPr/>
        </p:nvSpPr>
        <p:spPr bwMode="auto">
          <a:xfrm>
            <a:off x="173038" y="4281488"/>
            <a:ext cx="174625" cy="174625"/>
          </a:xfrm>
          <a:prstGeom prst="ellipse">
            <a:avLst/>
          </a:prstGeom>
          <a:noFill/>
          <a:ln w="57150" algn="ctr">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82" name="Oval 21"/>
          <p:cNvSpPr>
            <a:spLocks noChangeArrowheads="1"/>
          </p:cNvSpPr>
          <p:nvPr/>
        </p:nvSpPr>
        <p:spPr bwMode="auto">
          <a:xfrm>
            <a:off x="804863" y="4027488"/>
            <a:ext cx="174625" cy="174625"/>
          </a:xfrm>
          <a:prstGeom prst="ellipse">
            <a:avLst/>
          </a:prstGeom>
          <a:noFill/>
          <a:ln w="57150" algn="ctr">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83" name="Freeform 36"/>
          <p:cNvSpPr>
            <a:spLocks/>
          </p:cNvSpPr>
          <p:nvPr/>
        </p:nvSpPr>
        <p:spPr bwMode="auto">
          <a:xfrm>
            <a:off x="3927475" y="4095750"/>
            <a:ext cx="1522413" cy="1173163"/>
          </a:xfrm>
          <a:custGeom>
            <a:avLst/>
            <a:gdLst>
              <a:gd name="T0" fmla="*/ 0 w 1635"/>
              <a:gd name="T1" fmla="*/ 2147483647 h 684"/>
              <a:gd name="T2" fmla="*/ 2147483647 w 1635"/>
              <a:gd name="T3" fmla="*/ 2147483647 h 684"/>
              <a:gd name="T4" fmla="*/ 2147483647 w 1635"/>
              <a:gd name="T5" fmla="*/ 2147483647 h 684"/>
              <a:gd name="T6" fmla="*/ 2147483647 w 1635"/>
              <a:gd name="T7" fmla="*/ 2147483647 h 684"/>
              <a:gd name="T8" fmla="*/ 2147483647 w 1635"/>
              <a:gd name="T9" fmla="*/ 2147483647 h 684"/>
              <a:gd name="T10" fmla="*/ 2147483647 w 1635"/>
              <a:gd name="T11" fmla="*/ 2147483647 h 684"/>
              <a:gd name="T12" fmla="*/ 2147483647 w 1635"/>
              <a:gd name="T13" fmla="*/ 2147483647 h 684"/>
              <a:gd name="T14" fmla="*/ 2147483647 w 1635"/>
              <a:gd name="T15" fmla="*/ 2147483647 h 684"/>
              <a:gd name="T16" fmla="*/ 2147483647 w 1635"/>
              <a:gd name="T17" fmla="*/ 2147483647 h 684"/>
              <a:gd name="T18" fmla="*/ 2147483647 w 1635"/>
              <a:gd name="T19" fmla="*/ 2147483647 h 684"/>
              <a:gd name="T20" fmla="*/ 2147483647 w 1635"/>
              <a:gd name="T21" fmla="*/ 2147483647 h 684"/>
              <a:gd name="T22" fmla="*/ 2147483647 w 1635"/>
              <a:gd name="T23" fmla="*/ 2147483647 h 684"/>
              <a:gd name="T24" fmla="*/ 2147483647 w 1635"/>
              <a:gd name="T25" fmla="*/ 0 h 6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35"/>
              <a:gd name="T40" fmla="*/ 0 h 684"/>
              <a:gd name="T41" fmla="*/ 1635 w 1635"/>
              <a:gd name="T42" fmla="*/ 684 h 6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35" h="684">
                <a:moveTo>
                  <a:pt x="0" y="609"/>
                </a:moveTo>
                <a:cubicBezTo>
                  <a:pt x="99" y="623"/>
                  <a:pt x="199" y="637"/>
                  <a:pt x="285" y="648"/>
                </a:cubicBezTo>
                <a:cubicBezTo>
                  <a:pt x="371" y="659"/>
                  <a:pt x="460" y="671"/>
                  <a:pt x="516" y="675"/>
                </a:cubicBezTo>
                <a:cubicBezTo>
                  <a:pt x="572" y="679"/>
                  <a:pt x="589" y="677"/>
                  <a:pt x="618" y="672"/>
                </a:cubicBezTo>
                <a:cubicBezTo>
                  <a:pt x="647" y="667"/>
                  <a:pt x="649" y="684"/>
                  <a:pt x="693" y="645"/>
                </a:cubicBezTo>
                <a:cubicBezTo>
                  <a:pt x="737" y="606"/>
                  <a:pt x="822" y="509"/>
                  <a:pt x="885" y="435"/>
                </a:cubicBezTo>
                <a:cubicBezTo>
                  <a:pt x="948" y="361"/>
                  <a:pt x="1030" y="258"/>
                  <a:pt x="1068" y="201"/>
                </a:cubicBezTo>
                <a:cubicBezTo>
                  <a:pt x="1106" y="144"/>
                  <a:pt x="1098" y="122"/>
                  <a:pt x="1113" y="96"/>
                </a:cubicBezTo>
                <a:cubicBezTo>
                  <a:pt x="1128" y="70"/>
                  <a:pt x="1142" y="56"/>
                  <a:pt x="1158" y="42"/>
                </a:cubicBezTo>
                <a:cubicBezTo>
                  <a:pt x="1174" y="28"/>
                  <a:pt x="1186" y="17"/>
                  <a:pt x="1209" y="12"/>
                </a:cubicBezTo>
                <a:cubicBezTo>
                  <a:pt x="1232" y="7"/>
                  <a:pt x="1254" y="10"/>
                  <a:pt x="1296" y="12"/>
                </a:cubicBezTo>
                <a:cubicBezTo>
                  <a:pt x="1338" y="14"/>
                  <a:pt x="1408" y="29"/>
                  <a:pt x="1464" y="27"/>
                </a:cubicBezTo>
                <a:cubicBezTo>
                  <a:pt x="1520" y="25"/>
                  <a:pt x="1577" y="12"/>
                  <a:pt x="1635" y="0"/>
                </a:cubicBezTo>
              </a:path>
            </a:pathLst>
          </a:custGeom>
          <a:noFill/>
          <a:ln w="762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484" name="Oval 24"/>
          <p:cNvSpPr>
            <a:spLocks noChangeArrowheads="1"/>
          </p:cNvSpPr>
          <p:nvPr/>
        </p:nvSpPr>
        <p:spPr bwMode="auto">
          <a:xfrm>
            <a:off x="3840163" y="5087938"/>
            <a:ext cx="174625" cy="174625"/>
          </a:xfrm>
          <a:prstGeom prst="ellipse">
            <a:avLst/>
          </a:prstGeom>
          <a:gradFill rotWithShape="1">
            <a:gsLst>
              <a:gs pos="0">
                <a:srgbClr val="993300"/>
              </a:gs>
              <a:gs pos="100000">
                <a:schemeClr val="tx2"/>
              </a:gs>
            </a:gsLst>
            <a:path path="shape">
              <a:fillToRect l="50000" t="50000" r="50000" b="50000"/>
            </a:path>
          </a:gradFill>
          <a:ln w="57150" algn="ctr">
            <a:solidFill>
              <a:srgbClr val="00FFFF"/>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85" name="Oval 25"/>
          <p:cNvSpPr>
            <a:spLocks noChangeArrowheads="1"/>
          </p:cNvSpPr>
          <p:nvPr/>
        </p:nvSpPr>
        <p:spPr bwMode="auto">
          <a:xfrm>
            <a:off x="5449888" y="4029075"/>
            <a:ext cx="174625" cy="174625"/>
          </a:xfrm>
          <a:prstGeom prst="ellipse">
            <a:avLst/>
          </a:prstGeom>
          <a:gradFill rotWithShape="1">
            <a:gsLst>
              <a:gs pos="0">
                <a:srgbClr val="993300"/>
              </a:gs>
              <a:gs pos="100000">
                <a:schemeClr val="tx2"/>
              </a:gs>
            </a:gsLst>
            <a:path path="shape">
              <a:fillToRect l="50000" t="50000" r="50000" b="50000"/>
            </a:path>
          </a:gradFill>
          <a:ln w="57150" algn="ctr">
            <a:solidFill>
              <a:srgbClr val="00FFFF"/>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86" name="Freeform 37"/>
          <p:cNvSpPr>
            <a:spLocks/>
          </p:cNvSpPr>
          <p:nvPr/>
        </p:nvSpPr>
        <p:spPr bwMode="auto">
          <a:xfrm>
            <a:off x="5892800" y="3595688"/>
            <a:ext cx="854075" cy="471487"/>
          </a:xfrm>
          <a:custGeom>
            <a:avLst/>
            <a:gdLst>
              <a:gd name="T0" fmla="*/ 0 w 674"/>
              <a:gd name="T1" fmla="*/ 2147483647 h 291"/>
              <a:gd name="T2" fmla="*/ 2147483647 w 674"/>
              <a:gd name="T3" fmla="*/ 2147483647 h 291"/>
              <a:gd name="T4" fmla="*/ 2147483647 w 674"/>
              <a:gd name="T5" fmla="*/ 2147483647 h 291"/>
              <a:gd name="T6" fmla="*/ 2147483647 w 674"/>
              <a:gd name="T7" fmla="*/ 2147483647 h 291"/>
              <a:gd name="T8" fmla="*/ 2147483647 w 674"/>
              <a:gd name="T9" fmla="*/ 2147483647 h 291"/>
              <a:gd name="T10" fmla="*/ 2147483647 w 674"/>
              <a:gd name="T11" fmla="*/ 2147483647 h 291"/>
              <a:gd name="T12" fmla="*/ 2147483647 w 674"/>
              <a:gd name="T13" fmla="*/ 2147483647 h 291"/>
              <a:gd name="T14" fmla="*/ 2147483647 w 674"/>
              <a:gd name="T15" fmla="*/ 2147483647 h 291"/>
              <a:gd name="T16" fmla="*/ 2147483647 w 674"/>
              <a:gd name="T17" fmla="*/ 2147483647 h 291"/>
              <a:gd name="T18" fmla="*/ 2147483647 w 674"/>
              <a:gd name="T19" fmla="*/ 2147483647 h 291"/>
              <a:gd name="T20" fmla="*/ 2147483647 w 674"/>
              <a:gd name="T21" fmla="*/ 0 h 2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4"/>
              <a:gd name="T34" fmla="*/ 0 h 291"/>
              <a:gd name="T35" fmla="*/ 674 w 674"/>
              <a:gd name="T36" fmla="*/ 291 h 2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4" h="291">
                <a:moveTo>
                  <a:pt x="0" y="288"/>
                </a:moveTo>
                <a:cubicBezTo>
                  <a:pt x="40" y="289"/>
                  <a:pt x="80" y="291"/>
                  <a:pt x="120" y="291"/>
                </a:cubicBezTo>
                <a:cubicBezTo>
                  <a:pt x="160" y="291"/>
                  <a:pt x="202" y="290"/>
                  <a:pt x="240" y="285"/>
                </a:cubicBezTo>
                <a:cubicBezTo>
                  <a:pt x="278" y="280"/>
                  <a:pt x="319" y="264"/>
                  <a:pt x="351" y="261"/>
                </a:cubicBezTo>
                <a:cubicBezTo>
                  <a:pt x="383" y="258"/>
                  <a:pt x="405" y="265"/>
                  <a:pt x="432" y="267"/>
                </a:cubicBezTo>
                <a:cubicBezTo>
                  <a:pt x="459" y="269"/>
                  <a:pt x="488" y="270"/>
                  <a:pt x="513" y="270"/>
                </a:cubicBezTo>
                <a:cubicBezTo>
                  <a:pt x="538" y="270"/>
                  <a:pt x="562" y="271"/>
                  <a:pt x="585" y="267"/>
                </a:cubicBezTo>
                <a:cubicBezTo>
                  <a:pt x="608" y="263"/>
                  <a:pt x="640" y="254"/>
                  <a:pt x="654" y="243"/>
                </a:cubicBezTo>
                <a:cubicBezTo>
                  <a:pt x="668" y="232"/>
                  <a:pt x="674" y="225"/>
                  <a:pt x="672" y="201"/>
                </a:cubicBezTo>
                <a:cubicBezTo>
                  <a:pt x="670" y="177"/>
                  <a:pt x="653" y="129"/>
                  <a:pt x="639" y="96"/>
                </a:cubicBezTo>
                <a:cubicBezTo>
                  <a:pt x="625" y="63"/>
                  <a:pt x="606" y="31"/>
                  <a:pt x="588" y="0"/>
                </a:cubicBezTo>
              </a:path>
            </a:pathLst>
          </a:custGeom>
          <a:noFill/>
          <a:ln w="57150">
            <a:solidFill>
              <a:srgbClr val="A50021"/>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487" name="Oval 26"/>
          <p:cNvSpPr>
            <a:spLocks noChangeArrowheads="1"/>
          </p:cNvSpPr>
          <p:nvPr/>
        </p:nvSpPr>
        <p:spPr bwMode="auto">
          <a:xfrm>
            <a:off x="6583363" y="3668713"/>
            <a:ext cx="174625" cy="174625"/>
          </a:xfrm>
          <a:prstGeom prst="ellipse">
            <a:avLst/>
          </a:prstGeom>
          <a:gradFill rotWithShape="1">
            <a:gsLst>
              <a:gs pos="0">
                <a:srgbClr val="FFFF00"/>
              </a:gs>
              <a:gs pos="100000">
                <a:srgbClr val="A50021"/>
              </a:gs>
            </a:gsLst>
            <a:path path="shape">
              <a:fillToRect l="50000" t="50000" r="50000" b="50000"/>
            </a:path>
          </a:gradFill>
          <a:ln w="57150" algn="ctr">
            <a:solidFill>
              <a:srgbClr val="FF0000"/>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88" name="Freeform 39"/>
          <p:cNvSpPr>
            <a:spLocks/>
          </p:cNvSpPr>
          <p:nvPr/>
        </p:nvSpPr>
        <p:spPr bwMode="auto">
          <a:xfrm rot="-206333">
            <a:off x="6194425" y="1587500"/>
            <a:ext cx="1044575" cy="2014538"/>
          </a:xfrm>
          <a:custGeom>
            <a:avLst/>
            <a:gdLst>
              <a:gd name="T0" fmla="*/ 2147483647 w 652"/>
              <a:gd name="T1" fmla="*/ 2147483647 h 1260"/>
              <a:gd name="T2" fmla="*/ 2147483647 w 652"/>
              <a:gd name="T3" fmla="*/ 2147483647 h 1260"/>
              <a:gd name="T4" fmla="*/ 2147483647 w 652"/>
              <a:gd name="T5" fmla="*/ 2147483647 h 1260"/>
              <a:gd name="T6" fmla="*/ 2147483647 w 652"/>
              <a:gd name="T7" fmla="*/ 2147483647 h 1260"/>
              <a:gd name="T8" fmla="*/ 2147483647 w 652"/>
              <a:gd name="T9" fmla="*/ 2147483647 h 1260"/>
              <a:gd name="T10" fmla="*/ 2147483647 w 652"/>
              <a:gd name="T11" fmla="*/ 2147483647 h 1260"/>
              <a:gd name="T12" fmla="*/ 2147483647 w 652"/>
              <a:gd name="T13" fmla="*/ 2147483647 h 1260"/>
              <a:gd name="T14" fmla="*/ 2147483647 w 652"/>
              <a:gd name="T15" fmla="*/ 2147483647 h 1260"/>
              <a:gd name="T16" fmla="*/ 0 60000 65536"/>
              <a:gd name="T17" fmla="*/ 0 60000 65536"/>
              <a:gd name="T18" fmla="*/ 0 60000 65536"/>
              <a:gd name="T19" fmla="*/ 0 60000 65536"/>
              <a:gd name="T20" fmla="*/ 0 60000 65536"/>
              <a:gd name="T21" fmla="*/ 0 60000 65536"/>
              <a:gd name="T22" fmla="*/ 0 60000 65536"/>
              <a:gd name="T23" fmla="*/ 0 60000 65536"/>
              <a:gd name="T24" fmla="*/ 0 w 652"/>
              <a:gd name="T25" fmla="*/ 0 h 1260"/>
              <a:gd name="T26" fmla="*/ 652 w 652"/>
              <a:gd name="T27" fmla="*/ 1260 h 12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2" h="1260">
                <a:moveTo>
                  <a:pt x="265" y="1260"/>
                </a:moveTo>
                <a:cubicBezTo>
                  <a:pt x="188" y="1094"/>
                  <a:pt x="111" y="929"/>
                  <a:pt x="73" y="846"/>
                </a:cubicBezTo>
                <a:cubicBezTo>
                  <a:pt x="35" y="763"/>
                  <a:pt x="47" y="783"/>
                  <a:pt x="40" y="762"/>
                </a:cubicBezTo>
                <a:cubicBezTo>
                  <a:pt x="33" y="741"/>
                  <a:pt x="25" y="737"/>
                  <a:pt x="31" y="717"/>
                </a:cubicBezTo>
                <a:cubicBezTo>
                  <a:pt x="37" y="697"/>
                  <a:pt x="0" y="735"/>
                  <a:pt x="79" y="642"/>
                </a:cubicBezTo>
                <a:cubicBezTo>
                  <a:pt x="158" y="549"/>
                  <a:pt x="417" y="259"/>
                  <a:pt x="508" y="156"/>
                </a:cubicBezTo>
                <a:cubicBezTo>
                  <a:pt x="599" y="53"/>
                  <a:pt x="598" y="48"/>
                  <a:pt x="622" y="24"/>
                </a:cubicBezTo>
                <a:cubicBezTo>
                  <a:pt x="646" y="0"/>
                  <a:pt x="649" y="6"/>
                  <a:pt x="652" y="12"/>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489" name="Oval 27"/>
          <p:cNvSpPr>
            <a:spLocks noChangeArrowheads="1"/>
          </p:cNvSpPr>
          <p:nvPr/>
        </p:nvSpPr>
        <p:spPr bwMode="auto">
          <a:xfrm>
            <a:off x="6292850" y="3070225"/>
            <a:ext cx="174625" cy="174625"/>
          </a:xfrm>
          <a:prstGeom prst="ellipse">
            <a:avLst/>
          </a:prstGeom>
          <a:gradFill rotWithShape="1">
            <a:gsLst>
              <a:gs pos="0">
                <a:srgbClr val="FFFF00"/>
              </a:gs>
              <a:gs pos="100000">
                <a:srgbClr val="A50021"/>
              </a:gs>
            </a:gsLst>
            <a:path path="shape">
              <a:fillToRect l="50000" t="50000" r="50000" b="50000"/>
            </a:path>
          </a:gradFill>
          <a:ln w="38100" algn="ctr">
            <a:solidFill>
              <a:srgbClr val="FF0000"/>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90" name="Oval 28"/>
          <p:cNvSpPr>
            <a:spLocks noChangeArrowheads="1"/>
          </p:cNvSpPr>
          <p:nvPr/>
        </p:nvSpPr>
        <p:spPr bwMode="auto">
          <a:xfrm>
            <a:off x="6656388" y="2003425"/>
            <a:ext cx="174625" cy="174625"/>
          </a:xfrm>
          <a:prstGeom prst="ellipse">
            <a:avLst/>
          </a:prstGeom>
          <a:gradFill rotWithShape="1">
            <a:gsLst>
              <a:gs pos="0">
                <a:srgbClr val="FFFF00"/>
              </a:gs>
              <a:gs pos="100000">
                <a:srgbClr val="A50021"/>
              </a:gs>
            </a:gsLst>
            <a:path path="shape">
              <a:fillToRect l="50000" t="50000" r="50000" b="50000"/>
            </a:path>
          </a:gradFill>
          <a:ln w="38100" algn="ctr">
            <a:solidFill>
              <a:srgbClr val="FF0000"/>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91" name="Freeform 40"/>
          <p:cNvSpPr>
            <a:spLocks/>
          </p:cNvSpPr>
          <p:nvPr/>
        </p:nvSpPr>
        <p:spPr bwMode="auto">
          <a:xfrm>
            <a:off x="7188200" y="1528763"/>
            <a:ext cx="1666875" cy="904875"/>
          </a:xfrm>
          <a:custGeom>
            <a:avLst/>
            <a:gdLst>
              <a:gd name="T0" fmla="*/ 0 w 1050"/>
              <a:gd name="T1" fmla="*/ 2147483647 h 570"/>
              <a:gd name="T2" fmla="*/ 2147483647 w 1050"/>
              <a:gd name="T3" fmla="*/ 2147483647 h 570"/>
              <a:gd name="T4" fmla="*/ 2147483647 w 1050"/>
              <a:gd name="T5" fmla="*/ 2147483647 h 570"/>
              <a:gd name="T6" fmla="*/ 2147483647 w 1050"/>
              <a:gd name="T7" fmla="*/ 2147483647 h 570"/>
              <a:gd name="T8" fmla="*/ 2147483647 w 1050"/>
              <a:gd name="T9" fmla="*/ 2147483647 h 570"/>
              <a:gd name="T10" fmla="*/ 2147483647 w 1050"/>
              <a:gd name="T11" fmla="*/ 2147483647 h 570"/>
              <a:gd name="T12" fmla="*/ 2147483647 w 1050"/>
              <a:gd name="T13" fmla="*/ 2147483647 h 570"/>
              <a:gd name="T14" fmla="*/ 2147483647 w 1050"/>
              <a:gd name="T15" fmla="*/ 2147483647 h 570"/>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570"/>
              <a:gd name="T26" fmla="*/ 1050 w 1050"/>
              <a:gd name="T27" fmla="*/ 570 h 5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570">
                <a:moveTo>
                  <a:pt x="0" y="17"/>
                </a:moveTo>
                <a:cubicBezTo>
                  <a:pt x="105" y="8"/>
                  <a:pt x="210" y="0"/>
                  <a:pt x="270" y="8"/>
                </a:cubicBezTo>
                <a:cubicBezTo>
                  <a:pt x="330" y="16"/>
                  <a:pt x="303" y="9"/>
                  <a:pt x="357" y="62"/>
                </a:cubicBezTo>
                <a:cubicBezTo>
                  <a:pt x="411" y="115"/>
                  <a:pt x="522" y="251"/>
                  <a:pt x="594" y="329"/>
                </a:cubicBezTo>
                <a:cubicBezTo>
                  <a:pt x="666" y="407"/>
                  <a:pt x="745" y="496"/>
                  <a:pt x="789" y="533"/>
                </a:cubicBezTo>
                <a:cubicBezTo>
                  <a:pt x="833" y="570"/>
                  <a:pt x="834" y="565"/>
                  <a:pt x="861" y="554"/>
                </a:cubicBezTo>
                <a:cubicBezTo>
                  <a:pt x="888" y="543"/>
                  <a:pt x="922" y="501"/>
                  <a:pt x="954" y="467"/>
                </a:cubicBezTo>
                <a:cubicBezTo>
                  <a:pt x="986" y="433"/>
                  <a:pt x="1018" y="393"/>
                  <a:pt x="1050" y="353"/>
                </a:cubicBezTo>
              </a:path>
            </a:pathLst>
          </a:custGeom>
          <a:noFill/>
          <a:ln w="730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492" name="Oval 29"/>
          <p:cNvSpPr>
            <a:spLocks noChangeArrowheads="1"/>
          </p:cNvSpPr>
          <p:nvPr/>
        </p:nvSpPr>
        <p:spPr bwMode="auto">
          <a:xfrm>
            <a:off x="7342188" y="1441450"/>
            <a:ext cx="174625" cy="174625"/>
          </a:xfrm>
          <a:prstGeom prst="ellipse">
            <a:avLst/>
          </a:prstGeom>
          <a:gradFill rotWithShape="1">
            <a:gsLst>
              <a:gs pos="0">
                <a:srgbClr val="FFFF00"/>
              </a:gs>
              <a:gs pos="100000">
                <a:srgbClr val="A50021"/>
              </a:gs>
            </a:gsLst>
            <a:path path="shape">
              <a:fillToRect l="50000" t="50000" r="50000" b="50000"/>
            </a:path>
          </a:gradFill>
          <a:ln w="38100" algn="ctr">
            <a:solidFill>
              <a:srgbClr val="FF0000"/>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93" name="Oval 30"/>
          <p:cNvSpPr>
            <a:spLocks noChangeArrowheads="1"/>
          </p:cNvSpPr>
          <p:nvPr/>
        </p:nvSpPr>
        <p:spPr bwMode="auto">
          <a:xfrm>
            <a:off x="7904163" y="1851025"/>
            <a:ext cx="174625" cy="174625"/>
          </a:xfrm>
          <a:prstGeom prst="ellipse">
            <a:avLst/>
          </a:prstGeom>
          <a:gradFill rotWithShape="1">
            <a:gsLst>
              <a:gs pos="0">
                <a:srgbClr val="FFFF00"/>
              </a:gs>
              <a:gs pos="100000">
                <a:srgbClr val="A50021"/>
              </a:gs>
            </a:gsLst>
            <a:path path="shape">
              <a:fillToRect l="50000" t="50000" r="50000" b="50000"/>
            </a:path>
          </a:gradFill>
          <a:ln w="38100" algn="ctr">
            <a:solidFill>
              <a:srgbClr val="FF0000"/>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190494" name="Oval 31"/>
          <p:cNvSpPr>
            <a:spLocks noChangeArrowheads="1"/>
          </p:cNvSpPr>
          <p:nvPr/>
        </p:nvSpPr>
        <p:spPr bwMode="auto">
          <a:xfrm>
            <a:off x="8767763" y="2039938"/>
            <a:ext cx="174625" cy="174625"/>
          </a:xfrm>
          <a:prstGeom prst="ellipse">
            <a:avLst/>
          </a:prstGeom>
          <a:gradFill rotWithShape="1">
            <a:gsLst>
              <a:gs pos="0">
                <a:srgbClr val="FFFF00"/>
              </a:gs>
              <a:gs pos="100000">
                <a:srgbClr val="A50021"/>
              </a:gs>
            </a:gsLst>
            <a:path path="shape">
              <a:fillToRect l="50000" t="50000" r="50000" b="50000"/>
            </a:path>
          </a:gradFill>
          <a:ln w="38100" algn="ctr">
            <a:solidFill>
              <a:srgbClr val="FF0000"/>
            </a:solidFill>
            <a:round/>
            <a:headEnd/>
            <a:tailEnd/>
          </a:ln>
        </p:spPr>
        <p:txBody>
          <a:bodyPr wrap="none" lIns="91341" tIns="45675" rIns="91341" bIns="45675" anchor="ct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endParaRPr lang="en-IN" altLang="en-US" sz="1800" smtClean="0">
              <a:solidFill>
                <a:srgbClr val="FFFFFF"/>
              </a:solidFill>
              <a:latin typeface="Calibri" pitchFamily="34" charset="0"/>
              <a:cs typeface="Arial" charset="0"/>
            </a:endParaRPr>
          </a:p>
        </p:txBody>
      </p:sp>
      <p:sp>
        <p:nvSpPr>
          <p:cNvPr id="292905" name="Text Box 41"/>
          <p:cNvSpPr txBox="1">
            <a:spLocks noChangeArrowheads="1"/>
          </p:cNvSpPr>
          <p:nvPr/>
        </p:nvSpPr>
        <p:spPr bwMode="auto">
          <a:xfrm>
            <a:off x="438150" y="5697538"/>
            <a:ext cx="803275" cy="2762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341" tIns="45675" rIns="91341" bIns="45675">
            <a:spAutoFit/>
          </a:bodyPr>
          <a:lstStyle/>
          <a:p>
            <a:pPr>
              <a:defRPr/>
            </a:pPr>
            <a:r>
              <a:rPr lang="en-US" sz="1200" b="1" u="sng" dirty="0">
                <a:solidFill>
                  <a:prstClr val="black"/>
                </a:solidFill>
                <a:latin typeface="Berlin Sans FB" panose="020E0602020502020306" pitchFamily="34" charset="0"/>
                <a:cs typeface="Arial" panose="020B0604020202020204" pitchFamily="34" charset="0"/>
              </a:rPr>
              <a:t>LEGEND</a:t>
            </a:r>
          </a:p>
        </p:txBody>
      </p:sp>
      <p:sp>
        <p:nvSpPr>
          <p:cNvPr id="190496" name="Line 42"/>
          <p:cNvSpPr>
            <a:spLocks noChangeShapeType="1"/>
          </p:cNvSpPr>
          <p:nvPr/>
        </p:nvSpPr>
        <p:spPr bwMode="auto">
          <a:xfrm>
            <a:off x="1109663" y="6302375"/>
            <a:ext cx="673100" cy="0"/>
          </a:xfrm>
          <a:prstGeom prst="line">
            <a:avLst/>
          </a:prstGeom>
          <a:noFill/>
          <a:ln w="57150">
            <a:solidFill>
              <a:srgbClr val="00FFFF"/>
            </a:solidFill>
            <a:round/>
            <a:headEnd/>
            <a:tailEnd/>
          </a:ln>
          <a:extLst>
            <a:ext uri="{909E8E84-426E-40DD-AFC4-6F175D3DCCD1}">
              <a14:hiddenFill xmlns:a14="http://schemas.microsoft.com/office/drawing/2010/main" xmlns="">
                <a:no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292907" name="Text Box 43"/>
          <p:cNvSpPr txBox="1">
            <a:spLocks noChangeArrowheads="1"/>
          </p:cNvSpPr>
          <p:nvPr/>
        </p:nvSpPr>
        <p:spPr bwMode="auto">
          <a:xfrm>
            <a:off x="-68263" y="6111875"/>
            <a:ext cx="1120776" cy="2778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341" tIns="45675" rIns="91341" bIns="45675">
            <a:spAutoFit/>
          </a:bodyPr>
          <a:lstStyle/>
          <a:p>
            <a:pPr>
              <a:defRPr/>
            </a:pPr>
            <a:r>
              <a:rPr lang="en-US" sz="1200" dirty="0">
                <a:solidFill>
                  <a:prstClr val="black"/>
                </a:solidFill>
                <a:latin typeface="Berlin Sans FB" panose="020E0602020502020306" pitchFamily="34" charset="0"/>
                <a:cs typeface="Arial" panose="020B0604020202020204" pitchFamily="34" charset="0"/>
              </a:rPr>
              <a:t>Underground</a:t>
            </a:r>
            <a:r>
              <a:rPr lang="en-US" sz="1200" b="1" dirty="0">
                <a:solidFill>
                  <a:srgbClr val="FFFF00"/>
                </a:solidFill>
                <a:latin typeface="Arial" panose="020B0604020202020204" pitchFamily="34" charset="0"/>
                <a:cs typeface="Arial" panose="020B0604020202020204" pitchFamily="34" charset="0"/>
              </a:rPr>
              <a:t> </a:t>
            </a:r>
          </a:p>
        </p:txBody>
      </p:sp>
      <p:sp>
        <p:nvSpPr>
          <p:cNvPr id="190498" name="Line 44"/>
          <p:cNvSpPr>
            <a:spLocks noChangeShapeType="1"/>
          </p:cNvSpPr>
          <p:nvPr/>
        </p:nvSpPr>
        <p:spPr bwMode="auto">
          <a:xfrm>
            <a:off x="1109663" y="6500813"/>
            <a:ext cx="6731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292909" name="Text Box 45"/>
          <p:cNvSpPr txBox="1">
            <a:spLocks noChangeArrowheads="1"/>
          </p:cNvSpPr>
          <p:nvPr/>
        </p:nvSpPr>
        <p:spPr bwMode="auto">
          <a:xfrm>
            <a:off x="-19050" y="6369050"/>
            <a:ext cx="749300" cy="2762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341" tIns="45675" rIns="91341" bIns="45675">
            <a:spAutoFit/>
          </a:bodyPr>
          <a:lstStyle/>
          <a:p>
            <a:pPr>
              <a:defRPr/>
            </a:pPr>
            <a:r>
              <a:rPr lang="en-US" sz="1200" dirty="0">
                <a:solidFill>
                  <a:prstClr val="black"/>
                </a:solidFill>
                <a:latin typeface="Berlin Sans FB" panose="020E0602020502020306" pitchFamily="34" charset="0"/>
                <a:cs typeface="Arial" panose="020B0604020202020204" pitchFamily="34" charset="0"/>
              </a:rPr>
              <a:t>Elevated</a:t>
            </a:r>
          </a:p>
        </p:txBody>
      </p:sp>
      <p:sp>
        <p:nvSpPr>
          <p:cNvPr id="190500" name="Freeform 46"/>
          <p:cNvSpPr>
            <a:spLocks/>
          </p:cNvSpPr>
          <p:nvPr/>
        </p:nvSpPr>
        <p:spPr bwMode="auto">
          <a:xfrm flipV="1">
            <a:off x="5599113" y="4067175"/>
            <a:ext cx="268287" cy="55563"/>
          </a:xfrm>
          <a:custGeom>
            <a:avLst/>
            <a:gdLst>
              <a:gd name="T0" fmla="*/ 0 w 140"/>
              <a:gd name="T1" fmla="*/ 0 h 5"/>
              <a:gd name="T2" fmla="*/ 2147483647 w 140"/>
              <a:gd name="T3" fmla="*/ 2147483647 h 5"/>
              <a:gd name="T4" fmla="*/ 2147483647 w 140"/>
              <a:gd name="T5" fmla="*/ 2147483647 h 5"/>
              <a:gd name="T6" fmla="*/ 0 60000 65536"/>
              <a:gd name="T7" fmla="*/ 0 60000 65536"/>
              <a:gd name="T8" fmla="*/ 0 60000 65536"/>
              <a:gd name="T9" fmla="*/ 0 w 140"/>
              <a:gd name="T10" fmla="*/ 0 h 5"/>
              <a:gd name="T11" fmla="*/ 140 w 140"/>
              <a:gd name="T12" fmla="*/ 5 h 5"/>
            </a:gdLst>
            <a:ahLst/>
            <a:cxnLst>
              <a:cxn ang="T6">
                <a:pos x="T0" y="T1"/>
              </a:cxn>
              <a:cxn ang="T7">
                <a:pos x="T2" y="T3"/>
              </a:cxn>
              <a:cxn ang="T8">
                <a:pos x="T4" y="T5"/>
              </a:cxn>
            </a:cxnLst>
            <a:rect l="T9" t="T10" r="T11" b="T12"/>
            <a:pathLst>
              <a:path w="140" h="5">
                <a:moveTo>
                  <a:pt x="0" y="0"/>
                </a:moveTo>
                <a:cubicBezTo>
                  <a:pt x="36" y="1"/>
                  <a:pt x="73" y="3"/>
                  <a:pt x="96" y="4"/>
                </a:cubicBezTo>
                <a:cubicBezTo>
                  <a:pt x="119" y="5"/>
                  <a:pt x="129" y="4"/>
                  <a:pt x="140" y="4"/>
                </a:cubicBezTo>
              </a:path>
            </a:pathLst>
          </a:custGeom>
          <a:noFill/>
          <a:ln w="5715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501" name="Freeform 47"/>
          <p:cNvSpPr>
            <a:spLocks/>
          </p:cNvSpPr>
          <p:nvPr/>
        </p:nvSpPr>
        <p:spPr bwMode="auto">
          <a:xfrm>
            <a:off x="6648450" y="3854450"/>
            <a:ext cx="96838" cy="185738"/>
          </a:xfrm>
          <a:custGeom>
            <a:avLst/>
            <a:gdLst>
              <a:gd name="T0" fmla="*/ 2147483647 w 61"/>
              <a:gd name="T1" fmla="*/ 0 h 117"/>
              <a:gd name="T2" fmla="*/ 2147483647 w 61"/>
              <a:gd name="T3" fmla="*/ 2147483647 h 117"/>
              <a:gd name="T4" fmla="*/ 2147483647 w 61"/>
              <a:gd name="T5" fmla="*/ 2147483647 h 117"/>
              <a:gd name="T6" fmla="*/ 0 w 61"/>
              <a:gd name="T7" fmla="*/ 2147483647 h 117"/>
              <a:gd name="T8" fmla="*/ 0 60000 65536"/>
              <a:gd name="T9" fmla="*/ 0 60000 65536"/>
              <a:gd name="T10" fmla="*/ 0 60000 65536"/>
              <a:gd name="T11" fmla="*/ 0 60000 65536"/>
              <a:gd name="T12" fmla="*/ 0 w 61"/>
              <a:gd name="T13" fmla="*/ 0 h 117"/>
              <a:gd name="T14" fmla="*/ 61 w 61"/>
              <a:gd name="T15" fmla="*/ 117 h 117"/>
            </a:gdLst>
            <a:ahLst/>
            <a:cxnLst>
              <a:cxn ang="T8">
                <a:pos x="T0" y="T1"/>
              </a:cxn>
              <a:cxn ang="T9">
                <a:pos x="T2" y="T3"/>
              </a:cxn>
              <a:cxn ang="T10">
                <a:pos x="T4" y="T5"/>
              </a:cxn>
              <a:cxn ang="T11">
                <a:pos x="T6" y="T7"/>
              </a:cxn>
            </a:cxnLst>
            <a:rect l="T12" t="T13" r="T14" b="T15"/>
            <a:pathLst>
              <a:path w="61" h="117">
                <a:moveTo>
                  <a:pt x="40" y="0"/>
                </a:moveTo>
                <a:cubicBezTo>
                  <a:pt x="50" y="23"/>
                  <a:pt x="61" y="46"/>
                  <a:pt x="60" y="64"/>
                </a:cubicBezTo>
                <a:cubicBezTo>
                  <a:pt x="59" y="82"/>
                  <a:pt x="46" y="99"/>
                  <a:pt x="36" y="108"/>
                </a:cubicBezTo>
                <a:cubicBezTo>
                  <a:pt x="26" y="117"/>
                  <a:pt x="13" y="116"/>
                  <a:pt x="0" y="116"/>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502" name="Text Box 41"/>
          <p:cNvSpPr txBox="1">
            <a:spLocks noChangeArrowheads="1"/>
          </p:cNvSpPr>
          <p:nvPr/>
        </p:nvSpPr>
        <p:spPr bwMode="auto">
          <a:xfrm>
            <a:off x="5764213" y="4113213"/>
            <a:ext cx="1160462" cy="22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200" b="1" smtClean="0">
                <a:solidFill>
                  <a:srgbClr val="A50021"/>
                </a:solidFill>
                <a:latin typeface="Calibri" pitchFamily="34" charset="0"/>
                <a:cs typeface="Arial" charset="0"/>
              </a:rPr>
              <a:t>RAMP Section</a:t>
            </a:r>
          </a:p>
        </p:txBody>
      </p:sp>
      <p:cxnSp>
        <p:nvCxnSpPr>
          <p:cNvPr id="4" name="Straight Connector 3"/>
          <p:cNvCxnSpPr/>
          <p:nvPr/>
        </p:nvCxnSpPr>
        <p:spPr>
          <a:xfrm>
            <a:off x="3856038" y="1298575"/>
            <a:ext cx="0" cy="52657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6172" name="TextBox 16"/>
          <p:cNvSpPr txBox="1">
            <a:spLocks noChangeArrowheads="1"/>
          </p:cNvSpPr>
          <p:nvPr/>
        </p:nvSpPr>
        <p:spPr bwMode="auto">
          <a:xfrm>
            <a:off x="3841750" y="1524000"/>
            <a:ext cx="1449388" cy="923925"/>
          </a:xfrm>
          <a:prstGeom prst="rect">
            <a:avLst/>
          </a:prstGeom>
          <a:solidFill>
            <a:schemeClr val="tx1">
              <a:lumMod val="95000"/>
            </a:schemeClr>
          </a:solidFill>
          <a:ln w="19050">
            <a:solidFill>
              <a:schemeClr val="bg1"/>
            </a:solidFill>
            <a:miter lim="800000"/>
            <a:headEnd/>
            <a:tailEnd/>
          </a:ln>
        </p:spPr>
        <p:txBody>
          <a:bodyPr wrap="none" lIns="91341" tIns="45675" rIns="91341" bIns="45675">
            <a:spAutoFit/>
          </a:bodyPr>
          <a:lstStyle>
            <a:lvl1pPr defTabSz="912813"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fontAlgn="base" hangingPunct="1">
              <a:spcBef>
                <a:spcPct val="0"/>
              </a:spcBef>
              <a:spcAft>
                <a:spcPct val="0"/>
              </a:spcAft>
              <a:buClrTx/>
              <a:buSzTx/>
              <a:buFontTx/>
              <a:buNone/>
              <a:defRPr/>
            </a:pPr>
            <a:r>
              <a:rPr lang="en-US" altLang="en-US" sz="1800" dirty="0" smtClean="0">
                <a:solidFill>
                  <a:srgbClr val="000000"/>
                </a:solidFill>
                <a:latin typeface="Berlin Sans FB" pitchFamily="34" charset="0"/>
                <a:cs typeface="Arial" charset="0"/>
              </a:rPr>
              <a:t>Phase-I</a:t>
            </a:r>
          </a:p>
          <a:p>
            <a:pPr eaLnBrk="1" fontAlgn="base" hangingPunct="1">
              <a:spcBef>
                <a:spcPct val="0"/>
              </a:spcBef>
              <a:spcAft>
                <a:spcPct val="0"/>
              </a:spcAft>
              <a:buClrTx/>
              <a:buSzTx/>
              <a:buFontTx/>
              <a:buNone/>
              <a:defRPr/>
            </a:pPr>
            <a:r>
              <a:rPr lang="en-US" altLang="en-US" sz="1800" dirty="0" smtClean="0">
                <a:solidFill>
                  <a:srgbClr val="000000"/>
                </a:solidFill>
                <a:latin typeface="Berlin Sans FB" pitchFamily="34" charset="0"/>
                <a:cs typeface="Arial" charset="0"/>
              </a:rPr>
              <a:t> 9.4 kms</a:t>
            </a:r>
          </a:p>
          <a:p>
            <a:pPr eaLnBrk="1" fontAlgn="base" hangingPunct="1">
              <a:spcBef>
                <a:spcPct val="0"/>
              </a:spcBef>
              <a:spcAft>
                <a:spcPct val="0"/>
              </a:spcAft>
              <a:buClrTx/>
              <a:buSzTx/>
              <a:buFontTx/>
              <a:buNone/>
              <a:defRPr/>
            </a:pPr>
            <a:r>
              <a:rPr lang="en-US" altLang="en-US" sz="1800" dirty="0" smtClean="0">
                <a:solidFill>
                  <a:srgbClr val="000000"/>
                </a:solidFill>
                <a:latin typeface="Berlin Sans FB" pitchFamily="34" charset="0"/>
                <a:cs typeface="Arial" charset="0"/>
              </a:rPr>
              <a:t>Target: Jun,18</a:t>
            </a:r>
          </a:p>
        </p:txBody>
      </p:sp>
      <p:sp>
        <p:nvSpPr>
          <p:cNvPr id="176173" name="TextBox 48"/>
          <p:cNvSpPr txBox="1">
            <a:spLocks noChangeArrowheads="1"/>
          </p:cNvSpPr>
          <p:nvPr/>
        </p:nvSpPr>
        <p:spPr bwMode="auto">
          <a:xfrm>
            <a:off x="304800" y="1524000"/>
            <a:ext cx="1611313" cy="923925"/>
          </a:xfrm>
          <a:prstGeom prst="rect">
            <a:avLst/>
          </a:prstGeom>
          <a:solidFill>
            <a:schemeClr val="tx1">
              <a:lumMod val="95000"/>
            </a:schemeClr>
          </a:solidFill>
          <a:ln w="19050">
            <a:solidFill>
              <a:schemeClr val="bg1"/>
            </a:solidFill>
            <a:miter lim="800000"/>
            <a:headEnd/>
            <a:tailEnd/>
          </a:ln>
        </p:spPr>
        <p:txBody>
          <a:bodyPr wrap="none" lIns="91341" tIns="45675" rIns="91341" bIns="45675">
            <a:spAutoFit/>
          </a:bodyPr>
          <a:lstStyle>
            <a:lvl1pPr defTabSz="912813"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eaLnBrk="1" fontAlgn="base" hangingPunct="1">
              <a:spcBef>
                <a:spcPct val="0"/>
              </a:spcBef>
              <a:spcAft>
                <a:spcPct val="0"/>
              </a:spcAft>
              <a:buClrTx/>
              <a:buSzTx/>
              <a:buFontTx/>
              <a:buNone/>
              <a:defRPr/>
            </a:pPr>
            <a:r>
              <a:rPr lang="en-US" altLang="en-US" sz="1800" dirty="0" smtClean="0">
                <a:solidFill>
                  <a:srgbClr val="000000"/>
                </a:solidFill>
                <a:latin typeface="Berlin Sans FB" pitchFamily="34" charset="0"/>
                <a:cs typeface="Arial" charset="0"/>
              </a:rPr>
              <a:t>Phase-II </a:t>
            </a:r>
          </a:p>
          <a:p>
            <a:pPr eaLnBrk="1" fontAlgn="base" hangingPunct="1">
              <a:spcBef>
                <a:spcPct val="0"/>
              </a:spcBef>
              <a:spcAft>
                <a:spcPct val="0"/>
              </a:spcAft>
              <a:buClrTx/>
              <a:buSzTx/>
              <a:buFontTx/>
              <a:buNone/>
              <a:defRPr/>
            </a:pPr>
            <a:r>
              <a:rPr lang="en-US" altLang="en-US" sz="1800" dirty="0" smtClean="0">
                <a:solidFill>
                  <a:srgbClr val="000000"/>
                </a:solidFill>
                <a:latin typeface="Berlin Sans FB" pitchFamily="34" charset="0"/>
                <a:cs typeface="Arial" charset="0"/>
              </a:rPr>
              <a:t>7.2 kms</a:t>
            </a:r>
          </a:p>
          <a:p>
            <a:pPr eaLnBrk="1" fontAlgn="base" hangingPunct="1">
              <a:spcBef>
                <a:spcPct val="0"/>
              </a:spcBef>
              <a:spcAft>
                <a:spcPct val="0"/>
              </a:spcAft>
              <a:buClrTx/>
              <a:buSzTx/>
              <a:buFontTx/>
              <a:buNone/>
              <a:defRPr/>
            </a:pPr>
            <a:r>
              <a:rPr lang="en-US" altLang="en-US" sz="1800" dirty="0" smtClean="0">
                <a:solidFill>
                  <a:srgbClr val="000000"/>
                </a:solidFill>
                <a:latin typeface="Berlin Sans FB" pitchFamily="34" charset="0"/>
                <a:cs typeface="Arial" charset="0"/>
              </a:rPr>
              <a:t>Target : Aug,19</a:t>
            </a:r>
          </a:p>
        </p:txBody>
      </p:sp>
      <p:cxnSp>
        <p:nvCxnSpPr>
          <p:cNvPr id="19" name="Straight Arrow Connector 18"/>
          <p:cNvCxnSpPr/>
          <p:nvPr/>
        </p:nvCxnSpPr>
        <p:spPr>
          <a:xfrm>
            <a:off x="3856038" y="1295400"/>
            <a:ext cx="5162550" cy="3175"/>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06375" y="1295400"/>
            <a:ext cx="3683000"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3038" y="1298575"/>
            <a:ext cx="0" cy="32146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958263" y="1304925"/>
            <a:ext cx="0" cy="1003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0510" name="TextBox 16"/>
          <p:cNvSpPr txBox="1">
            <a:spLocks noChangeArrowheads="1"/>
          </p:cNvSpPr>
          <p:nvPr/>
        </p:nvSpPr>
        <p:spPr bwMode="auto">
          <a:xfrm>
            <a:off x="6024563" y="4419600"/>
            <a:ext cx="2846387" cy="923925"/>
          </a:xfrm>
          <a:prstGeom prst="rect">
            <a:avLst/>
          </a:prstGeom>
          <a:solidFill>
            <a:schemeClr val="tx1"/>
          </a:solidFill>
          <a:ln w="19050">
            <a:solidFill>
              <a:schemeClr val="bg1"/>
            </a:solidFill>
            <a:miter lim="800000"/>
            <a:headEnd/>
            <a:tailEnd/>
          </a:ln>
        </p:spPr>
        <p:txBody>
          <a:bodyPr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Elevated Viaduct </a:t>
            </a:r>
          </a:p>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5.8 kms </a:t>
            </a:r>
            <a:r>
              <a:rPr lang="en-US" altLang="en-US" sz="1800" smtClean="0">
                <a:solidFill>
                  <a:srgbClr val="FF0000"/>
                </a:solidFill>
                <a:latin typeface="Berlin Sans FB" pitchFamily="34" charset="0"/>
                <a:cs typeface="Arial" charset="0"/>
              </a:rPr>
              <a:t>– Completed except 365M</a:t>
            </a:r>
          </a:p>
        </p:txBody>
      </p:sp>
      <p:sp>
        <p:nvSpPr>
          <p:cNvPr id="190511" name="TextBox 16"/>
          <p:cNvSpPr txBox="1">
            <a:spLocks noChangeArrowheads="1"/>
          </p:cNvSpPr>
          <p:nvPr/>
        </p:nvSpPr>
        <p:spPr bwMode="auto">
          <a:xfrm>
            <a:off x="3962400" y="2590800"/>
            <a:ext cx="1957388" cy="923925"/>
          </a:xfrm>
          <a:prstGeom prst="rect">
            <a:avLst/>
          </a:prstGeom>
          <a:solidFill>
            <a:schemeClr val="tx1"/>
          </a:solidFill>
          <a:ln w="19050">
            <a:solidFill>
              <a:schemeClr val="bg1"/>
            </a:solidFill>
            <a:miter lim="800000"/>
            <a:headEnd/>
            <a:tailEnd/>
          </a:ln>
        </p:spPr>
        <p:txBody>
          <a:bodyPr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Underground</a:t>
            </a:r>
          </a:p>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3.6 kms-</a:t>
            </a:r>
            <a:r>
              <a:rPr lang="en-US" altLang="en-US" sz="1800" smtClean="0">
                <a:solidFill>
                  <a:srgbClr val="FF0000"/>
                </a:solidFill>
                <a:latin typeface="Berlin Sans FB" pitchFamily="34" charset="0"/>
                <a:cs typeface="Arial" charset="0"/>
              </a:rPr>
              <a:t>Twin Tunnels completed </a:t>
            </a:r>
          </a:p>
        </p:txBody>
      </p:sp>
      <p:cxnSp>
        <p:nvCxnSpPr>
          <p:cNvPr id="16" name="Straight Connector 15"/>
          <p:cNvCxnSpPr/>
          <p:nvPr/>
        </p:nvCxnSpPr>
        <p:spPr>
          <a:xfrm>
            <a:off x="5892800" y="4456113"/>
            <a:ext cx="0" cy="1887537"/>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0513" name="TextBox 16"/>
          <p:cNvSpPr txBox="1">
            <a:spLocks noChangeArrowheads="1"/>
          </p:cNvSpPr>
          <p:nvPr/>
        </p:nvSpPr>
        <p:spPr bwMode="auto">
          <a:xfrm>
            <a:off x="2136775" y="1717675"/>
            <a:ext cx="1522413" cy="646113"/>
          </a:xfrm>
          <a:prstGeom prst="rect">
            <a:avLst/>
          </a:prstGeom>
          <a:solidFill>
            <a:schemeClr val="tx1"/>
          </a:solidFill>
          <a:ln w="19050">
            <a:solidFill>
              <a:schemeClr val="bg1"/>
            </a:solidFill>
            <a:miter lim="800000"/>
            <a:headEnd/>
            <a:tailEnd/>
          </a:ln>
        </p:spPr>
        <p:txBody>
          <a:bodyPr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Underground</a:t>
            </a:r>
          </a:p>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7.2 kms</a:t>
            </a:r>
          </a:p>
        </p:txBody>
      </p:sp>
      <p:sp>
        <p:nvSpPr>
          <p:cNvPr id="58" name="Title 5"/>
          <p:cNvSpPr txBox="1">
            <a:spLocks/>
          </p:cNvSpPr>
          <p:nvPr/>
        </p:nvSpPr>
        <p:spPr>
          <a:xfrm>
            <a:off x="-1770"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THE  REVISED ALIGNMENT OF </a:t>
            </a:r>
            <a:r>
              <a:rPr lang="en-US" sz="2000" dirty="0">
                <a:solidFill>
                  <a:srgbClr val="FFFF00"/>
                </a:solidFill>
                <a:latin typeface="Berlin Sans FB" panose="020E0602020502020306" pitchFamily="34" charset="0"/>
              </a:rPr>
              <a:t>EAST-WEST METRO KOLKATA</a:t>
            </a:r>
          </a:p>
        </p:txBody>
      </p:sp>
      <p:sp>
        <p:nvSpPr>
          <p:cNvPr id="190515" name="TextBox 16"/>
          <p:cNvSpPr txBox="1">
            <a:spLocks noChangeArrowheads="1"/>
          </p:cNvSpPr>
          <p:nvPr/>
        </p:nvSpPr>
        <p:spPr bwMode="auto">
          <a:xfrm>
            <a:off x="6024563" y="5410200"/>
            <a:ext cx="2844800" cy="1200150"/>
          </a:xfrm>
          <a:prstGeom prst="rect">
            <a:avLst/>
          </a:prstGeom>
          <a:solidFill>
            <a:srgbClr val="FFFF00"/>
          </a:solidFill>
          <a:ln w="19050">
            <a:solidFill>
              <a:schemeClr val="bg1"/>
            </a:solidFill>
            <a:miter lim="800000"/>
            <a:headEnd/>
            <a:tailEnd/>
          </a:ln>
        </p:spPr>
        <p:txBody>
          <a:bodyPr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Elevated Station: 6 no</a:t>
            </a:r>
          </a:p>
          <a:p>
            <a:pPr fontAlgn="base">
              <a:spcBef>
                <a:spcPct val="0"/>
              </a:spcBef>
              <a:spcAft>
                <a:spcPct val="0"/>
              </a:spcAft>
              <a:buClrTx/>
              <a:buSzTx/>
              <a:buFontTx/>
              <a:buNone/>
            </a:pPr>
            <a:r>
              <a:rPr lang="en-US" altLang="en-US" sz="1800" smtClean="0">
                <a:solidFill>
                  <a:srgbClr val="FF0000"/>
                </a:solidFill>
                <a:latin typeface="Berlin Sans FB" pitchFamily="34" charset="0"/>
                <a:cs typeface="Arial" charset="0"/>
              </a:rPr>
              <a:t>Structural Work for all stations completed.</a:t>
            </a:r>
          </a:p>
          <a:p>
            <a:pPr fontAlgn="base">
              <a:spcBef>
                <a:spcPct val="0"/>
              </a:spcBef>
              <a:spcAft>
                <a:spcPct val="0"/>
              </a:spcAft>
              <a:buClrTx/>
              <a:buSzTx/>
              <a:buFontTx/>
              <a:buNone/>
            </a:pPr>
            <a:r>
              <a:rPr lang="en-US" altLang="en-US" sz="1800" smtClean="0">
                <a:solidFill>
                  <a:srgbClr val="FF0000"/>
                </a:solidFill>
                <a:latin typeface="Berlin Sans FB" pitchFamily="34" charset="0"/>
                <a:cs typeface="Arial" charset="0"/>
              </a:rPr>
              <a:t>Roofing in Progress</a:t>
            </a:r>
          </a:p>
        </p:txBody>
      </p:sp>
      <p:sp>
        <p:nvSpPr>
          <p:cNvPr id="190516" name="TextBox 16"/>
          <p:cNvSpPr txBox="1">
            <a:spLocks noChangeArrowheads="1"/>
          </p:cNvSpPr>
          <p:nvPr/>
        </p:nvSpPr>
        <p:spPr bwMode="auto">
          <a:xfrm>
            <a:off x="304800" y="2667000"/>
            <a:ext cx="3217863" cy="646113"/>
          </a:xfrm>
          <a:prstGeom prst="rect">
            <a:avLst/>
          </a:prstGeom>
          <a:solidFill>
            <a:srgbClr val="FFFF00"/>
          </a:solidFill>
          <a:ln w="19050">
            <a:solidFill>
              <a:schemeClr val="bg1"/>
            </a:solidFill>
            <a:miter lim="800000"/>
            <a:headEnd/>
            <a:tailEnd/>
          </a:ln>
        </p:spPr>
        <p:txBody>
          <a:bodyPr wrap="none"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U/G Station : 4 nos.-</a:t>
            </a:r>
          </a:p>
          <a:p>
            <a:pPr fontAlgn="base">
              <a:spcBef>
                <a:spcPct val="0"/>
              </a:spcBef>
              <a:spcAft>
                <a:spcPct val="0"/>
              </a:spcAft>
              <a:buClrTx/>
              <a:buSzTx/>
              <a:buFontTx/>
              <a:buNone/>
            </a:pPr>
            <a:r>
              <a:rPr lang="en-US" altLang="en-US" sz="1800" smtClean="0">
                <a:solidFill>
                  <a:srgbClr val="FF0000"/>
                </a:solidFill>
                <a:latin typeface="Berlin Sans FB" pitchFamily="34" charset="0"/>
                <a:cs typeface="Arial" charset="0"/>
              </a:rPr>
              <a:t>Work in 2 no. station in progress</a:t>
            </a:r>
          </a:p>
        </p:txBody>
      </p:sp>
      <p:sp>
        <p:nvSpPr>
          <p:cNvPr id="190517" name="TextBox 61"/>
          <p:cNvSpPr txBox="1">
            <a:spLocks noChangeArrowheads="1"/>
          </p:cNvSpPr>
          <p:nvPr/>
        </p:nvSpPr>
        <p:spPr bwMode="auto">
          <a:xfrm>
            <a:off x="468313" y="449263"/>
            <a:ext cx="3500437" cy="708025"/>
          </a:xfrm>
          <a:prstGeom prst="rect">
            <a:avLst/>
          </a:prstGeom>
          <a:solidFill>
            <a:srgbClr val="FFFF00"/>
          </a:solidFill>
          <a:ln w="9525">
            <a:solidFill>
              <a:srgbClr val="000000"/>
            </a:solidFill>
            <a:miter lim="800000"/>
            <a:headEnd/>
            <a:tailEnd/>
          </a:ln>
        </p:spPr>
        <p:txBody>
          <a:bodyPr wrap="none">
            <a:spAutoFit/>
          </a:bodyPr>
          <a:lstStyle>
            <a:lvl1pPr>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defTabSz="914400" fontAlgn="base">
              <a:spcBef>
                <a:spcPct val="0"/>
              </a:spcBef>
              <a:spcAft>
                <a:spcPct val="0"/>
              </a:spcAft>
              <a:buClrTx/>
              <a:buSzTx/>
              <a:buFontTx/>
              <a:buNone/>
            </a:pPr>
            <a:r>
              <a:rPr lang="en-US" altLang="en-US" sz="2000" smtClean="0">
                <a:solidFill>
                  <a:srgbClr val="000000"/>
                </a:solidFill>
                <a:latin typeface="Berlin Sans FB" pitchFamily="34" charset="0"/>
                <a:cs typeface="Arial" charset="0"/>
              </a:rPr>
              <a:t>Elevated Corridor 5.8 kms</a:t>
            </a:r>
          </a:p>
          <a:p>
            <a:pPr defTabSz="914400" fontAlgn="base">
              <a:spcBef>
                <a:spcPct val="0"/>
              </a:spcBef>
              <a:spcAft>
                <a:spcPct val="0"/>
              </a:spcAft>
              <a:buClrTx/>
              <a:buSzTx/>
              <a:buFontTx/>
              <a:buNone/>
            </a:pPr>
            <a:r>
              <a:rPr lang="en-US" altLang="en-US" sz="2000" smtClean="0">
                <a:solidFill>
                  <a:srgbClr val="000000"/>
                </a:solidFill>
                <a:latin typeface="Berlin Sans FB" pitchFamily="34" charset="0"/>
                <a:cs typeface="Arial" charset="0"/>
              </a:rPr>
              <a:t>Underground Corridor 10.8 kms</a:t>
            </a:r>
          </a:p>
        </p:txBody>
      </p:sp>
      <p:cxnSp>
        <p:nvCxnSpPr>
          <p:cNvPr id="17" name="Straight Arrow Connector 16"/>
          <p:cNvCxnSpPr>
            <a:stCxn id="190517" idx="3"/>
          </p:cNvCxnSpPr>
          <p:nvPr/>
        </p:nvCxnSpPr>
        <p:spPr>
          <a:xfrm>
            <a:off x="3968750" y="803275"/>
            <a:ext cx="714375"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146175" y="4021138"/>
            <a:ext cx="546100" cy="311150"/>
          </a:xfrm>
          <a:prstGeom prst="ellipse">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63" name="TextBox 16"/>
          <p:cNvSpPr txBox="1">
            <a:spLocks noChangeArrowheads="1"/>
          </p:cNvSpPr>
          <p:nvPr/>
        </p:nvSpPr>
        <p:spPr bwMode="auto">
          <a:xfrm>
            <a:off x="1800225" y="3379788"/>
            <a:ext cx="1476375" cy="584200"/>
          </a:xfrm>
          <a:prstGeom prst="rect">
            <a:avLst/>
          </a:prstGeom>
          <a:solidFill>
            <a:schemeClr val="accent6">
              <a:lumMod val="20000"/>
              <a:lumOff val="80000"/>
            </a:schemeClr>
          </a:solidFill>
          <a:ln w="19050">
            <a:solidFill>
              <a:schemeClr val="bg1"/>
            </a:solidFill>
            <a:miter lim="800000"/>
            <a:headEnd/>
            <a:tailEnd/>
          </a:ln>
        </p:spPr>
        <p:txBody>
          <a:bodyPr lIns="91341" tIns="45675" rIns="91341" bIns="45675">
            <a:spAutoFit/>
          </a:bodyPr>
          <a:lstStyle/>
          <a:p>
            <a:pPr defTabSz="912813" fontAlgn="base">
              <a:spcBef>
                <a:spcPct val="0"/>
              </a:spcBef>
              <a:spcAft>
                <a:spcPct val="0"/>
              </a:spcAft>
              <a:defRPr/>
            </a:pPr>
            <a:r>
              <a:rPr lang="en-US" altLang="en-US" sz="1600" dirty="0">
                <a:solidFill>
                  <a:srgbClr val="000000"/>
                </a:solidFill>
                <a:latin typeface="Berlin Sans FB" pitchFamily="34" charset="0"/>
                <a:cs typeface="Arial" charset="0"/>
              </a:rPr>
              <a:t>Tunnel under River Hooghly</a:t>
            </a:r>
          </a:p>
        </p:txBody>
      </p:sp>
      <p:cxnSp>
        <p:nvCxnSpPr>
          <p:cNvPr id="20" name="Straight Arrow Connector 19"/>
          <p:cNvCxnSpPr>
            <a:stCxn id="63" idx="1"/>
            <a:endCxn id="3" idx="0"/>
          </p:cNvCxnSpPr>
          <p:nvPr/>
        </p:nvCxnSpPr>
        <p:spPr>
          <a:xfrm flipH="1">
            <a:off x="1419225" y="3671888"/>
            <a:ext cx="381000" cy="349250"/>
          </a:xfrm>
          <a:prstGeom prst="straightConnector1">
            <a:avLst/>
          </a:prstGeom>
          <a:ln w="317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1979613" y="4852988"/>
            <a:ext cx="46037" cy="449262"/>
          </a:xfrm>
          <a:custGeom>
            <a:avLst/>
            <a:gdLst>
              <a:gd name="connsiteX0" fmla="*/ 63062 w 63062"/>
              <a:gd name="connsiteY0" fmla="*/ 0 h 662152"/>
              <a:gd name="connsiteX1" fmla="*/ 0 w 63062"/>
              <a:gd name="connsiteY1" fmla="*/ 662152 h 662152"/>
            </a:gdLst>
            <a:ahLst/>
            <a:cxnLst>
              <a:cxn ang="0">
                <a:pos x="connsiteX0" y="connsiteY0"/>
              </a:cxn>
              <a:cxn ang="0">
                <a:pos x="connsiteX1" y="connsiteY1"/>
              </a:cxn>
            </a:cxnLst>
            <a:rect l="l" t="t" r="r" b="b"/>
            <a:pathLst>
              <a:path w="63062" h="662152">
                <a:moveTo>
                  <a:pt x="63062" y="0"/>
                </a:moveTo>
                <a:lnTo>
                  <a:pt x="0" y="662152"/>
                </a:lnTo>
              </a:path>
            </a:pathLst>
          </a:custGeom>
          <a:noFill/>
          <a:ln w="63500" cap="flat" cmpd="dbl" algn="ctr">
            <a:solidFill>
              <a:srgbClr val="002060"/>
            </a:solidFill>
            <a:prstDash val="solid"/>
          </a:ln>
          <a:effectLst/>
        </p:spPr>
        <p:txBody>
          <a:bodyPr anchor="ctr"/>
          <a:lstStyle/>
          <a:p>
            <a:pPr algn="ctr" defTabSz="914400">
              <a:defRPr/>
            </a:pPr>
            <a:endParaRPr lang="en-US" kern="0">
              <a:solidFill>
                <a:prstClr val="black"/>
              </a:solidFill>
              <a:latin typeface="Calibri"/>
              <a:cs typeface="Arial" charset="0"/>
            </a:endParaRPr>
          </a:p>
        </p:txBody>
      </p:sp>
      <p:sp>
        <p:nvSpPr>
          <p:cNvPr id="66" name="Freeform 65"/>
          <p:cNvSpPr/>
          <p:nvPr/>
        </p:nvSpPr>
        <p:spPr>
          <a:xfrm>
            <a:off x="1898650" y="5418138"/>
            <a:ext cx="627063" cy="377825"/>
          </a:xfrm>
          <a:custGeom>
            <a:avLst/>
            <a:gdLst>
              <a:gd name="connsiteX0" fmla="*/ 76199 w 627992"/>
              <a:gd name="connsiteY0" fmla="*/ 0 h 378373"/>
              <a:gd name="connsiteX1" fmla="*/ 91965 w 627992"/>
              <a:gd name="connsiteY1" fmla="*/ 283779 h 378373"/>
              <a:gd name="connsiteX2" fmla="*/ 627992 w 627992"/>
              <a:gd name="connsiteY2" fmla="*/ 378373 h 378373"/>
            </a:gdLst>
            <a:ahLst/>
            <a:cxnLst>
              <a:cxn ang="0">
                <a:pos x="connsiteX0" y="connsiteY0"/>
              </a:cxn>
              <a:cxn ang="0">
                <a:pos x="connsiteX1" y="connsiteY1"/>
              </a:cxn>
              <a:cxn ang="0">
                <a:pos x="connsiteX2" y="connsiteY2"/>
              </a:cxn>
            </a:cxnLst>
            <a:rect l="l" t="t" r="r" b="b"/>
            <a:pathLst>
              <a:path w="627992" h="378373">
                <a:moveTo>
                  <a:pt x="76199" y="0"/>
                </a:moveTo>
                <a:cubicBezTo>
                  <a:pt x="38099" y="110358"/>
                  <a:pt x="0" y="220717"/>
                  <a:pt x="91965" y="283779"/>
                </a:cubicBezTo>
                <a:cubicBezTo>
                  <a:pt x="183930" y="346841"/>
                  <a:pt x="475592" y="354725"/>
                  <a:pt x="627992" y="378373"/>
                </a:cubicBezTo>
              </a:path>
            </a:pathLst>
          </a:custGeom>
          <a:noFill/>
          <a:ln w="63500" cap="flat" cmpd="dbl" algn="ctr">
            <a:solidFill>
              <a:srgbClr val="002060"/>
            </a:solidFill>
            <a:prstDash val="solid"/>
          </a:ln>
          <a:effectLst/>
        </p:spPr>
        <p:txBody>
          <a:bodyPr anchor="ctr"/>
          <a:lstStyle/>
          <a:p>
            <a:pPr algn="ctr" defTabSz="914400">
              <a:defRPr/>
            </a:pPr>
            <a:endParaRPr lang="en-US" kern="0">
              <a:solidFill>
                <a:prstClr val="black"/>
              </a:solidFill>
              <a:latin typeface="Calibri"/>
              <a:cs typeface="Arial" charset="0"/>
            </a:endParaRPr>
          </a:p>
        </p:txBody>
      </p:sp>
      <p:sp>
        <p:nvSpPr>
          <p:cNvPr id="67" name="Freeform 66"/>
          <p:cNvSpPr/>
          <p:nvPr/>
        </p:nvSpPr>
        <p:spPr>
          <a:xfrm>
            <a:off x="2590800" y="5175250"/>
            <a:ext cx="914400" cy="819150"/>
          </a:xfrm>
          <a:custGeom>
            <a:avLst/>
            <a:gdLst>
              <a:gd name="connsiteX0" fmla="*/ 0 w 977462"/>
              <a:gd name="connsiteY0" fmla="*/ 756745 h 909145"/>
              <a:gd name="connsiteX1" fmla="*/ 614855 w 977462"/>
              <a:gd name="connsiteY1" fmla="*/ 819807 h 909145"/>
              <a:gd name="connsiteX2" fmla="*/ 804041 w 977462"/>
              <a:gd name="connsiteY2" fmla="*/ 220717 h 909145"/>
              <a:gd name="connsiteX3" fmla="*/ 977462 w 977462"/>
              <a:gd name="connsiteY3" fmla="*/ 0 h 909145"/>
            </a:gdLst>
            <a:ahLst/>
            <a:cxnLst>
              <a:cxn ang="0">
                <a:pos x="connsiteX0" y="connsiteY0"/>
              </a:cxn>
              <a:cxn ang="0">
                <a:pos x="connsiteX1" y="connsiteY1"/>
              </a:cxn>
              <a:cxn ang="0">
                <a:pos x="connsiteX2" y="connsiteY2"/>
              </a:cxn>
              <a:cxn ang="0">
                <a:pos x="connsiteX3" y="connsiteY3"/>
              </a:cxn>
            </a:cxnLst>
            <a:rect l="l" t="t" r="r" b="b"/>
            <a:pathLst>
              <a:path w="977462" h="909145">
                <a:moveTo>
                  <a:pt x="0" y="756745"/>
                </a:moveTo>
                <a:cubicBezTo>
                  <a:pt x="240424" y="832945"/>
                  <a:pt x="480848" y="909145"/>
                  <a:pt x="614855" y="819807"/>
                </a:cubicBezTo>
                <a:cubicBezTo>
                  <a:pt x="748862" y="730469"/>
                  <a:pt x="743607" y="357351"/>
                  <a:pt x="804041" y="220717"/>
                </a:cubicBezTo>
                <a:cubicBezTo>
                  <a:pt x="864475" y="84083"/>
                  <a:pt x="735724" y="120869"/>
                  <a:pt x="977462" y="0"/>
                </a:cubicBezTo>
              </a:path>
            </a:pathLst>
          </a:custGeom>
          <a:noFill/>
          <a:ln w="63500" cap="flat" cmpd="dbl" algn="ctr">
            <a:solidFill>
              <a:srgbClr val="002060"/>
            </a:solidFill>
            <a:prstDash val="solid"/>
          </a:ln>
          <a:effectLst/>
        </p:spPr>
        <p:txBody>
          <a:bodyPr anchor="ctr"/>
          <a:lstStyle/>
          <a:p>
            <a:pPr algn="ctr" defTabSz="914400">
              <a:defRPr/>
            </a:pPr>
            <a:endParaRPr lang="en-US" kern="0">
              <a:solidFill>
                <a:prstClr val="black"/>
              </a:solidFill>
              <a:latin typeface="Calibri"/>
              <a:cs typeface="Arial" charset="0"/>
            </a:endParaRPr>
          </a:p>
        </p:txBody>
      </p:sp>
      <p:sp>
        <p:nvSpPr>
          <p:cNvPr id="68" name="Oval 22"/>
          <p:cNvSpPr>
            <a:spLocks noChangeArrowheads="1"/>
          </p:cNvSpPr>
          <p:nvPr/>
        </p:nvSpPr>
        <p:spPr bwMode="auto">
          <a:xfrm>
            <a:off x="1905000" y="5243513"/>
            <a:ext cx="174625" cy="174625"/>
          </a:xfrm>
          <a:prstGeom prst="ellipse">
            <a:avLst/>
          </a:prstGeom>
          <a:noFill/>
          <a:ln w="57150">
            <a:solidFill>
              <a:srgbClr val="002060"/>
            </a:solidFill>
            <a:prstDash val="solid"/>
            <a:round/>
            <a:headEnd/>
            <a:tailEnd/>
          </a:ln>
        </p:spPr>
        <p:txBody>
          <a:bodyPr wrap="none" anchor="ctr"/>
          <a:lstStyle/>
          <a:p>
            <a:pPr defTabSz="914400">
              <a:defRPr/>
            </a:pPr>
            <a:endParaRPr lang="en-IN" altLang="en-US" kern="0">
              <a:solidFill>
                <a:prstClr val="black"/>
              </a:solidFill>
              <a:latin typeface="Calibri"/>
              <a:cs typeface="Arial" charset="0"/>
            </a:endParaRPr>
          </a:p>
        </p:txBody>
      </p:sp>
      <p:sp>
        <p:nvSpPr>
          <p:cNvPr id="69" name="Oval 22"/>
          <p:cNvSpPr>
            <a:spLocks noChangeArrowheads="1"/>
          </p:cNvSpPr>
          <p:nvPr/>
        </p:nvSpPr>
        <p:spPr bwMode="auto">
          <a:xfrm>
            <a:off x="2416175" y="5708650"/>
            <a:ext cx="174625" cy="174625"/>
          </a:xfrm>
          <a:prstGeom prst="ellipse">
            <a:avLst/>
          </a:prstGeom>
          <a:noFill/>
          <a:ln w="57150">
            <a:solidFill>
              <a:srgbClr val="002060"/>
            </a:solidFill>
            <a:round/>
            <a:headEnd/>
            <a:tailEnd/>
          </a:ln>
        </p:spPr>
        <p:txBody>
          <a:bodyPr wrap="none" anchor="ctr"/>
          <a:lstStyle/>
          <a:p>
            <a:pPr defTabSz="914400">
              <a:defRPr/>
            </a:pPr>
            <a:endParaRPr lang="en-IN" altLang="en-US" kern="0">
              <a:solidFill>
                <a:prstClr val="black"/>
              </a:solidFill>
              <a:latin typeface="Calibri"/>
              <a:cs typeface="Arial" charset="0"/>
            </a:endParaRPr>
          </a:p>
        </p:txBody>
      </p:sp>
      <p:sp>
        <p:nvSpPr>
          <p:cNvPr id="190527" name="Line 44"/>
          <p:cNvSpPr>
            <a:spLocks noChangeShapeType="1"/>
          </p:cNvSpPr>
          <p:nvPr/>
        </p:nvSpPr>
        <p:spPr bwMode="auto">
          <a:xfrm>
            <a:off x="1109663" y="6726238"/>
            <a:ext cx="673100" cy="0"/>
          </a:xfrm>
          <a:prstGeom prst="line">
            <a:avLst/>
          </a:prstGeom>
          <a:noFill/>
          <a:ln w="57150">
            <a:solidFill>
              <a:srgbClr val="002060"/>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71" name="Text Box 45"/>
          <p:cNvSpPr txBox="1">
            <a:spLocks noChangeArrowheads="1"/>
          </p:cNvSpPr>
          <p:nvPr/>
        </p:nvSpPr>
        <p:spPr bwMode="auto">
          <a:xfrm>
            <a:off x="-17463" y="6588125"/>
            <a:ext cx="1058863" cy="276225"/>
          </a:xfrm>
          <a:prstGeom prst="rect">
            <a:avLst/>
          </a:prstGeom>
          <a:noFill/>
          <a:ln w="9525">
            <a:noFill/>
            <a:miter lim="800000"/>
            <a:headEnd/>
            <a:tailEnd/>
          </a:ln>
          <a:effectLst>
            <a:prstShdw prst="shdw17" dist="17961" dir="2700000">
              <a:srgbClr val="4F81BD">
                <a:gamma/>
                <a:shade val="60000"/>
                <a:invGamma/>
              </a:srgbClr>
            </a:prstShdw>
          </a:effectLst>
        </p:spPr>
        <p:txBody>
          <a:bodyPr wrap="none">
            <a:spAutoFit/>
          </a:bodyPr>
          <a:lstStyle/>
          <a:p>
            <a:pPr defTabSz="914400">
              <a:defRPr/>
            </a:pPr>
            <a:r>
              <a:rPr lang="en-US" sz="1200" kern="0" dirty="0">
                <a:solidFill>
                  <a:prstClr val="black"/>
                </a:solidFill>
                <a:latin typeface="Berlin Sans FB" panose="020E0602020502020306" pitchFamily="34" charset="0"/>
                <a:cs typeface="Arial" panose="020B0604020202020204" pitchFamily="34" charset="0"/>
              </a:rPr>
              <a:t>Re-alignment</a:t>
            </a:r>
          </a:p>
        </p:txBody>
      </p:sp>
      <p:sp>
        <p:nvSpPr>
          <p:cNvPr id="190529" name="TextBox 16"/>
          <p:cNvSpPr txBox="1">
            <a:spLocks noChangeArrowheads="1"/>
          </p:cNvSpPr>
          <p:nvPr/>
        </p:nvSpPr>
        <p:spPr bwMode="auto">
          <a:xfrm>
            <a:off x="4691063" y="573088"/>
            <a:ext cx="2006600" cy="461962"/>
          </a:xfrm>
          <a:prstGeom prst="rect">
            <a:avLst/>
          </a:prstGeom>
          <a:solidFill>
            <a:schemeClr val="tx1"/>
          </a:solidFill>
          <a:ln w="19050">
            <a:solidFill>
              <a:schemeClr val="bg1"/>
            </a:solidFill>
            <a:miter lim="800000"/>
            <a:headEnd/>
            <a:tailEnd/>
          </a:ln>
        </p:spPr>
        <p:txBody>
          <a:bodyPr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2400" smtClean="0">
                <a:solidFill>
                  <a:srgbClr val="000000"/>
                </a:solidFill>
                <a:latin typeface="Berlin Sans FB" pitchFamily="34" charset="0"/>
                <a:cs typeface="Arial" charset="0"/>
              </a:rPr>
              <a:t>Total 16.6 kms</a:t>
            </a:r>
          </a:p>
        </p:txBody>
      </p:sp>
      <p:sp>
        <p:nvSpPr>
          <p:cNvPr id="190530" name="Text Box 41"/>
          <p:cNvSpPr txBox="1">
            <a:spLocks noChangeArrowheads="1"/>
          </p:cNvSpPr>
          <p:nvPr/>
        </p:nvSpPr>
        <p:spPr bwMode="auto">
          <a:xfrm>
            <a:off x="2243138" y="5343525"/>
            <a:ext cx="895350" cy="2222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7163" tIns="18581" rIns="37163" bIns="18581">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algn="ctr" fontAlgn="base">
              <a:spcBef>
                <a:spcPct val="0"/>
              </a:spcBef>
              <a:spcAft>
                <a:spcPct val="0"/>
              </a:spcAft>
              <a:buClrTx/>
              <a:buSzTx/>
              <a:buFontTx/>
              <a:buNone/>
            </a:pPr>
            <a:r>
              <a:rPr lang="en-US" altLang="en-US" sz="1200" b="1" smtClean="0">
                <a:solidFill>
                  <a:srgbClr val="7E4E99"/>
                </a:solidFill>
                <a:latin typeface="Calibri" pitchFamily="34" charset="0"/>
                <a:cs typeface="Arial" charset="0"/>
              </a:rPr>
              <a:t>Esplanade</a:t>
            </a:r>
          </a:p>
        </p:txBody>
      </p:sp>
      <p:sp>
        <p:nvSpPr>
          <p:cNvPr id="2" name="Rectangle 1"/>
          <p:cNvSpPr/>
          <p:nvPr/>
        </p:nvSpPr>
        <p:spPr>
          <a:xfrm>
            <a:off x="2068513" y="4778375"/>
            <a:ext cx="206375" cy="2095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80" name="Rectangle 79"/>
          <p:cNvSpPr/>
          <p:nvPr/>
        </p:nvSpPr>
        <p:spPr>
          <a:xfrm>
            <a:off x="2720975" y="4943475"/>
            <a:ext cx="206375" cy="2095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81" name="Rectangle 80"/>
          <p:cNvSpPr/>
          <p:nvPr/>
        </p:nvSpPr>
        <p:spPr>
          <a:xfrm>
            <a:off x="3173413" y="5033963"/>
            <a:ext cx="206375" cy="2095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90534" name="TextBox 16"/>
          <p:cNvSpPr txBox="1">
            <a:spLocks noChangeArrowheads="1"/>
          </p:cNvSpPr>
          <p:nvPr/>
        </p:nvSpPr>
        <p:spPr bwMode="auto">
          <a:xfrm>
            <a:off x="3962400" y="5722938"/>
            <a:ext cx="1801813" cy="922337"/>
          </a:xfrm>
          <a:prstGeom prst="rect">
            <a:avLst/>
          </a:prstGeom>
          <a:solidFill>
            <a:srgbClr val="FFFF00"/>
          </a:solidFill>
          <a:ln w="19050">
            <a:solidFill>
              <a:schemeClr val="bg1"/>
            </a:solidFill>
            <a:miter lim="800000"/>
            <a:headEnd/>
            <a:tailEnd/>
          </a:ln>
        </p:spPr>
        <p:txBody>
          <a:bodyPr lIns="91341" tIns="45675" rIns="91341" bIns="45675">
            <a:spAutoFit/>
          </a:bodyPr>
          <a:lstStyle>
            <a:lvl1pPr defTabSz="912813">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defTabSz="912813">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defTabSz="912813">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defTabSz="912813">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defTabSz="912813">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defTabSz="912813"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fontAlgn="base">
              <a:spcBef>
                <a:spcPct val="0"/>
              </a:spcBef>
              <a:spcAft>
                <a:spcPct val="0"/>
              </a:spcAft>
              <a:buClrTx/>
              <a:buSzTx/>
              <a:buFontTx/>
              <a:buNone/>
            </a:pPr>
            <a:r>
              <a:rPr lang="en-US" altLang="en-US" sz="1800" smtClean="0">
                <a:solidFill>
                  <a:srgbClr val="000000"/>
                </a:solidFill>
                <a:latin typeface="Berlin Sans FB" pitchFamily="34" charset="0"/>
                <a:cs typeface="Arial" charset="0"/>
              </a:rPr>
              <a:t>U/G Station: 2 no - </a:t>
            </a:r>
            <a:r>
              <a:rPr lang="en-US" altLang="en-US" sz="1800" smtClean="0">
                <a:solidFill>
                  <a:srgbClr val="FF0000"/>
                </a:solidFill>
                <a:latin typeface="Berlin Sans FB" pitchFamily="34" charset="0"/>
                <a:cs typeface="Arial" charset="0"/>
              </a:rPr>
              <a:t>Work in Progress</a:t>
            </a:r>
          </a:p>
        </p:txBody>
      </p:sp>
      <p:sp>
        <p:nvSpPr>
          <p:cNvPr id="5" name="Oval 4"/>
          <p:cNvSpPr/>
          <p:nvPr/>
        </p:nvSpPr>
        <p:spPr>
          <a:xfrm>
            <a:off x="6143625" y="2595563"/>
            <a:ext cx="271463" cy="331787"/>
          </a:xfrm>
          <a:prstGeom prst="ellipse">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6" name="Freeform 5"/>
          <p:cNvSpPr/>
          <p:nvPr/>
        </p:nvSpPr>
        <p:spPr>
          <a:xfrm>
            <a:off x="3506788" y="5160963"/>
            <a:ext cx="427037" cy="38100"/>
          </a:xfrm>
          <a:custGeom>
            <a:avLst/>
            <a:gdLst>
              <a:gd name="connsiteX0" fmla="*/ 0 w 425885"/>
              <a:gd name="connsiteY0" fmla="*/ 37578 h 37578"/>
              <a:gd name="connsiteX1" fmla="*/ 250520 w 425885"/>
              <a:gd name="connsiteY1" fmla="*/ 25052 h 37578"/>
              <a:gd name="connsiteX2" fmla="*/ 288098 w 425885"/>
              <a:gd name="connsiteY2" fmla="*/ 12526 h 37578"/>
              <a:gd name="connsiteX3" fmla="*/ 375780 w 425885"/>
              <a:gd name="connsiteY3" fmla="*/ 0 h 37578"/>
              <a:gd name="connsiteX4" fmla="*/ 425885 w 425885"/>
              <a:gd name="connsiteY4" fmla="*/ 25052 h 3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85" h="37578">
                <a:moveTo>
                  <a:pt x="0" y="37578"/>
                </a:moveTo>
                <a:cubicBezTo>
                  <a:pt x="83507" y="33403"/>
                  <a:pt x="167223" y="32295"/>
                  <a:pt x="250520" y="25052"/>
                </a:cubicBezTo>
                <a:cubicBezTo>
                  <a:pt x="263674" y="23908"/>
                  <a:pt x="275151" y="15115"/>
                  <a:pt x="288098" y="12526"/>
                </a:cubicBezTo>
                <a:cubicBezTo>
                  <a:pt x="317049" y="6736"/>
                  <a:pt x="346553" y="4175"/>
                  <a:pt x="375780" y="0"/>
                </a:cubicBezTo>
                <a:cubicBezTo>
                  <a:pt x="418961" y="14393"/>
                  <a:pt x="404022" y="3189"/>
                  <a:pt x="425885" y="25052"/>
                </a:cubicBezTo>
              </a:path>
            </a:pathLst>
          </a:custGeom>
          <a:noFill/>
          <a:ln w="76200" cmpd="dbl">
            <a:solidFill>
              <a:srgbClr val="07CF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9" name="Freeform 8"/>
          <p:cNvSpPr/>
          <p:nvPr/>
        </p:nvSpPr>
        <p:spPr>
          <a:xfrm>
            <a:off x="6237288" y="2579688"/>
            <a:ext cx="112712" cy="427037"/>
          </a:xfrm>
          <a:custGeom>
            <a:avLst/>
            <a:gdLst>
              <a:gd name="connsiteX0" fmla="*/ 112734 w 112734"/>
              <a:gd name="connsiteY0" fmla="*/ 0 h 425885"/>
              <a:gd name="connsiteX1" fmla="*/ 0 w 112734"/>
              <a:gd name="connsiteY1" fmla="*/ 137786 h 425885"/>
              <a:gd name="connsiteX2" fmla="*/ 0 w 112734"/>
              <a:gd name="connsiteY2" fmla="*/ 225468 h 425885"/>
              <a:gd name="connsiteX3" fmla="*/ 112734 w 112734"/>
              <a:gd name="connsiteY3" fmla="*/ 425885 h 425885"/>
            </a:gdLst>
            <a:ahLst/>
            <a:cxnLst>
              <a:cxn ang="0">
                <a:pos x="connsiteX0" y="connsiteY0"/>
              </a:cxn>
              <a:cxn ang="0">
                <a:pos x="connsiteX1" y="connsiteY1"/>
              </a:cxn>
              <a:cxn ang="0">
                <a:pos x="connsiteX2" y="connsiteY2"/>
              </a:cxn>
              <a:cxn ang="0">
                <a:pos x="connsiteX3" y="connsiteY3"/>
              </a:cxn>
            </a:cxnLst>
            <a:rect l="l" t="t" r="r" b="b"/>
            <a:pathLst>
              <a:path w="112734" h="425885">
                <a:moveTo>
                  <a:pt x="112734" y="0"/>
                </a:moveTo>
                <a:lnTo>
                  <a:pt x="0" y="137786"/>
                </a:lnTo>
                <a:lnTo>
                  <a:pt x="0" y="225468"/>
                </a:lnTo>
                <a:lnTo>
                  <a:pt x="112734" y="425885"/>
                </a:lnTo>
              </a:path>
            </a:pathLst>
          </a:custGeom>
          <a:noFill/>
          <a:ln w="762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0" name="Freeform 9"/>
          <p:cNvSpPr/>
          <p:nvPr/>
        </p:nvSpPr>
        <p:spPr>
          <a:xfrm>
            <a:off x="2128838" y="4597400"/>
            <a:ext cx="1316037" cy="738188"/>
          </a:xfrm>
          <a:custGeom>
            <a:avLst/>
            <a:gdLst>
              <a:gd name="connsiteX0" fmla="*/ 137786 w 1315233"/>
              <a:gd name="connsiteY0" fmla="*/ 0 h 739036"/>
              <a:gd name="connsiteX1" fmla="*/ 25052 w 1315233"/>
              <a:gd name="connsiteY1" fmla="*/ 325677 h 739036"/>
              <a:gd name="connsiteX2" fmla="*/ 25052 w 1315233"/>
              <a:gd name="connsiteY2" fmla="*/ 313151 h 739036"/>
              <a:gd name="connsiteX3" fmla="*/ 0 w 1315233"/>
              <a:gd name="connsiteY3" fmla="*/ 588723 h 739036"/>
              <a:gd name="connsiteX4" fmla="*/ 325676 w 1315233"/>
              <a:gd name="connsiteY4" fmla="*/ 701458 h 739036"/>
              <a:gd name="connsiteX5" fmla="*/ 939452 w 1315233"/>
              <a:gd name="connsiteY5" fmla="*/ 739036 h 739036"/>
              <a:gd name="connsiteX6" fmla="*/ 1164920 w 1315233"/>
              <a:gd name="connsiteY6" fmla="*/ 688932 h 739036"/>
              <a:gd name="connsiteX7" fmla="*/ 1315233 w 1315233"/>
              <a:gd name="connsiteY7" fmla="*/ 413359 h 739036"/>
              <a:gd name="connsiteX8" fmla="*/ 1227550 w 1315233"/>
              <a:gd name="connsiteY8" fmla="*/ 288099 h 739036"/>
              <a:gd name="connsiteX9" fmla="*/ 1052186 w 1315233"/>
              <a:gd name="connsiteY9" fmla="*/ 162838 h 739036"/>
              <a:gd name="connsiteX10" fmla="*/ 601249 w 1315233"/>
              <a:gd name="connsiteY10" fmla="*/ 150312 h 739036"/>
              <a:gd name="connsiteX11" fmla="*/ 438411 w 1315233"/>
              <a:gd name="connsiteY11" fmla="*/ 0 h 739036"/>
              <a:gd name="connsiteX12" fmla="*/ 137786 w 1315233"/>
              <a:gd name="connsiteY12" fmla="*/ 0 h 73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5233" h="739036">
                <a:moveTo>
                  <a:pt x="137786" y="0"/>
                </a:moveTo>
                <a:lnTo>
                  <a:pt x="25052" y="325677"/>
                </a:lnTo>
                <a:lnTo>
                  <a:pt x="25052" y="313151"/>
                </a:lnTo>
                <a:lnTo>
                  <a:pt x="0" y="588723"/>
                </a:lnTo>
                <a:lnTo>
                  <a:pt x="325676" y="701458"/>
                </a:lnTo>
                <a:lnTo>
                  <a:pt x="939452" y="739036"/>
                </a:lnTo>
                <a:lnTo>
                  <a:pt x="1164920" y="688932"/>
                </a:lnTo>
                <a:lnTo>
                  <a:pt x="1315233" y="413359"/>
                </a:lnTo>
                <a:lnTo>
                  <a:pt x="1227550" y="288099"/>
                </a:lnTo>
                <a:lnTo>
                  <a:pt x="1052186" y="162838"/>
                </a:lnTo>
                <a:lnTo>
                  <a:pt x="601249" y="150312"/>
                </a:lnTo>
                <a:lnTo>
                  <a:pt x="438411" y="0"/>
                </a:lnTo>
                <a:lnTo>
                  <a:pt x="137786" y="0"/>
                </a:lnTo>
                <a:close/>
              </a:path>
            </a:pathLst>
          </a:cu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sp>
        <p:nvSpPr>
          <p:cNvPr id="11" name="Freeform 10"/>
          <p:cNvSpPr/>
          <p:nvPr/>
        </p:nvSpPr>
        <p:spPr>
          <a:xfrm>
            <a:off x="2054225" y="4784725"/>
            <a:ext cx="1490663" cy="425450"/>
          </a:xfrm>
          <a:custGeom>
            <a:avLst/>
            <a:gdLst>
              <a:gd name="connsiteX0" fmla="*/ 0 w 1490598"/>
              <a:gd name="connsiteY0" fmla="*/ 0 h 425885"/>
              <a:gd name="connsiteX1" fmla="*/ 87683 w 1490598"/>
              <a:gd name="connsiteY1" fmla="*/ 187891 h 425885"/>
              <a:gd name="connsiteX2" fmla="*/ 237995 w 1490598"/>
              <a:gd name="connsiteY2" fmla="*/ 250521 h 425885"/>
              <a:gd name="connsiteX3" fmla="*/ 651354 w 1490598"/>
              <a:gd name="connsiteY3" fmla="*/ 325677 h 425885"/>
              <a:gd name="connsiteX4" fmla="*/ 1277655 w 1490598"/>
              <a:gd name="connsiteY4" fmla="*/ 425885 h 425885"/>
              <a:gd name="connsiteX5" fmla="*/ 1490598 w 1490598"/>
              <a:gd name="connsiteY5" fmla="*/ 400833 h 425885"/>
              <a:gd name="connsiteX6" fmla="*/ 1490598 w 1490598"/>
              <a:gd name="connsiteY6" fmla="*/ 400833 h 425885"/>
              <a:gd name="connsiteX7" fmla="*/ 1490598 w 1490598"/>
              <a:gd name="connsiteY7" fmla="*/ 400833 h 42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0598" h="425885">
                <a:moveTo>
                  <a:pt x="0" y="0"/>
                </a:moveTo>
                <a:lnTo>
                  <a:pt x="87683" y="187891"/>
                </a:lnTo>
                <a:lnTo>
                  <a:pt x="237995" y="250521"/>
                </a:lnTo>
                <a:lnTo>
                  <a:pt x="651354" y="325677"/>
                </a:lnTo>
                <a:lnTo>
                  <a:pt x="1277655" y="425885"/>
                </a:lnTo>
                <a:lnTo>
                  <a:pt x="1490598" y="400833"/>
                </a:lnTo>
                <a:lnTo>
                  <a:pt x="1490598" y="400833"/>
                </a:lnTo>
                <a:lnTo>
                  <a:pt x="1490598" y="400833"/>
                </a:lnTo>
              </a:path>
            </a:pathLst>
          </a:custGeom>
          <a:noFill/>
          <a:ln w="762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pic>
        <p:nvPicPr>
          <p:cNvPr id="59" name="Picture 5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9" name="Text Box 43"/>
          <p:cNvSpPr txBox="1">
            <a:spLocks noChangeArrowheads="1"/>
          </p:cNvSpPr>
          <p:nvPr/>
        </p:nvSpPr>
        <p:spPr bwMode="auto">
          <a:xfrm>
            <a:off x="1041400" y="5973763"/>
            <a:ext cx="927100" cy="2778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341" tIns="45675" rIns="91341" bIns="45675">
            <a:spAutoFit/>
          </a:bodyPr>
          <a:lstStyle/>
          <a:p>
            <a:pPr>
              <a:defRPr/>
            </a:pPr>
            <a:r>
              <a:rPr lang="en-US" sz="1200" u="sng" dirty="0">
                <a:solidFill>
                  <a:prstClr val="black"/>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Completed</a:t>
            </a:r>
            <a:r>
              <a:rPr lang="en-US" sz="1200" u="sng" dirty="0">
                <a:solidFill>
                  <a:prstClr val="black"/>
                </a:solidFill>
                <a:latin typeface="Berlin Sans FB" panose="020E0602020502020306" pitchFamily="34" charset="0"/>
                <a:cs typeface="Arial" panose="020B0604020202020204" pitchFamily="34" charset="0"/>
              </a:rPr>
              <a:t> </a:t>
            </a:r>
          </a:p>
        </p:txBody>
      </p:sp>
      <p:sp>
        <p:nvSpPr>
          <p:cNvPr id="82" name="Text Box 43"/>
          <p:cNvSpPr txBox="1">
            <a:spLocks noChangeArrowheads="1"/>
          </p:cNvSpPr>
          <p:nvPr/>
        </p:nvSpPr>
        <p:spPr bwMode="auto">
          <a:xfrm>
            <a:off x="1922463" y="5973763"/>
            <a:ext cx="901700" cy="2778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341" tIns="45675" rIns="91341" bIns="45675">
            <a:spAutoFit/>
          </a:bodyPr>
          <a:lstStyle/>
          <a:p>
            <a:pPr>
              <a:defRPr/>
            </a:pPr>
            <a:r>
              <a:rPr lang="en-US" sz="1200" u="sng" dirty="0">
                <a:solidFill>
                  <a:prstClr val="black"/>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In</a:t>
            </a:r>
            <a:r>
              <a:rPr lang="en-US" sz="1200" dirty="0">
                <a:solidFill>
                  <a:prstClr val="black"/>
                </a:solidFill>
                <a:latin typeface="Berlin Sans FB" panose="020E0602020502020306" pitchFamily="34" charset="0"/>
                <a:cs typeface="Arial" panose="020B0604020202020204" pitchFamily="34" charset="0"/>
              </a:rPr>
              <a:t> </a:t>
            </a:r>
            <a:r>
              <a:rPr lang="en-US" sz="1200" u="sng" dirty="0">
                <a:solidFill>
                  <a:prstClr val="black"/>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Progress</a:t>
            </a:r>
            <a:r>
              <a:rPr lang="en-US" sz="1200" dirty="0">
                <a:solidFill>
                  <a:prstClr val="black"/>
                </a:solidFill>
                <a:latin typeface="Berlin Sans FB" panose="020E0602020502020306" pitchFamily="34" charset="0"/>
                <a:cs typeface="Arial" panose="020B0604020202020204" pitchFamily="34" charset="0"/>
              </a:rPr>
              <a:t> </a:t>
            </a:r>
          </a:p>
        </p:txBody>
      </p:sp>
      <p:sp>
        <p:nvSpPr>
          <p:cNvPr id="190543" name="Line 42"/>
          <p:cNvSpPr>
            <a:spLocks noChangeShapeType="1"/>
          </p:cNvSpPr>
          <p:nvPr/>
        </p:nvSpPr>
        <p:spPr bwMode="auto">
          <a:xfrm>
            <a:off x="1947863" y="6294438"/>
            <a:ext cx="736600" cy="0"/>
          </a:xfrm>
          <a:prstGeom prst="line">
            <a:avLst/>
          </a:prstGeom>
          <a:noFill/>
          <a:ln w="76200" cmpd="dbl">
            <a:solidFill>
              <a:srgbClr val="00FFFF"/>
            </a:solidFill>
            <a:round/>
            <a:headEnd/>
            <a:tailEnd/>
          </a:ln>
          <a:extLst>
            <a:ext uri="{909E8E84-426E-40DD-AFC4-6F175D3DCCD1}">
              <a14:hiddenFill xmlns:a14="http://schemas.microsoft.com/office/drawing/2010/main" xmlns="">
                <a:no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544" name="Line 44"/>
          <p:cNvSpPr>
            <a:spLocks noChangeShapeType="1"/>
          </p:cNvSpPr>
          <p:nvPr/>
        </p:nvSpPr>
        <p:spPr bwMode="auto">
          <a:xfrm>
            <a:off x="1947863" y="6489700"/>
            <a:ext cx="773112" cy="0"/>
          </a:xfrm>
          <a:prstGeom prst="line">
            <a:avLst/>
          </a:prstGeom>
          <a:noFill/>
          <a:ln w="76200" cmpd="dbl">
            <a:solidFill>
              <a:srgbClr val="FF0000"/>
            </a:solidFill>
            <a:round/>
            <a:headEnd/>
            <a:tailEnd/>
          </a:ln>
          <a:extLst>
            <a:ext uri="{909E8E84-426E-40DD-AFC4-6F175D3DCCD1}">
              <a14:hiddenFill xmlns:a14="http://schemas.microsoft.com/office/drawing/2010/main" xmlns="">
                <a:noFill/>
              </a14:hiddenFill>
            </a:ext>
          </a:extLst>
        </p:spPr>
        <p:txBody>
          <a:bodyPr lIns="91341" tIns="45675" rIns="91341" bIns="45675"/>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
        <p:nvSpPr>
          <p:cNvPr id="190545" name="Line 44"/>
          <p:cNvSpPr>
            <a:spLocks noChangeShapeType="1"/>
          </p:cNvSpPr>
          <p:nvPr/>
        </p:nvSpPr>
        <p:spPr bwMode="auto">
          <a:xfrm>
            <a:off x="1992313" y="6726238"/>
            <a:ext cx="728662" cy="0"/>
          </a:xfrm>
          <a:prstGeom prst="line">
            <a:avLst/>
          </a:prstGeom>
          <a:noFill/>
          <a:ln w="76200" cmpd="dbl">
            <a:solidFill>
              <a:srgbClr val="002060"/>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mtClean="0">
              <a:solidFill>
                <a:prstClr val="white"/>
              </a:solidFill>
              <a:latin typeface="Arial" charset="0"/>
              <a:cs typeface="Arial" charset="0"/>
            </a:endParaRPr>
          </a:p>
        </p:txBody>
      </p:sp>
    </p:spTree>
    <p:extLst>
      <p:ext uri="{BB962C8B-B14F-4D97-AF65-F5344CB8AC3E}">
        <p14:creationId xmlns:p14="http://schemas.microsoft.com/office/powerpoint/2010/main" xmlns="" val="3195496960"/>
      </p:ext>
    </p:extLst>
  </p:cSld>
  <p:clrMapOvr>
    <a:masterClrMapping/>
  </p:clrMapOvr>
  <p:transition advClick="0" advTm="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6490" y="1644381"/>
            <a:ext cx="2553676" cy="466061"/>
          </a:xfrm>
          <a:prstGeom prst="rect">
            <a:avLst/>
          </a:prstGeom>
          <a:solidFill>
            <a:schemeClr val="bg2">
              <a:lumMod val="90000"/>
            </a:schemeClr>
          </a:solidFill>
          <a:ln>
            <a:solidFill>
              <a:schemeClr val="tx1"/>
            </a:solidFill>
          </a:ln>
        </p:spPr>
        <p:txBody>
          <a:bodyPr wrap="none" lIns="91341" tIns="45675" rIns="91341" bIns="45675" rtlCol="0">
            <a:spAutoFit/>
          </a:bodyPr>
          <a:lstStyle/>
          <a:p>
            <a:r>
              <a:rPr lang="en-US" sz="2400" dirty="0">
                <a:solidFill>
                  <a:srgbClr val="0070C0"/>
                </a:solidFill>
                <a:latin typeface="Berlin Sans FB" panose="020E0602020502020306" pitchFamily="34" charset="0"/>
              </a:rPr>
              <a:t>Major connectivity</a:t>
            </a:r>
          </a:p>
        </p:txBody>
      </p:sp>
      <p:sp>
        <p:nvSpPr>
          <p:cNvPr id="7" name="TextBox 6"/>
          <p:cNvSpPr txBox="1"/>
          <p:nvPr/>
        </p:nvSpPr>
        <p:spPr>
          <a:xfrm>
            <a:off x="4306532" y="2971800"/>
            <a:ext cx="3252614" cy="400019"/>
          </a:xfrm>
          <a:prstGeom prst="rect">
            <a:avLst/>
          </a:prstGeom>
          <a:solidFill>
            <a:schemeClr val="bg2">
              <a:lumMod val="9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IT Hub at Salt Lake Sector-V</a:t>
            </a:r>
          </a:p>
        </p:txBody>
      </p:sp>
      <p:sp>
        <p:nvSpPr>
          <p:cNvPr id="8" name="TextBox 7"/>
          <p:cNvSpPr txBox="1"/>
          <p:nvPr/>
        </p:nvSpPr>
        <p:spPr>
          <a:xfrm>
            <a:off x="4304762" y="2514600"/>
            <a:ext cx="3909845" cy="400019"/>
          </a:xfrm>
          <a:prstGeom prst="rect">
            <a:avLst/>
          </a:prstGeom>
          <a:solidFill>
            <a:schemeClr val="bg2">
              <a:lumMod val="9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Major Railway terminal at Sealdah</a:t>
            </a:r>
          </a:p>
        </p:txBody>
      </p:sp>
      <p:sp>
        <p:nvSpPr>
          <p:cNvPr id="9" name="TextBox 8"/>
          <p:cNvSpPr txBox="1"/>
          <p:nvPr/>
        </p:nvSpPr>
        <p:spPr>
          <a:xfrm>
            <a:off x="4287069" y="2013360"/>
            <a:ext cx="3907661" cy="400019"/>
          </a:xfrm>
          <a:prstGeom prst="rect">
            <a:avLst/>
          </a:prstGeom>
          <a:solidFill>
            <a:schemeClr val="bg2">
              <a:lumMod val="90000"/>
            </a:schemeClr>
          </a:solidFill>
          <a:ln>
            <a:solidFill>
              <a:schemeClr val="tx1"/>
            </a:solidFill>
          </a:ln>
        </p:spPr>
        <p:txBody>
          <a:bodyPr wrap="square" lIns="91341" tIns="45675" rIns="91341" bIns="45675" rtlCol="0">
            <a:spAutoFit/>
          </a:bodyPr>
          <a:lstStyle/>
          <a:p>
            <a:r>
              <a:rPr lang="en-US" sz="2000" dirty="0">
                <a:solidFill>
                  <a:srgbClr val="0070C0"/>
                </a:solidFill>
                <a:latin typeface="Berlin Sans FB" panose="020E0602020502020306" pitchFamily="34" charset="0"/>
              </a:rPr>
              <a:t>Existing N-S Metro </a:t>
            </a:r>
          </a:p>
        </p:txBody>
      </p:sp>
      <p:sp>
        <p:nvSpPr>
          <p:cNvPr id="10" name="TextBox 9"/>
          <p:cNvSpPr txBox="1"/>
          <p:nvPr/>
        </p:nvSpPr>
        <p:spPr>
          <a:xfrm>
            <a:off x="4271012" y="1543388"/>
            <a:ext cx="3881656" cy="400019"/>
          </a:xfrm>
          <a:prstGeom prst="rect">
            <a:avLst/>
          </a:prstGeom>
          <a:solidFill>
            <a:schemeClr val="bg2">
              <a:lumMod val="90000"/>
            </a:schemeClr>
          </a:solidFill>
          <a:ln>
            <a:solidFill>
              <a:schemeClr val="tx1"/>
            </a:solidFill>
          </a:ln>
        </p:spPr>
        <p:txBody>
          <a:bodyPr wrap="square" lIns="91341" tIns="45675" rIns="91341" bIns="45675" rtlCol="0">
            <a:spAutoFit/>
          </a:bodyPr>
          <a:lstStyle/>
          <a:p>
            <a:r>
              <a:rPr lang="en-US" sz="2000" dirty="0">
                <a:solidFill>
                  <a:srgbClr val="0070C0"/>
                </a:solidFill>
                <a:latin typeface="Berlin Sans FB" panose="020E0602020502020306" pitchFamily="34" charset="0"/>
              </a:rPr>
              <a:t>Central Business District</a:t>
            </a:r>
          </a:p>
        </p:txBody>
      </p:sp>
      <p:sp>
        <p:nvSpPr>
          <p:cNvPr id="11" name="TextBox 10"/>
          <p:cNvSpPr txBox="1"/>
          <p:nvPr/>
        </p:nvSpPr>
        <p:spPr>
          <a:xfrm>
            <a:off x="4301556" y="533400"/>
            <a:ext cx="3913051" cy="400019"/>
          </a:xfrm>
          <a:prstGeom prst="rect">
            <a:avLst/>
          </a:prstGeom>
          <a:solidFill>
            <a:schemeClr val="bg2">
              <a:lumMod val="9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Major Railway terminal at Howrah</a:t>
            </a:r>
          </a:p>
        </p:txBody>
      </p:sp>
      <p:sp>
        <p:nvSpPr>
          <p:cNvPr id="14" name="TextBox 13"/>
          <p:cNvSpPr txBox="1"/>
          <p:nvPr/>
        </p:nvSpPr>
        <p:spPr>
          <a:xfrm>
            <a:off x="524478" y="4712420"/>
            <a:ext cx="2260555" cy="466061"/>
          </a:xfrm>
          <a:prstGeom prst="rect">
            <a:avLst/>
          </a:prstGeom>
          <a:solidFill>
            <a:schemeClr val="accent4">
              <a:lumMod val="40000"/>
              <a:lumOff val="60000"/>
            </a:schemeClr>
          </a:solidFill>
          <a:ln>
            <a:solidFill>
              <a:schemeClr val="tx1"/>
            </a:solidFill>
          </a:ln>
        </p:spPr>
        <p:txBody>
          <a:bodyPr wrap="none" lIns="91341" tIns="45675" rIns="91341" bIns="45675" rtlCol="0">
            <a:spAutoFit/>
          </a:bodyPr>
          <a:lstStyle/>
          <a:p>
            <a:r>
              <a:rPr lang="en-US" sz="2400" dirty="0">
                <a:solidFill>
                  <a:srgbClr val="0070C0"/>
                </a:solidFill>
                <a:latin typeface="Berlin Sans FB" panose="020E0602020502020306" pitchFamily="34" charset="0"/>
              </a:rPr>
              <a:t>Project Benefits </a:t>
            </a:r>
          </a:p>
        </p:txBody>
      </p:sp>
      <p:sp>
        <p:nvSpPr>
          <p:cNvPr id="15" name="TextBox 14"/>
          <p:cNvSpPr txBox="1"/>
          <p:nvPr/>
        </p:nvSpPr>
        <p:spPr>
          <a:xfrm>
            <a:off x="4271012" y="4426370"/>
            <a:ext cx="4036483" cy="400019"/>
          </a:xfrm>
          <a:prstGeom prst="rect">
            <a:avLst/>
          </a:prstGeom>
          <a:solidFill>
            <a:schemeClr val="accent4">
              <a:lumMod val="40000"/>
              <a:lumOff val="6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Savings in VOC- fuel &amp; decongestion</a:t>
            </a:r>
          </a:p>
        </p:txBody>
      </p:sp>
      <p:sp>
        <p:nvSpPr>
          <p:cNvPr id="16" name="TextBox 15"/>
          <p:cNvSpPr txBox="1"/>
          <p:nvPr/>
        </p:nvSpPr>
        <p:spPr>
          <a:xfrm>
            <a:off x="4287069" y="3810000"/>
            <a:ext cx="3581230" cy="400019"/>
          </a:xfrm>
          <a:prstGeom prst="rect">
            <a:avLst/>
          </a:prstGeom>
          <a:solidFill>
            <a:schemeClr val="accent4">
              <a:lumMod val="40000"/>
              <a:lumOff val="6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Savings in travel time by 45 min</a:t>
            </a:r>
          </a:p>
        </p:txBody>
      </p:sp>
      <p:sp>
        <p:nvSpPr>
          <p:cNvPr id="17" name="TextBox 16"/>
          <p:cNvSpPr txBox="1"/>
          <p:nvPr/>
        </p:nvSpPr>
        <p:spPr>
          <a:xfrm>
            <a:off x="4296433" y="5097581"/>
            <a:ext cx="1527782" cy="461574"/>
          </a:xfrm>
          <a:prstGeom prst="rect">
            <a:avLst/>
          </a:prstGeom>
          <a:solidFill>
            <a:schemeClr val="accent4">
              <a:lumMod val="40000"/>
              <a:lumOff val="6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Eco-friendly</a:t>
            </a:r>
            <a:r>
              <a:rPr lang="en-US" sz="2400" dirty="0">
                <a:solidFill>
                  <a:srgbClr val="0070C0"/>
                </a:solidFill>
                <a:latin typeface="Berlin Sans FB" panose="020E0602020502020306" pitchFamily="34" charset="0"/>
              </a:rPr>
              <a:t> </a:t>
            </a:r>
          </a:p>
        </p:txBody>
      </p:sp>
      <p:sp>
        <p:nvSpPr>
          <p:cNvPr id="18" name="TextBox 17"/>
          <p:cNvSpPr txBox="1"/>
          <p:nvPr/>
        </p:nvSpPr>
        <p:spPr>
          <a:xfrm>
            <a:off x="4271012" y="5772840"/>
            <a:ext cx="3268644" cy="400019"/>
          </a:xfrm>
          <a:prstGeom prst="rect">
            <a:avLst/>
          </a:prstGeom>
          <a:solidFill>
            <a:schemeClr val="accent4">
              <a:lumMod val="40000"/>
              <a:lumOff val="60000"/>
            </a:schemeClr>
          </a:solidFill>
          <a:ln>
            <a:solidFill>
              <a:schemeClr val="tx1"/>
            </a:solidFill>
          </a:ln>
        </p:spPr>
        <p:txBody>
          <a:bodyPr wrap="none" lIns="91341" tIns="45675" rIns="91341" bIns="45675" rtlCol="0">
            <a:spAutoFit/>
          </a:bodyPr>
          <a:lstStyle/>
          <a:p>
            <a:r>
              <a:rPr lang="en-US" sz="2000" dirty="0">
                <a:solidFill>
                  <a:srgbClr val="0070C0"/>
                </a:solidFill>
                <a:latin typeface="Berlin Sans FB" panose="020E0602020502020306" pitchFamily="34" charset="0"/>
              </a:rPr>
              <a:t>Commuter </a:t>
            </a:r>
            <a:r>
              <a:rPr lang="en-US" sz="2000" dirty="0" smtClean="0">
                <a:solidFill>
                  <a:srgbClr val="0070C0"/>
                </a:solidFill>
                <a:latin typeface="Berlin Sans FB" panose="020E0602020502020306" pitchFamily="34" charset="0"/>
              </a:rPr>
              <a:t>Safety &amp; comfort </a:t>
            </a:r>
            <a:endParaRPr lang="en-US" sz="2000" dirty="0">
              <a:solidFill>
                <a:srgbClr val="0070C0"/>
              </a:solidFill>
              <a:latin typeface="Berlin Sans FB" panose="020E0602020502020306" pitchFamily="34" charset="0"/>
            </a:endParaRPr>
          </a:p>
        </p:txBody>
      </p:sp>
      <p:cxnSp>
        <p:nvCxnSpPr>
          <p:cNvPr id="4" name="Straight Arrow Connector 3"/>
          <p:cNvCxnSpPr>
            <a:stCxn id="3" idx="3"/>
            <a:endCxn id="11" idx="1"/>
          </p:cNvCxnSpPr>
          <p:nvPr/>
        </p:nvCxnSpPr>
        <p:spPr>
          <a:xfrm flipV="1">
            <a:off x="2990166" y="733410"/>
            <a:ext cx="1311390" cy="11440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3"/>
            <a:endCxn id="10" idx="1"/>
          </p:cNvCxnSpPr>
          <p:nvPr/>
        </p:nvCxnSpPr>
        <p:spPr>
          <a:xfrm flipV="1">
            <a:off x="2990166" y="1743398"/>
            <a:ext cx="1280846" cy="1340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3"/>
            <a:endCxn id="9" idx="1"/>
          </p:cNvCxnSpPr>
          <p:nvPr/>
        </p:nvCxnSpPr>
        <p:spPr>
          <a:xfrm>
            <a:off x="2990166" y="1877412"/>
            <a:ext cx="1296903" cy="3359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3" idx="3"/>
            <a:endCxn id="8" idx="1"/>
          </p:cNvCxnSpPr>
          <p:nvPr/>
        </p:nvCxnSpPr>
        <p:spPr>
          <a:xfrm>
            <a:off x="2990166" y="1877412"/>
            <a:ext cx="1314596" cy="8371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3" idx="3"/>
            <a:endCxn id="7" idx="1"/>
          </p:cNvCxnSpPr>
          <p:nvPr/>
        </p:nvCxnSpPr>
        <p:spPr>
          <a:xfrm>
            <a:off x="2990166" y="1877412"/>
            <a:ext cx="1316366" cy="12943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4" idx="3"/>
            <a:endCxn id="16" idx="1"/>
          </p:cNvCxnSpPr>
          <p:nvPr/>
        </p:nvCxnSpPr>
        <p:spPr>
          <a:xfrm flipV="1">
            <a:off x="2785033" y="4010010"/>
            <a:ext cx="1502036" cy="9354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16" name="Straight Arrow Connector 9215"/>
          <p:cNvCxnSpPr>
            <a:stCxn id="14" idx="3"/>
            <a:endCxn id="15" idx="1"/>
          </p:cNvCxnSpPr>
          <p:nvPr/>
        </p:nvCxnSpPr>
        <p:spPr>
          <a:xfrm flipV="1">
            <a:off x="2785033" y="4626380"/>
            <a:ext cx="1485979" cy="3190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19" name="Straight Arrow Connector 9218"/>
          <p:cNvCxnSpPr>
            <a:stCxn id="14" idx="3"/>
            <a:endCxn id="17" idx="1"/>
          </p:cNvCxnSpPr>
          <p:nvPr/>
        </p:nvCxnSpPr>
        <p:spPr>
          <a:xfrm>
            <a:off x="2785033" y="4945451"/>
            <a:ext cx="1511400" cy="3829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21" name="Straight Arrow Connector 9220"/>
          <p:cNvCxnSpPr>
            <a:stCxn id="14" idx="3"/>
            <a:endCxn id="18" idx="1"/>
          </p:cNvCxnSpPr>
          <p:nvPr/>
        </p:nvCxnSpPr>
        <p:spPr>
          <a:xfrm>
            <a:off x="2785033" y="4945451"/>
            <a:ext cx="1485979" cy="102739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96433" y="1044589"/>
            <a:ext cx="3536346" cy="400019"/>
          </a:xfrm>
          <a:prstGeom prst="rect">
            <a:avLst/>
          </a:prstGeom>
          <a:solidFill>
            <a:schemeClr val="bg2">
              <a:lumMod val="90000"/>
            </a:schemeClr>
          </a:solidFill>
          <a:ln>
            <a:solidFill>
              <a:schemeClr val="tx1"/>
            </a:solidFill>
          </a:ln>
        </p:spPr>
        <p:txBody>
          <a:bodyPr wrap="none" lIns="91341" tIns="45675" rIns="91341" bIns="45675" rtlCol="0">
            <a:spAutoFit/>
          </a:bodyPr>
          <a:lstStyle/>
          <a:p>
            <a:r>
              <a:rPr lang="en-US" sz="2000" dirty="0" smtClean="0">
                <a:solidFill>
                  <a:srgbClr val="0070C0"/>
                </a:solidFill>
                <a:latin typeface="Berlin Sans FB" panose="020E0602020502020306" pitchFamily="34" charset="0"/>
              </a:rPr>
              <a:t>River transport jetty at </a:t>
            </a:r>
            <a:r>
              <a:rPr lang="en-US" sz="2000" dirty="0">
                <a:solidFill>
                  <a:srgbClr val="0070C0"/>
                </a:solidFill>
                <a:latin typeface="Berlin Sans FB" panose="020E0602020502020306" pitchFamily="34" charset="0"/>
              </a:rPr>
              <a:t>Howrah</a:t>
            </a:r>
          </a:p>
        </p:txBody>
      </p:sp>
      <p:cxnSp>
        <p:nvCxnSpPr>
          <p:cNvPr id="44" name="Straight Arrow Connector 43"/>
          <p:cNvCxnSpPr>
            <a:stCxn id="3" idx="3"/>
            <a:endCxn id="37" idx="1"/>
          </p:cNvCxnSpPr>
          <p:nvPr/>
        </p:nvCxnSpPr>
        <p:spPr>
          <a:xfrm flipV="1">
            <a:off x="2990166" y="1244599"/>
            <a:ext cx="1306267" cy="6328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BENEFIT OF KOLKATA EAST-WEST METRO</a:t>
            </a:r>
            <a:endParaRPr lang="en-US" sz="2000" dirty="0">
              <a:solidFill>
                <a:srgbClr val="FFFF00"/>
              </a:solidFill>
              <a:latin typeface="Berlin Sans FB" panose="020E0602020502020306" pitchFamily="34" charset="0"/>
            </a:endParaRPr>
          </a:p>
        </p:txBody>
      </p:sp>
      <p:sp>
        <p:nvSpPr>
          <p:cNvPr id="27" name="TextBox 2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a:t>
            </a:r>
            <a:r>
              <a:rPr kumimoji="0" lang="en-US" sz="1700" b="0" i="0" u="none" strike="noStrike" kern="0" cap="none" spc="0" normalizeH="0" noProof="0" dirty="0" smtClean="0">
                <a:ln>
                  <a:noFill/>
                </a:ln>
                <a:solidFill>
                  <a:srgbClr val="FFFF00"/>
                </a:solidFill>
                <a:effectLst/>
                <a:uLnTx/>
                <a:uFillTx/>
              </a:rPr>
              <a:t> </a:t>
            </a:r>
            <a:r>
              <a:rPr lang="en-US" sz="1700" kern="0" dirty="0">
                <a:solidFill>
                  <a:srgbClr val="FFFF00"/>
                </a:solidFill>
              </a:rPr>
              <a:t>W</a:t>
            </a:r>
            <a:r>
              <a:rPr kumimoji="0" lang="en-US" sz="1700" b="0" i="0" u="none" strike="noStrike" kern="0" cap="none" spc="0" normalizeH="0" noProof="0" dirty="0" err="1" smtClean="0">
                <a:ln>
                  <a:noFill/>
                </a:ln>
                <a:solidFill>
                  <a:srgbClr val="FFFF00"/>
                </a:solidFill>
                <a:effectLst/>
                <a:uLnTx/>
                <a:uFillTx/>
              </a:rPr>
              <a:t>est</a:t>
            </a:r>
            <a:r>
              <a:rPr kumimoji="0" lang="en-US" sz="1700" b="0" i="0" u="none" strike="noStrike" kern="0" cap="none" spc="0" normalizeH="0" noProof="0" dirty="0" smtClean="0">
                <a:ln>
                  <a:noFill/>
                </a:ln>
                <a:solidFill>
                  <a:srgbClr val="FFFF00"/>
                </a:solidFill>
                <a:effectLst/>
                <a:uLnTx/>
                <a:uFillTx/>
              </a:rPr>
              <a:t> Metro </a:t>
            </a:r>
            <a:r>
              <a:rPr kumimoji="0" lang="en-US" sz="1700" b="0" i="0" u="none" strike="noStrike" kern="0" cap="none" spc="0" normalizeH="0" baseline="0" noProof="0" dirty="0" smtClean="0">
                <a:ln>
                  <a:noFill/>
                </a:ln>
                <a:solidFill>
                  <a:srgbClr val="FFFF00"/>
                </a:solidFill>
                <a:effectLst/>
                <a:uLnTx/>
                <a:uFillTx/>
              </a:rPr>
              <a:t>Kolkata </a:t>
            </a:r>
          </a:p>
        </p:txBody>
      </p:sp>
      <p:pic>
        <p:nvPicPr>
          <p:cNvPr id="29" name="Picture 28"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955801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left)">
                                      <p:cBhvr>
                                        <p:cTn id="24" dur="1000"/>
                                        <p:tgtEl>
                                          <p:spTgt spid="44"/>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1000"/>
                                        <p:tgtEl>
                                          <p:spTgt spid="21"/>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1000"/>
                                        <p:tgtEl>
                                          <p:spTgt spid="23"/>
                                        </p:tgtEl>
                                      </p:cBhvr>
                                    </p:animEffect>
                                  </p:childTnLst>
                                </p:cTn>
                              </p:par>
                              <p:par>
                                <p:cTn id="55" presetID="42"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1000"/>
                                        <p:tgtEl>
                                          <p:spTgt spid="25"/>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left)">
                                      <p:cBhvr>
                                        <p:cTn id="81" dur="1000"/>
                                        <p:tgtEl>
                                          <p:spTgt spid="30"/>
                                        </p:tgtEl>
                                      </p:cBhvr>
                                    </p:animEffect>
                                  </p:childTnLst>
                                </p:cTn>
                              </p:par>
                              <p:par>
                                <p:cTn id="82" presetID="42"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9216"/>
                                        </p:tgtEl>
                                        <p:attrNameLst>
                                          <p:attrName>style.visibility</p:attrName>
                                        </p:attrNameLst>
                                      </p:cBhvr>
                                      <p:to>
                                        <p:strVal val="visible"/>
                                      </p:to>
                                    </p:set>
                                    <p:animEffect transition="in" filter="wipe(left)">
                                      <p:cBhvr>
                                        <p:cTn id="91" dur="1000"/>
                                        <p:tgtEl>
                                          <p:spTgt spid="9216"/>
                                        </p:tgtEl>
                                      </p:cBhvr>
                                    </p:animEffect>
                                  </p:childTnLst>
                                </p:cTn>
                              </p:par>
                              <p:par>
                                <p:cTn id="92" presetID="42" presetClass="entr" presetSubtype="0"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1000"/>
                                        <p:tgtEl>
                                          <p:spTgt spid="15"/>
                                        </p:tgtEl>
                                      </p:cBhvr>
                                    </p:animEffect>
                                    <p:anim calcmode="lin" valueType="num">
                                      <p:cBhvr>
                                        <p:cTn id="95" dur="1000" fill="hold"/>
                                        <p:tgtEl>
                                          <p:spTgt spid="15"/>
                                        </p:tgtEl>
                                        <p:attrNameLst>
                                          <p:attrName>ppt_x</p:attrName>
                                        </p:attrNameLst>
                                      </p:cBhvr>
                                      <p:tavLst>
                                        <p:tav tm="0">
                                          <p:val>
                                            <p:strVal val="#ppt_x"/>
                                          </p:val>
                                        </p:tav>
                                        <p:tav tm="100000">
                                          <p:val>
                                            <p:strVal val="#ppt_x"/>
                                          </p:val>
                                        </p:tav>
                                      </p:tavLst>
                                    </p:anim>
                                    <p:anim calcmode="lin" valueType="num">
                                      <p:cBhvr>
                                        <p:cTn id="9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9219"/>
                                        </p:tgtEl>
                                        <p:attrNameLst>
                                          <p:attrName>style.visibility</p:attrName>
                                        </p:attrNameLst>
                                      </p:cBhvr>
                                      <p:to>
                                        <p:strVal val="visible"/>
                                      </p:to>
                                    </p:set>
                                    <p:animEffect transition="in" filter="wipe(left)">
                                      <p:cBhvr>
                                        <p:cTn id="101" dur="1000"/>
                                        <p:tgtEl>
                                          <p:spTgt spid="9219"/>
                                        </p:tgtEl>
                                      </p:cBhvr>
                                    </p:animEffect>
                                  </p:childTnLst>
                                </p:cTn>
                              </p:par>
                              <p:par>
                                <p:cTn id="102" presetID="42" presetClass="entr" presetSubtype="0" fill="hold" grpId="0"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1000"/>
                                        <p:tgtEl>
                                          <p:spTgt spid="17"/>
                                        </p:tgtEl>
                                      </p:cBhvr>
                                    </p:animEffect>
                                    <p:anim calcmode="lin" valueType="num">
                                      <p:cBhvr>
                                        <p:cTn id="105" dur="1000" fill="hold"/>
                                        <p:tgtEl>
                                          <p:spTgt spid="17"/>
                                        </p:tgtEl>
                                        <p:attrNameLst>
                                          <p:attrName>ppt_x</p:attrName>
                                        </p:attrNameLst>
                                      </p:cBhvr>
                                      <p:tavLst>
                                        <p:tav tm="0">
                                          <p:val>
                                            <p:strVal val="#ppt_x"/>
                                          </p:val>
                                        </p:tav>
                                        <p:tav tm="100000">
                                          <p:val>
                                            <p:strVal val="#ppt_x"/>
                                          </p:val>
                                        </p:tav>
                                      </p:tavLst>
                                    </p:anim>
                                    <p:anim calcmode="lin" valueType="num">
                                      <p:cBhvr>
                                        <p:cTn id="10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9221"/>
                                        </p:tgtEl>
                                        <p:attrNameLst>
                                          <p:attrName>style.visibility</p:attrName>
                                        </p:attrNameLst>
                                      </p:cBhvr>
                                      <p:to>
                                        <p:strVal val="visible"/>
                                      </p:to>
                                    </p:set>
                                    <p:animEffect transition="in" filter="wipe(left)">
                                      <p:cBhvr>
                                        <p:cTn id="111" dur="1000"/>
                                        <p:tgtEl>
                                          <p:spTgt spid="9221"/>
                                        </p:tgtEl>
                                      </p:cBhvr>
                                    </p:animEffect>
                                  </p:childTnLst>
                                </p:cTn>
                              </p:par>
                              <p:par>
                                <p:cTn id="112" presetID="42" presetClass="entr" presetSubtype="0" fill="hold" grpId="0" nodeType="with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fade">
                                      <p:cBhvr>
                                        <p:cTn id="114" dur="1000"/>
                                        <p:tgtEl>
                                          <p:spTgt spid="18"/>
                                        </p:tgtEl>
                                      </p:cBhvr>
                                    </p:animEffect>
                                    <p:anim calcmode="lin" valueType="num">
                                      <p:cBhvr>
                                        <p:cTn id="115" dur="1000" fill="hold"/>
                                        <p:tgtEl>
                                          <p:spTgt spid="18"/>
                                        </p:tgtEl>
                                        <p:attrNameLst>
                                          <p:attrName>ppt_x</p:attrName>
                                        </p:attrNameLst>
                                      </p:cBhvr>
                                      <p:tavLst>
                                        <p:tav tm="0">
                                          <p:val>
                                            <p:strVal val="#ppt_x"/>
                                          </p:val>
                                        </p:tav>
                                        <p:tav tm="100000">
                                          <p:val>
                                            <p:strVal val="#ppt_x"/>
                                          </p:val>
                                        </p:tav>
                                      </p:tavLst>
                                    </p:anim>
                                    <p:anim calcmode="lin" valueType="num">
                                      <p:cBhvr>
                                        <p:cTn id="1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 descr="P1010234_resize"/>
          <p:cNvPicPr>
            <a:picLocks noGrp="1" noChangeAspect="1" noChangeArrowheads="1"/>
          </p:cNvPicPr>
          <p:nvPr>
            <p:ph/>
          </p:nvPr>
        </p:nvPicPr>
        <p:blipFill>
          <a:blip r:embed="rId2">
            <a:lum bright="29000"/>
          </a:blip>
          <a:srcRect/>
          <a:stretch>
            <a:fillRect/>
          </a:stretch>
        </p:blipFill>
        <p:spPr>
          <a:xfrm>
            <a:off x="5181600" y="304800"/>
            <a:ext cx="3581400" cy="3352800"/>
          </a:xfrm>
          <a:noFill/>
          <a:ln/>
        </p:spPr>
      </p:pic>
      <p:sp>
        <p:nvSpPr>
          <p:cNvPr id="6" name="Oval 5"/>
          <p:cNvSpPr/>
          <p:nvPr/>
        </p:nvSpPr>
        <p:spPr>
          <a:xfrm>
            <a:off x="533400" y="152400"/>
            <a:ext cx="2057400" cy="1828800"/>
          </a:xfrm>
          <a:prstGeom prst="ellipse">
            <a:avLst/>
          </a:prstGeom>
          <a:noFill/>
          <a:ln w="85725"/>
        </p:spPr>
        <p:style>
          <a:lnRef idx="2">
            <a:schemeClr val="accent1">
              <a:shade val="50000"/>
            </a:schemeClr>
          </a:lnRef>
          <a:fillRef idx="1">
            <a:schemeClr val="accent1"/>
          </a:fillRef>
          <a:effectRef idx="0">
            <a:schemeClr val="accent1"/>
          </a:effectRef>
          <a:fontRef idx="minor">
            <a:schemeClr val="lt1"/>
          </a:fontRef>
        </p:style>
        <p:txBody>
          <a:bodyPr lIns="91341" tIns="45675" rIns="91341" bIns="45675" rtlCol="0" anchor="ctr"/>
          <a:lstStyle/>
          <a:p>
            <a:pPr algn="ctr"/>
            <a:endParaRPr lang="en-US" dirty="0">
              <a:solidFill>
                <a:prstClr val="white"/>
              </a:solidFill>
            </a:endParaRPr>
          </a:p>
        </p:txBody>
      </p:sp>
      <p:sp>
        <p:nvSpPr>
          <p:cNvPr id="8" name="Rectangle 13"/>
          <p:cNvSpPr>
            <a:spLocks noGrp="1" noChangeArrowheads="1"/>
          </p:cNvSpPr>
          <p:nvPr>
            <p:ph type="title"/>
          </p:nvPr>
        </p:nvSpPr>
        <p:spPr>
          <a:xfrm>
            <a:off x="666750" y="152400"/>
            <a:ext cx="8477250" cy="488950"/>
          </a:xfrm>
        </p:spPr>
        <p:txBody>
          <a:bodyPr>
            <a:normAutofit fontScale="90000"/>
          </a:bodyPr>
          <a:lstStyle/>
          <a:p>
            <a:pPr algn="l">
              <a:buNone/>
            </a:pPr>
            <a:r>
              <a:rPr lang="en-US" sz="9600" dirty="0">
                <a:effectLst>
                  <a:outerShdw blurRad="38100" dist="38100" dir="2700000" algn="tl">
                    <a:srgbClr val="000000">
                      <a:alpha val="43137"/>
                    </a:srgbClr>
                  </a:outerShdw>
                </a:effectLst>
                <a:latin typeface="Berlin Sans FB Demi" pitchFamily="34" charset="0"/>
              </a:rPr>
              <a:t/>
            </a:r>
            <a:br>
              <a:rPr lang="en-US" sz="9600" dirty="0">
                <a:effectLst>
                  <a:outerShdw blurRad="38100" dist="38100" dir="2700000" algn="tl">
                    <a:srgbClr val="000000">
                      <a:alpha val="43137"/>
                    </a:srgbClr>
                  </a:outerShdw>
                </a:effectLst>
                <a:latin typeface="Berlin Sans FB Demi" pitchFamily="34" charset="0"/>
              </a:rPr>
            </a:br>
            <a:r>
              <a:rPr lang="en-US" sz="9600" dirty="0">
                <a:effectLst>
                  <a:outerShdw blurRad="38100" dist="38100" dir="2700000" algn="tl">
                    <a:srgbClr val="000000">
                      <a:alpha val="43137"/>
                    </a:srgbClr>
                  </a:outerShdw>
                </a:effectLst>
                <a:latin typeface="Berlin Sans FB Demi" pitchFamily="34" charset="0"/>
              </a:rPr>
              <a:t> </a:t>
            </a:r>
          </a:p>
          <a:p>
            <a:endParaRPr lang="en-US" dirty="0" smtClean="0"/>
          </a:p>
        </p:txBody>
      </p:sp>
      <p:sp>
        <p:nvSpPr>
          <p:cNvPr id="9" name="Text Placeholder 8"/>
          <p:cNvSpPr>
            <a:spLocks noGrp="1"/>
          </p:cNvSpPr>
          <p:nvPr>
            <p:ph type="body" sz="half" idx="1"/>
          </p:nvPr>
        </p:nvSpPr>
        <p:spPr>
          <a:xfrm>
            <a:off x="381000" y="1981200"/>
            <a:ext cx="8534400" cy="4419600"/>
          </a:xfrm>
        </p:spPr>
        <p:txBody>
          <a:bodyPr>
            <a:normAutofit/>
          </a:bodyPr>
          <a:lstStyle/>
          <a:p>
            <a:endParaRPr lang="en-US" dirty="0">
              <a:solidFill>
                <a:srgbClr val="480000"/>
              </a:solidFill>
              <a:latin typeface="Berlin Sans FB Demi" pitchFamily="34" charset="0"/>
            </a:endParaRPr>
          </a:p>
          <a:p>
            <a:r>
              <a:rPr lang="en-US" dirty="0" smtClean="0">
                <a:solidFill>
                  <a:srgbClr val="480000"/>
                </a:solidFill>
                <a:latin typeface="Berlin Sans FB Demi" pitchFamily="34" charset="0"/>
              </a:rPr>
              <a:t>1</a:t>
            </a:r>
            <a:r>
              <a:rPr lang="en-US" baseline="30000" dirty="0" smtClean="0">
                <a:solidFill>
                  <a:srgbClr val="480000"/>
                </a:solidFill>
                <a:latin typeface="Berlin Sans FB Demi" pitchFamily="34" charset="0"/>
              </a:rPr>
              <a:t>st</a:t>
            </a:r>
            <a:r>
              <a:rPr lang="en-US" dirty="0" smtClean="0">
                <a:solidFill>
                  <a:srgbClr val="480000"/>
                </a:solidFill>
                <a:latin typeface="Berlin Sans FB Demi" pitchFamily="34" charset="0"/>
              </a:rPr>
              <a:t>  Transportation Tunneling using EPBM TBM in Eastern India.</a:t>
            </a:r>
            <a:endParaRPr lang="en-US" dirty="0">
              <a:solidFill>
                <a:srgbClr val="480000"/>
              </a:solidFill>
              <a:latin typeface="Berlin Sans FB Demi" pitchFamily="34" charset="0"/>
            </a:endParaRPr>
          </a:p>
          <a:p>
            <a:r>
              <a:rPr lang="en-US" dirty="0">
                <a:solidFill>
                  <a:srgbClr val="480000"/>
                </a:solidFill>
                <a:latin typeface="Berlin Sans FB Demi" pitchFamily="34" charset="0"/>
              </a:rPr>
              <a:t>1</a:t>
            </a:r>
            <a:r>
              <a:rPr lang="en-US" baseline="30000" dirty="0">
                <a:solidFill>
                  <a:srgbClr val="480000"/>
                </a:solidFill>
                <a:latin typeface="Berlin Sans FB Demi" pitchFamily="34" charset="0"/>
              </a:rPr>
              <a:t>st</a:t>
            </a:r>
            <a:r>
              <a:rPr lang="en-US" dirty="0">
                <a:solidFill>
                  <a:srgbClr val="480000"/>
                </a:solidFill>
                <a:latin typeface="Berlin Sans FB Demi" pitchFamily="34" charset="0"/>
              </a:rPr>
              <a:t>  </a:t>
            </a:r>
            <a:r>
              <a:rPr lang="en-US" dirty="0" smtClean="0">
                <a:solidFill>
                  <a:srgbClr val="480000"/>
                </a:solidFill>
                <a:latin typeface="Berlin Sans FB Demi" pitchFamily="34" charset="0"/>
              </a:rPr>
              <a:t>Transportation </a:t>
            </a:r>
            <a:r>
              <a:rPr lang="en-US" dirty="0">
                <a:solidFill>
                  <a:srgbClr val="480000"/>
                </a:solidFill>
                <a:latin typeface="Berlin Sans FB Demi" pitchFamily="34" charset="0"/>
              </a:rPr>
              <a:t>Tunnel under any mighty river in India</a:t>
            </a:r>
          </a:p>
          <a:p>
            <a:r>
              <a:rPr lang="en-US" dirty="0">
                <a:solidFill>
                  <a:srgbClr val="480000"/>
                </a:solidFill>
                <a:latin typeface="Berlin Sans FB Demi" pitchFamily="34" charset="0"/>
              </a:rPr>
              <a:t>1</a:t>
            </a:r>
            <a:r>
              <a:rPr lang="en-US" baseline="30000" dirty="0">
                <a:solidFill>
                  <a:srgbClr val="480000"/>
                </a:solidFill>
                <a:latin typeface="Berlin Sans FB Demi" pitchFamily="34" charset="0"/>
              </a:rPr>
              <a:t>st</a:t>
            </a:r>
            <a:r>
              <a:rPr lang="en-US" dirty="0">
                <a:solidFill>
                  <a:srgbClr val="480000"/>
                </a:solidFill>
                <a:latin typeface="Berlin Sans FB Demi" pitchFamily="34" charset="0"/>
              </a:rPr>
              <a:t>  MRTS connecting two major Railway terminals at Howrah &amp; Sealdah.</a:t>
            </a:r>
          </a:p>
          <a:p>
            <a:endParaRPr lang="en-US" dirty="0"/>
          </a:p>
        </p:txBody>
      </p:sp>
      <p:sp>
        <p:nvSpPr>
          <p:cNvPr id="7" name="Rectangle 6"/>
          <p:cNvSpPr/>
          <p:nvPr/>
        </p:nvSpPr>
        <p:spPr>
          <a:xfrm>
            <a:off x="1066800" y="457200"/>
            <a:ext cx="1219200" cy="1123384"/>
          </a:xfrm>
          <a:prstGeom prst="rect">
            <a:avLst/>
          </a:prstGeom>
        </p:spPr>
        <p:txBody>
          <a:bodyPr wrap="square" lIns="91341" tIns="45675" rIns="91341" bIns="45675">
            <a:spAutoFit/>
          </a:bodyPr>
          <a:lstStyle/>
          <a:p>
            <a:r>
              <a:rPr lang="en-US" sz="6700" b="1" dirty="0">
                <a:solidFill>
                  <a:srgbClr val="5353FF"/>
                </a:solidFill>
                <a:effectLst>
                  <a:outerShdw blurRad="38100" dist="38100" dir="2700000" algn="tl">
                    <a:srgbClr val="000000">
                      <a:alpha val="43137"/>
                    </a:srgbClr>
                  </a:outerShdw>
                </a:effectLst>
                <a:latin typeface="Berlin Sans FB Demi" pitchFamily="34" charset="0"/>
              </a:rPr>
              <a:t>1st</a:t>
            </a:r>
            <a:endParaRPr lang="en-US" dirty="0">
              <a:solidFill>
                <a:prstClr val="black"/>
              </a:solidFill>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13" name="Picture 12"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589461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0" y="457200"/>
            <a:ext cx="8991600" cy="6172200"/>
          </a:xfrm>
          <a:prstGeom prst="rect">
            <a:avLst/>
          </a:prstGeom>
        </p:spPr>
        <p:style>
          <a:lnRef idx="1">
            <a:schemeClr val="accent4"/>
          </a:lnRef>
          <a:fillRef idx="2">
            <a:schemeClr val="accent4"/>
          </a:fillRef>
          <a:effectRef idx="1">
            <a:schemeClr val="accent4"/>
          </a:effectRef>
          <a:fontRef idx="minor">
            <a:schemeClr val="dk1"/>
          </a:fontRef>
        </p:style>
        <p:txBody>
          <a:bodyPr vert="horz" lIns="91341" tIns="45675" rIns="91341" bIns="45675" rtlCol="0">
            <a:normAutofit/>
          </a:bodyPr>
          <a:lstStyle>
            <a:lvl1pPr marL="342531" indent="-342531" algn="l" defTabSz="91341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149" indent="-285436" algn="l" defTabSz="91341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1767" indent="-228353" algn="l" defTabSz="91341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598472"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5178"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1884"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68591"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5299"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2006"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r>
              <a:rPr lang="en-US" dirty="0" smtClean="0">
                <a:solidFill>
                  <a:srgbClr val="002060"/>
                </a:solidFill>
                <a:latin typeface="Berlin Sans FB" pitchFamily="34" charset="0"/>
              </a:rPr>
              <a:t>  </a:t>
            </a:r>
          </a:p>
          <a:p>
            <a:pPr marL="0" indent="0">
              <a:buFont typeface="Arial" pitchFamily="34" charset="0"/>
              <a:buNone/>
            </a:pPr>
            <a:endParaRPr lang="en-US" sz="3400" dirty="0" smtClean="0">
              <a:solidFill>
                <a:srgbClr val="002060"/>
              </a:solidFill>
              <a:latin typeface="Berlin Sans FB" pitchFamily="34" charset="0"/>
            </a:endParaRPr>
          </a:p>
          <a:p>
            <a:pPr marL="176212" indent="0">
              <a:buFont typeface="Arial" pitchFamily="34" charset="0"/>
              <a:buNone/>
            </a:pPr>
            <a:endParaRPr lang="en-US" sz="3400" dirty="0" smtClean="0">
              <a:solidFill>
                <a:srgbClr val="002060"/>
              </a:solidFill>
              <a:latin typeface="Berlin Sans FB" pitchFamily="34" charset="0"/>
            </a:endParaRPr>
          </a:p>
          <a:p>
            <a:pPr marL="176212" indent="0">
              <a:buFont typeface="Arial" pitchFamily="34" charset="0"/>
              <a:buNone/>
            </a:pPr>
            <a:endParaRPr lang="en-US" sz="3400" dirty="0">
              <a:solidFill>
                <a:srgbClr val="002060"/>
              </a:solidFill>
              <a:latin typeface="Berlin Sans FB" pitchFamily="34" charset="0"/>
            </a:endParaRPr>
          </a:p>
          <a:p>
            <a:pPr marL="176212" indent="0">
              <a:buFont typeface="Arial" pitchFamily="34" charset="0"/>
              <a:buNone/>
            </a:pPr>
            <a:endParaRPr lang="en-US" sz="3400"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a:solidFill>
                <a:srgbClr val="002060"/>
              </a:solidFill>
              <a:latin typeface="Berlin Sans FB" pitchFamily="34" charset="0"/>
            </a:endParaRPr>
          </a:p>
        </p:txBody>
      </p:sp>
      <p:sp>
        <p:nvSpPr>
          <p:cNvPr id="7" name="Title 5"/>
          <p:cNvSpPr txBox="1">
            <a:spLocks/>
          </p:cNvSpPr>
          <p:nvPr/>
        </p:nvSpPr>
        <p:spPr>
          <a:xfrm>
            <a:off x="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UNDERGROUND TUNNELING</a:t>
            </a:r>
            <a:endParaRPr lang="en-US" sz="2000" dirty="0">
              <a:solidFill>
                <a:srgbClr val="FFFF00"/>
              </a:solidFill>
              <a:latin typeface="Berlin Sans FB" panose="020E0602020502020306" pitchFamily="34" charset="0"/>
            </a:endParaRPr>
          </a:p>
        </p:txBody>
      </p:sp>
      <p:sp>
        <p:nvSpPr>
          <p:cNvPr id="2" name="TextBox 1"/>
          <p:cNvSpPr txBox="1"/>
          <p:nvPr/>
        </p:nvSpPr>
        <p:spPr>
          <a:xfrm>
            <a:off x="4267200" y="560560"/>
            <a:ext cx="4687957" cy="5632311"/>
          </a:xfrm>
          <a:prstGeom prst="rect">
            <a:avLst/>
          </a:prstGeom>
          <a:noFill/>
        </p:spPr>
        <p:txBody>
          <a:bodyPr wrap="square" rtlCol="0">
            <a:spAutoFit/>
          </a:bodyPr>
          <a:lstStyle/>
          <a:p>
            <a:pPr algn="just" defTabSz="914400">
              <a:buClr>
                <a:srgbClr val="FFFF00"/>
              </a:buClr>
              <a:buSzPct val="120000"/>
            </a:pPr>
            <a:r>
              <a:rPr lang="en-US" sz="2400" dirty="0" smtClean="0">
                <a:solidFill>
                  <a:prstClr val="black"/>
                </a:solidFill>
                <a:latin typeface="Berlin Sans FB" panose="020E0602020502020306" pitchFamily="34" charset="0"/>
              </a:rPr>
              <a:t>North-South </a:t>
            </a:r>
            <a:r>
              <a:rPr lang="en-US" sz="2400" dirty="0">
                <a:solidFill>
                  <a:prstClr val="black"/>
                </a:solidFill>
                <a:latin typeface="Berlin Sans FB" panose="020E0602020502020306" pitchFamily="34" charset="0"/>
              </a:rPr>
              <a:t>Metro was constructed in 1980’s with Bottom-Up Cut &amp; Cover method in most of its length but it is unimaginable in present day traffic scenario</a:t>
            </a:r>
            <a:r>
              <a:rPr lang="en-US" sz="2400" dirty="0" smtClean="0">
                <a:solidFill>
                  <a:prstClr val="black"/>
                </a:solidFill>
                <a:latin typeface="Berlin Sans FB" panose="020E0602020502020306" pitchFamily="34" charset="0"/>
              </a:rPr>
              <a:t>.</a:t>
            </a:r>
          </a:p>
          <a:p>
            <a:pPr algn="just" defTabSz="914400">
              <a:buClr>
                <a:srgbClr val="FFFF00"/>
              </a:buClr>
              <a:buSzPct val="120000"/>
            </a:pPr>
            <a:r>
              <a:rPr lang="en-US" sz="2400" dirty="0" smtClean="0">
                <a:solidFill>
                  <a:prstClr val="black"/>
                </a:solidFill>
                <a:latin typeface="Berlin Sans FB" panose="020E0602020502020306" pitchFamily="34" charset="0"/>
              </a:rPr>
              <a:t>The </a:t>
            </a:r>
            <a:r>
              <a:rPr lang="en-US" sz="2400" dirty="0">
                <a:solidFill>
                  <a:prstClr val="black"/>
                </a:solidFill>
                <a:latin typeface="Berlin Sans FB" panose="020E0602020502020306" pitchFamily="34" charset="0"/>
              </a:rPr>
              <a:t>underground  part of the present E-W Metro is therefore considered as below:</a:t>
            </a:r>
          </a:p>
          <a:p>
            <a:pPr marL="342900" indent="-342900" algn="just" defTabSz="914400">
              <a:buSzPct val="120000"/>
              <a:buFont typeface="Arial" panose="020B0604020202020204" pitchFamily="34" charset="0"/>
              <a:buChar char="•"/>
            </a:pPr>
            <a:r>
              <a:rPr lang="en-US" sz="2400" dirty="0">
                <a:solidFill>
                  <a:prstClr val="black"/>
                </a:solidFill>
                <a:latin typeface="Berlin Sans FB" panose="020E0602020502020306" pitchFamily="34" charset="0"/>
              </a:rPr>
              <a:t>Tunneling using Earth Pressure Balance Tunnel Boring Machine along the alignment.</a:t>
            </a:r>
          </a:p>
          <a:p>
            <a:pPr marL="342900" indent="-342900" algn="just" defTabSz="914400">
              <a:buSzPct val="120000"/>
              <a:buFont typeface="Arial" panose="020B0604020202020204" pitchFamily="34" charset="0"/>
              <a:buChar char="•"/>
            </a:pPr>
            <a:r>
              <a:rPr lang="en-US" sz="2400" dirty="0">
                <a:solidFill>
                  <a:prstClr val="black"/>
                </a:solidFill>
                <a:latin typeface="Berlin Sans FB" panose="020E0602020502020306" pitchFamily="34" charset="0"/>
              </a:rPr>
              <a:t>Underground stations to be constructed  by Top-Down Cut &amp; Cover Method with Diaphragm wall</a:t>
            </a:r>
            <a:r>
              <a:rPr lang="en-US" sz="2400" dirty="0" smtClean="0">
                <a:solidFill>
                  <a:prstClr val="black"/>
                </a:solidFill>
                <a:latin typeface="Berlin Sans FB" panose="020E0602020502020306" pitchFamily="34" charset="0"/>
              </a:rPr>
              <a:t>.</a:t>
            </a:r>
            <a:endParaRPr lang="en-US" sz="2400" dirty="0">
              <a:solidFill>
                <a:prstClr val="black"/>
              </a:solidFill>
              <a:latin typeface="Berlin Sans FB" panose="020E0602020502020306"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1" y="598982"/>
            <a:ext cx="3886200" cy="39730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a:t>
            </a:r>
            <a:r>
              <a:rPr kumimoji="0" lang="en-US" sz="1700" b="0" i="0" u="none" strike="noStrike" kern="0" cap="none" spc="0" normalizeH="0" noProof="0" dirty="0" smtClean="0">
                <a:ln>
                  <a:noFill/>
                </a:ln>
                <a:solidFill>
                  <a:srgbClr val="FFFF00"/>
                </a:solidFill>
                <a:effectLst/>
                <a:uLnTx/>
                <a:uFillTx/>
              </a:rPr>
              <a:t> West Metro</a:t>
            </a:r>
            <a:r>
              <a:rPr kumimoji="0" lang="en-US" sz="1700" b="0" i="0" u="none" strike="noStrike" kern="0" cap="none" spc="0" normalizeH="0" baseline="0" noProof="0" dirty="0" smtClean="0">
                <a:ln>
                  <a:noFill/>
                </a:ln>
                <a:solidFill>
                  <a:srgbClr val="FFFF00"/>
                </a:solidFill>
                <a:effectLst/>
                <a:uLnTx/>
                <a:uFillTx/>
              </a:rPr>
              <a:t> Kolkata  </a:t>
            </a:r>
          </a:p>
        </p:txBody>
      </p:sp>
      <p:pic>
        <p:nvPicPr>
          <p:cNvPr id="13" name="Picture 12"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31726656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0" y="457200"/>
            <a:ext cx="8991600" cy="6172200"/>
          </a:xfrm>
          <a:prstGeom prst="rect">
            <a:avLst/>
          </a:prstGeom>
        </p:spPr>
        <p:style>
          <a:lnRef idx="1">
            <a:schemeClr val="accent4"/>
          </a:lnRef>
          <a:fillRef idx="2">
            <a:schemeClr val="accent4"/>
          </a:fillRef>
          <a:effectRef idx="1">
            <a:schemeClr val="accent4"/>
          </a:effectRef>
          <a:fontRef idx="minor">
            <a:schemeClr val="dk1"/>
          </a:fontRef>
        </p:style>
        <p:txBody>
          <a:bodyPr vert="horz" lIns="91341" tIns="45675" rIns="91341" bIns="45675" rtlCol="0">
            <a:normAutofit/>
          </a:bodyPr>
          <a:lstStyle>
            <a:lvl1pPr marL="342531" indent="-342531" algn="l" defTabSz="91341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149" indent="-285436" algn="l" defTabSz="91341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1767" indent="-228353" algn="l" defTabSz="91341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598472"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5178"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1884"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68591"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5299"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2006"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r>
              <a:rPr lang="en-US" dirty="0" smtClean="0">
                <a:solidFill>
                  <a:srgbClr val="002060"/>
                </a:solidFill>
                <a:latin typeface="Berlin Sans FB" pitchFamily="34" charset="0"/>
              </a:rPr>
              <a:t>  </a:t>
            </a:r>
          </a:p>
          <a:p>
            <a:pPr marL="0" indent="0">
              <a:buFont typeface="Arial" pitchFamily="34" charset="0"/>
              <a:buNone/>
            </a:pPr>
            <a:endParaRPr lang="en-US" sz="3400" dirty="0" smtClean="0">
              <a:solidFill>
                <a:srgbClr val="002060"/>
              </a:solidFill>
              <a:latin typeface="Berlin Sans FB" pitchFamily="34" charset="0"/>
            </a:endParaRPr>
          </a:p>
          <a:p>
            <a:pPr marL="176212" indent="0">
              <a:buFont typeface="Arial" pitchFamily="34" charset="0"/>
              <a:buNone/>
            </a:pPr>
            <a:endParaRPr lang="en-US" sz="3400" dirty="0" smtClean="0">
              <a:solidFill>
                <a:srgbClr val="002060"/>
              </a:solidFill>
              <a:latin typeface="Berlin Sans FB" pitchFamily="34" charset="0"/>
            </a:endParaRPr>
          </a:p>
          <a:p>
            <a:pPr marL="176212" indent="0">
              <a:buFont typeface="Arial" pitchFamily="34" charset="0"/>
              <a:buNone/>
            </a:pPr>
            <a:endParaRPr lang="en-US" sz="3400" dirty="0">
              <a:solidFill>
                <a:srgbClr val="002060"/>
              </a:solidFill>
              <a:latin typeface="Berlin Sans FB" pitchFamily="34" charset="0"/>
            </a:endParaRPr>
          </a:p>
          <a:p>
            <a:pPr marL="176212" indent="0">
              <a:buFont typeface="Arial" pitchFamily="34" charset="0"/>
              <a:buNone/>
            </a:pPr>
            <a:endParaRPr lang="en-US" sz="3400"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a:solidFill>
                <a:srgbClr val="002060"/>
              </a:solidFill>
              <a:latin typeface="Berlin Sans FB" pitchFamily="34" charset="0"/>
            </a:endParaRPr>
          </a:p>
        </p:txBody>
      </p:sp>
      <p:sp>
        <p:nvSpPr>
          <p:cNvPr id="7" name="Title 5"/>
          <p:cNvSpPr txBox="1">
            <a:spLocks/>
          </p:cNvSpPr>
          <p:nvPr/>
        </p:nvSpPr>
        <p:spPr>
          <a:xfrm>
            <a:off x="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UNDERGROUND TUNNELING</a:t>
            </a:r>
            <a:endParaRPr lang="en-US" sz="2000" dirty="0">
              <a:solidFill>
                <a:srgbClr val="FFFF00"/>
              </a:solidFill>
              <a:latin typeface="Berlin Sans FB" panose="020E0602020502020306" pitchFamily="34" charset="0"/>
            </a:endParaRPr>
          </a:p>
        </p:txBody>
      </p:sp>
      <p:pic>
        <p:nvPicPr>
          <p:cNvPr id="8" name="Picture 3"/>
          <p:cNvPicPr>
            <a:picLocks noChangeAspect="1" noChangeArrowheads="1"/>
          </p:cNvPicPr>
          <p:nvPr/>
        </p:nvPicPr>
        <p:blipFill>
          <a:blip r:embed="rId2"/>
          <a:srcRect/>
          <a:stretch>
            <a:fillRect/>
          </a:stretch>
        </p:blipFill>
        <p:spPr bwMode="auto">
          <a:xfrm>
            <a:off x="267325" y="585241"/>
            <a:ext cx="2971800" cy="2895600"/>
          </a:xfrm>
          <a:prstGeom prst="rect">
            <a:avLst/>
          </a:prstGeom>
          <a:noFill/>
          <a:ln w="9525">
            <a:noFill/>
            <a:miter lim="800000"/>
            <a:headEnd/>
            <a:tailEnd/>
          </a:ln>
          <a:effectLst/>
        </p:spPr>
      </p:pic>
      <p:pic>
        <p:nvPicPr>
          <p:cNvPr id="9" name="Picture 1" descr="DSC_3292.JPG"/>
          <p:cNvPicPr>
            <a:picLocks noGrp="1" noChangeAspect="1"/>
          </p:cNvPicPr>
          <p:nvPr isPhoto="1"/>
        </p:nvPicPr>
        <p:blipFill>
          <a:blip r:embed="rId3" cstate="print"/>
          <a:srcRect/>
          <a:stretch>
            <a:fillRect/>
          </a:stretch>
        </p:blipFill>
        <p:spPr bwMode="auto">
          <a:xfrm>
            <a:off x="267325" y="3657600"/>
            <a:ext cx="2971800" cy="2743200"/>
          </a:xfrm>
          <a:prstGeom prst="rect">
            <a:avLst/>
          </a:prstGeom>
          <a:noFill/>
          <a:ln w="9525">
            <a:noFill/>
            <a:miter lim="800000"/>
            <a:headEnd/>
            <a:tailEnd/>
          </a:ln>
        </p:spPr>
      </p:pic>
      <p:sp>
        <p:nvSpPr>
          <p:cNvPr id="2" name="TextBox 1"/>
          <p:cNvSpPr txBox="1"/>
          <p:nvPr/>
        </p:nvSpPr>
        <p:spPr>
          <a:xfrm>
            <a:off x="3428999" y="585241"/>
            <a:ext cx="5526157" cy="2677656"/>
          </a:xfrm>
          <a:prstGeom prst="rect">
            <a:avLst/>
          </a:prstGeom>
          <a:noFill/>
        </p:spPr>
        <p:txBody>
          <a:bodyPr wrap="square" rtlCol="0">
            <a:spAutoFit/>
          </a:bodyPr>
          <a:lstStyle/>
          <a:p>
            <a:pPr lvl="0" algn="just" defTabSz="914400">
              <a:buClr>
                <a:srgbClr val="FFFF00"/>
              </a:buClr>
              <a:buSzPct val="120000"/>
            </a:pPr>
            <a:r>
              <a:rPr lang="en-US" sz="2400" dirty="0">
                <a:latin typeface="Berlin Sans FB" panose="020E0602020502020306" pitchFamily="34" charset="0"/>
              </a:rPr>
              <a:t>The alignment of East-West Metro will </a:t>
            </a:r>
            <a:r>
              <a:rPr lang="en-US" sz="2400" dirty="0" smtClean="0">
                <a:latin typeface="Berlin Sans FB" panose="020E0602020502020306" pitchFamily="34" charset="0"/>
              </a:rPr>
              <a:t>pass through </a:t>
            </a:r>
            <a:r>
              <a:rPr lang="en-US" sz="2400" dirty="0">
                <a:latin typeface="Berlin Sans FB" panose="020E0602020502020306" pitchFamily="34" charset="0"/>
              </a:rPr>
              <a:t>the most congested part of </a:t>
            </a:r>
            <a:r>
              <a:rPr lang="en-US" sz="2400" dirty="0" smtClean="0">
                <a:latin typeface="Berlin Sans FB" panose="020E0602020502020306" pitchFamily="34" charset="0"/>
              </a:rPr>
              <a:t>Kolkata with </a:t>
            </a:r>
            <a:r>
              <a:rPr lang="en-US" sz="2400" dirty="0">
                <a:latin typeface="Berlin Sans FB" panose="020E0602020502020306" pitchFamily="34" charset="0"/>
              </a:rPr>
              <a:t>narrow streets  and century old </a:t>
            </a:r>
            <a:r>
              <a:rPr lang="en-US" sz="2400" dirty="0" smtClean="0">
                <a:latin typeface="Berlin Sans FB" panose="020E0602020502020306" pitchFamily="34" charset="0"/>
              </a:rPr>
              <a:t>buildings around.</a:t>
            </a:r>
          </a:p>
          <a:p>
            <a:pPr lvl="0" algn="just" defTabSz="914400">
              <a:buClr>
                <a:srgbClr val="FFFF00"/>
              </a:buClr>
              <a:buSzPct val="120000"/>
            </a:pPr>
            <a:endParaRPr lang="en-US" sz="2400" dirty="0">
              <a:latin typeface="Berlin Sans FB" panose="020E0602020502020306" pitchFamily="34" charset="0"/>
            </a:endParaRPr>
          </a:p>
          <a:p>
            <a:pPr lvl="0" algn="just" defTabSz="914400">
              <a:buClr>
                <a:srgbClr val="FFFF00"/>
              </a:buClr>
              <a:buSzPct val="120000"/>
            </a:pPr>
            <a:r>
              <a:rPr lang="en-US" sz="2400" dirty="0" smtClean="0">
                <a:latin typeface="Berlin Sans FB" panose="020E0602020502020306" pitchFamily="34" charset="0"/>
              </a:rPr>
              <a:t>Majority of the alignment is therefore planned to be underground [ 65%]</a:t>
            </a:r>
            <a:endParaRPr lang="en-US" sz="2400" dirty="0">
              <a:latin typeface="Berlin Sans FB" panose="020E0602020502020306"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28999" y="3262897"/>
            <a:ext cx="5621312" cy="31416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 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  </a:t>
            </a:r>
          </a:p>
        </p:txBody>
      </p:sp>
      <p:pic>
        <p:nvPicPr>
          <p:cNvPr id="13" name="Picture 12" descr="kmrc.PNG"/>
          <p:cNvPicPr>
            <a:picLocks noChangeAspect="1"/>
          </p:cNvPicPr>
          <p:nvPr/>
        </p:nvPicPr>
        <p:blipFill>
          <a:blip r:embed="rId5"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2117508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0" y="457200"/>
            <a:ext cx="8991600" cy="6172200"/>
          </a:xfrm>
          <a:prstGeom prst="rect">
            <a:avLst/>
          </a:prstGeom>
        </p:spPr>
        <p:style>
          <a:lnRef idx="1">
            <a:schemeClr val="accent4"/>
          </a:lnRef>
          <a:fillRef idx="2">
            <a:schemeClr val="accent4"/>
          </a:fillRef>
          <a:effectRef idx="1">
            <a:schemeClr val="accent4"/>
          </a:effectRef>
          <a:fontRef idx="minor">
            <a:schemeClr val="dk1"/>
          </a:fontRef>
        </p:style>
        <p:txBody>
          <a:bodyPr vert="horz" lIns="91341" tIns="45675" rIns="91341" bIns="45675" rtlCol="0">
            <a:normAutofit fontScale="77500" lnSpcReduction="20000"/>
          </a:bodyPr>
          <a:lstStyle>
            <a:lvl1pPr marL="342531" indent="-342531" algn="l" defTabSz="91341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149" indent="-285436" algn="l" defTabSz="91341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1767" indent="-228353" algn="l" defTabSz="91341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598472"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5178"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1884"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68591"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5299"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2006" indent="-228353" algn="l" defTabSz="91341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r>
              <a:rPr lang="en-US" dirty="0" smtClean="0">
                <a:solidFill>
                  <a:srgbClr val="002060"/>
                </a:solidFill>
                <a:latin typeface="Berlin Sans FB" pitchFamily="34" charset="0"/>
              </a:rPr>
              <a:t>  </a:t>
            </a:r>
          </a:p>
          <a:p>
            <a:pPr marL="0" indent="0">
              <a:buFont typeface="Arial" pitchFamily="34" charset="0"/>
              <a:buNone/>
            </a:pPr>
            <a:r>
              <a:rPr lang="en-US" dirty="0" smtClean="0">
                <a:solidFill>
                  <a:srgbClr val="002060"/>
                </a:solidFill>
                <a:latin typeface="Berlin Sans FB" pitchFamily="34" charset="0"/>
              </a:rPr>
              <a:t>1)   </a:t>
            </a:r>
            <a:r>
              <a:rPr lang="en-US" sz="4100" dirty="0" smtClean="0">
                <a:solidFill>
                  <a:srgbClr val="FF6600"/>
                </a:solidFill>
                <a:latin typeface="Berlin Sans FB" pitchFamily="34" charset="0"/>
              </a:rPr>
              <a:t>Construction in busy city</a:t>
            </a:r>
          </a:p>
          <a:p>
            <a:pPr marL="796925" indent="-398463">
              <a:buFont typeface="Courier New" panose="02070309020205020404" pitchFamily="49" charset="0"/>
              <a:buChar char="o"/>
            </a:pPr>
            <a:r>
              <a:rPr lang="en-US" sz="3100" dirty="0" smtClean="0">
                <a:solidFill>
                  <a:srgbClr val="002060"/>
                </a:solidFill>
                <a:latin typeface="Berlin Sans FB" pitchFamily="34" charset="0"/>
              </a:rPr>
              <a:t>Adoption of standard gauge allowed sharp curves to minimize land    acquisition and restrict alignment mostly in Road ROW.</a:t>
            </a:r>
          </a:p>
          <a:p>
            <a:pPr marL="796925" indent="-398463">
              <a:buFont typeface="Courier New" panose="02070309020205020404" pitchFamily="49" charset="0"/>
              <a:buChar char="o"/>
            </a:pPr>
            <a:r>
              <a:rPr lang="en-US" sz="3100" dirty="0" smtClean="0">
                <a:solidFill>
                  <a:srgbClr val="002060"/>
                </a:solidFill>
                <a:latin typeface="Berlin Sans FB" pitchFamily="34" charset="0"/>
              </a:rPr>
              <a:t>Effective coordination with Civic Authorities for traffic blockade &amp; utility diversion</a:t>
            </a:r>
          </a:p>
          <a:p>
            <a:pPr marL="396875" indent="-220663">
              <a:buFont typeface="Arial" pitchFamily="34" charset="0"/>
              <a:buNone/>
            </a:pPr>
            <a:r>
              <a:rPr lang="en-US" dirty="0" smtClean="0">
                <a:solidFill>
                  <a:srgbClr val="002060"/>
                </a:solidFill>
                <a:latin typeface="Berlin Sans FB" pitchFamily="34" charset="0"/>
              </a:rPr>
              <a:t>2) </a:t>
            </a:r>
            <a:r>
              <a:rPr lang="en-US" sz="4100" dirty="0" smtClean="0">
                <a:solidFill>
                  <a:srgbClr val="FF6600"/>
                </a:solidFill>
                <a:latin typeface="Berlin Sans FB" pitchFamily="34" charset="0"/>
              </a:rPr>
              <a:t>Soft Clay Sub-soil</a:t>
            </a:r>
          </a:p>
          <a:p>
            <a:pPr marL="796925" indent="-398463">
              <a:buFont typeface="Courier New" panose="02070309020205020404" pitchFamily="49" charset="0"/>
              <a:buChar char="o"/>
            </a:pPr>
            <a:r>
              <a:rPr lang="en-US" sz="3100" dirty="0" smtClean="0">
                <a:solidFill>
                  <a:srgbClr val="002060"/>
                </a:solidFill>
                <a:latin typeface="Berlin Sans FB" pitchFamily="34" charset="0"/>
              </a:rPr>
              <a:t>Choice of proper TBM</a:t>
            </a:r>
          </a:p>
          <a:p>
            <a:pPr marL="796925" indent="-398463">
              <a:buFont typeface="Courier New" panose="02070309020205020404" pitchFamily="49" charset="0"/>
              <a:buChar char="o"/>
            </a:pPr>
            <a:r>
              <a:rPr lang="en-US" sz="3100" dirty="0" smtClean="0">
                <a:solidFill>
                  <a:srgbClr val="002060"/>
                </a:solidFill>
                <a:latin typeface="Berlin Sans FB" pitchFamily="34" charset="0"/>
              </a:rPr>
              <a:t>Effective design of Tunnel liners</a:t>
            </a:r>
          </a:p>
          <a:p>
            <a:pPr marL="796925" indent="-398463">
              <a:buFont typeface="Courier New" panose="02070309020205020404" pitchFamily="49" charset="0"/>
              <a:buChar char="o"/>
            </a:pPr>
            <a:r>
              <a:rPr lang="en-US" sz="3100" dirty="0" smtClean="0">
                <a:solidFill>
                  <a:srgbClr val="002060"/>
                </a:solidFill>
                <a:latin typeface="Berlin Sans FB" pitchFamily="34" charset="0"/>
              </a:rPr>
              <a:t>Efficient control of  tunneling parameters &amp; alignment</a:t>
            </a:r>
          </a:p>
          <a:p>
            <a:pPr marL="515938" indent="-341313">
              <a:buFont typeface="Arial" pitchFamily="34" charset="0"/>
              <a:buAutoNum type="arabicParenR" startAt="3"/>
            </a:pPr>
            <a:r>
              <a:rPr lang="en-US" sz="4100" dirty="0" smtClean="0">
                <a:solidFill>
                  <a:srgbClr val="002060"/>
                </a:solidFill>
                <a:latin typeface="Berlin Sans FB" pitchFamily="34" charset="0"/>
              </a:rPr>
              <a:t> </a:t>
            </a:r>
            <a:r>
              <a:rPr lang="en-US" sz="4100" dirty="0" smtClean="0">
                <a:solidFill>
                  <a:srgbClr val="FF6600"/>
                </a:solidFill>
                <a:latin typeface="Berlin Sans FB" pitchFamily="34" charset="0"/>
              </a:rPr>
              <a:t>Management of Distress to Buildings</a:t>
            </a:r>
          </a:p>
          <a:p>
            <a:pPr marL="631825" indent="-233363">
              <a:buFont typeface="Courier New" panose="02070309020205020404" pitchFamily="49" charset="0"/>
              <a:buChar char="o"/>
            </a:pPr>
            <a:r>
              <a:rPr lang="en-US" sz="3400" dirty="0" smtClean="0">
                <a:solidFill>
                  <a:srgbClr val="002060"/>
                </a:solidFill>
                <a:latin typeface="Berlin Sans FB" pitchFamily="34" charset="0"/>
              </a:rPr>
              <a:t>  M</a:t>
            </a:r>
            <a:r>
              <a:rPr lang="en-US" sz="3100" dirty="0" smtClean="0">
                <a:solidFill>
                  <a:srgbClr val="002060"/>
                </a:solidFill>
                <a:latin typeface="Berlin Sans FB" pitchFamily="34" charset="0"/>
              </a:rPr>
              <a:t>eticulous Building Condition Survey</a:t>
            </a:r>
          </a:p>
          <a:p>
            <a:pPr marL="631825" indent="-233363">
              <a:buFont typeface="Courier New" panose="02070309020205020404" pitchFamily="49" charset="0"/>
              <a:buChar char="o"/>
            </a:pPr>
            <a:r>
              <a:rPr lang="en-US" sz="3100" dirty="0" smtClean="0">
                <a:solidFill>
                  <a:srgbClr val="002060"/>
                </a:solidFill>
                <a:latin typeface="Berlin Sans FB" pitchFamily="34" charset="0"/>
              </a:rPr>
              <a:t>  Proper Structural assessment &amp; prediction of settlement.</a:t>
            </a:r>
          </a:p>
          <a:p>
            <a:pPr marL="631825" indent="-233363">
              <a:buFont typeface="Courier New" panose="02070309020205020404" pitchFamily="49" charset="0"/>
              <a:buChar char="o"/>
            </a:pPr>
            <a:r>
              <a:rPr lang="en-US" sz="3100" dirty="0" smtClean="0">
                <a:solidFill>
                  <a:srgbClr val="002060"/>
                </a:solidFill>
                <a:latin typeface="Berlin Sans FB" pitchFamily="34" charset="0"/>
              </a:rPr>
              <a:t>  Pre-tunneling &amp; post-tunneling rectification measures</a:t>
            </a:r>
          </a:p>
          <a:p>
            <a:pPr marL="631825" indent="-233363">
              <a:buFont typeface="Courier New" panose="02070309020205020404" pitchFamily="49" charset="0"/>
              <a:buChar char="o"/>
            </a:pPr>
            <a:r>
              <a:rPr lang="en-US" sz="3100" dirty="0" smtClean="0">
                <a:solidFill>
                  <a:srgbClr val="002060"/>
                </a:solidFill>
                <a:latin typeface="Berlin Sans FB" pitchFamily="34" charset="0"/>
              </a:rPr>
              <a:t>  Proper monitoring &amp; quick response to situation.</a:t>
            </a:r>
          </a:p>
          <a:p>
            <a:pPr marL="176212" indent="0">
              <a:buFont typeface="Arial" pitchFamily="34" charset="0"/>
              <a:buNone/>
            </a:pPr>
            <a:endParaRPr lang="en-US" sz="3400" dirty="0" smtClean="0">
              <a:solidFill>
                <a:srgbClr val="002060"/>
              </a:solidFill>
              <a:latin typeface="Berlin Sans FB" pitchFamily="34" charset="0"/>
            </a:endParaRPr>
          </a:p>
          <a:p>
            <a:pPr marL="176212" indent="0">
              <a:buFont typeface="Arial" pitchFamily="34" charset="0"/>
              <a:buNone/>
            </a:pPr>
            <a:endParaRPr lang="en-US" sz="3400" dirty="0" smtClean="0">
              <a:solidFill>
                <a:srgbClr val="002060"/>
              </a:solidFill>
              <a:latin typeface="Berlin Sans FB" pitchFamily="34" charset="0"/>
            </a:endParaRPr>
          </a:p>
          <a:p>
            <a:pPr marL="176212" indent="0">
              <a:buFont typeface="Arial" pitchFamily="34" charset="0"/>
              <a:buNone/>
            </a:pPr>
            <a:endParaRPr lang="en-US" sz="3400" dirty="0">
              <a:solidFill>
                <a:srgbClr val="002060"/>
              </a:solidFill>
              <a:latin typeface="Berlin Sans FB" pitchFamily="34" charset="0"/>
            </a:endParaRPr>
          </a:p>
          <a:p>
            <a:pPr marL="176212" indent="0">
              <a:buFont typeface="Arial" pitchFamily="34" charset="0"/>
              <a:buNone/>
            </a:pPr>
            <a:endParaRPr lang="en-US" sz="3400"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a:buFont typeface="Wingdings" panose="05000000000000000000" pitchFamily="2" charset="2"/>
              <a:buChar char="v"/>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smtClean="0">
              <a:solidFill>
                <a:srgbClr val="002060"/>
              </a:solidFill>
              <a:latin typeface="Berlin Sans FB" pitchFamily="34" charset="0"/>
            </a:endParaRPr>
          </a:p>
          <a:p>
            <a:pPr marL="0" indent="0">
              <a:buFont typeface="Arial" pitchFamily="34" charset="0"/>
              <a:buNone/>
            </a:pPr>
            <a:endParaRPr lang="en-US" dirty="0">
              <a:solidFill>
                <a:srgbClr val="002060"/>
              </a:solidFill>
              <a:latin typeface="Berlin Sans FB" pitchFamily="34" charset="0"/>
            </a:endParaRPr>
          </a:p>
        </p:txBody>
      </p:sp>
      <p:sp>
        <p:nvSpPr>
          <p:cNvPr id="7" name="Title 5"/>
          <p:cNvSpPr txBox="1">
            <a:spLocks/>
          </p:cNvSpPr>
          <p:nvPr/>
        </p:nvSpPr>
        <p:spPr>
          <a:xfrm>
            <a:off x="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UNDERGROUND TUNNELING </a:t>
            </a:r>
            <a:endParaRPr lang="en-US" sz="2000" dirty="0">
              <a:solidFill>
                <a:srgbClr val="FFFF00"/>
              </a:solidFill>
              <a:latin typeface="Berlin Sans FB" panose="020E0602020502020306" pitchFamily="34" charset="0"/>
            </a:endParaRPr>
          </a:p>
        </p:txBody>
      </p:sp>
      <p:sp>
        <p:nvSpPr>
          <p:cNvPr id="3" name="TextBox 2"/>
          <p:cNvSpPr txBox="1"/>
          <p:nvPr/>
        </p:nvSpPr>
        <p:spPr>
          <a:xfrm>
            <a:off x="2971800" y="496530"/>
            <a:ext cx="3592650" cy="523220"/>
          </a:xfrm>
          <a:prstGeom prst="rect">
            <a:avLst/>
          </a:prstGeom>
          <a:solidFill>
            <a:schemeClr val="accent1"/>
          </a:solidFill>
        </p:spPr>
        <p:txBody>
          <a:bodyPr wrap="none" rtlCol="0">
            <a:spAutoFit/>
          </a:bodyPr>
          <a:lstStyle/>
          <a:p>
            <a:r>
              <a:rPr lang="en-US" sz="2800" dirty="0" smtClean="0">
                <a:solidFill>
                  <a:prstClr val="black"/>
                </a:solidFill>
                <a:latin typeface="Berlin Sans FB" panose="020E0602020502020306" pitchFamily="34" charset="0"/>
              </a:rPr>
              <a:t>Challenges being faced</a:t>
            </a:r>
            <a:endParaRPr lang="en-US" sz="2800" dirty="0">
              <a:solidFill>
                <a:prstClr val="black"/>
              </a:solidFill>
              <a:latin typeface="Berlin Sans FB" panose="020E0602020502020306" pitchFamily="34" charset="0"/>
            </a:endParaRPr>
          </a:p>
        </p:txBody>
      </p:sp>
      <p:sp>
        <p:nvSpPr>
          <p:cNvPr id="8" name="TextBox 7"/>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Challenges in Tunneling in East West Metro Kolkata  </a:t>
            </a:r>
          </a:p>
        </p:txBody>
      </p:sp>
      <p:pic>
        <p:nvPicPr>
          <p:cNvPr id="13" name="Picture 12"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44183598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228600" y="1524000"/>
            <a:ext cx="8686800" cy="4114800"/>
          </a:xfrm>
          <a:prstGeom prst="rect">
            <a:avLst/>
          </a:prstGeom>
          <a:noFill/>
          <a:ln w="9525">
            <a:noFill/>
            <a:miter lim="800000"/>
            <a:headEnd/>
            <a:tailEnd/>
          </a:ln>
          <a:effectLst/>
        </p:spPr>
      </p:pic>
      <p:sp>
        <p:nvSpPr>
          <p:cNvPr id="5" name="Rectangle 4"/>
          <p:cNvSpPr/>
          <p:nvPr/>
        </p:nvSpPr>
        <p:spPr>
          <a:xfrm>
            <a:off x="228600" y="1524000"/>
            <a:ext cx="8686800" cy="411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 name="Title 5"/>
          <p:cNvSpPr txBox="1">
            <a:spLocks/>
          </p:cNvSpPr>
          <p:nvPr/>
        </p:nvSpPr>
        <p:spPr>
          <a:xfrm>
            <a:off x="-14188" y="0"/>
            <a:ext cx="9145488" cy="681489"/>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a:solidFill>
                  <a:srgbClr val="FFFF00"/>
                </a:solidFill>
                <a:latin typeface="Berlin Sans FB" panose="020E0602020502020306" pitchFamily="34" charset="0"/>
              </a:rPr>
              <a:t>REQUIREMENT OF CROSS PASSAGES INSIDE THE TUNNEL</a:t>
            </a:r>
            <a:br>
              <a:rPr lang="en-US" sz="2000" dirty="0">
                <a:solidFill>
                  <a:srgbClr val="FFFF00"/>
                </a:solidFill>
                <a:latin typeface="Berlin Sans FB" panose="020E0602020502020306" pitchFamily="34" charset="0"/>
              </a:rPr>
            </a:br>
            <a:r>
              <a:rPr lang="en-US" sz="2000" dirty="0">
                <a:solidFill>
                  <a:srgbClr val="FFFF00"/>
                </a:solidFill>
                <a:latin typeface="Berlin Sans FB" panose="020E0602020502020306" pitchFamily="34" charset="0"/>
              </a:rPr>
              <a:t>@250M </a:t>
            </a:r>
            <a:r>
              <a:rPr lang="en-US" sz="2000" dirty="0" smtClean="0">
                <a:solidFill>
                  <a:srgbClr val="FFFF00"/>
                </a:solidFill>
                <a:latin typeface="Berlin Sans FB" panose="020E0602020502020306" pitchFamily="34" charset="0"/>
              </a:rPr>
              <a:t>INTERVAL BY NATM </a:t>
            </a:r>
            <a:endParaRPr lang="en-US" sz="2000" dirty="0">
              <a:solidFill>
                <a:srgbClr val="FFFF00"/>
              </a:solidFill>
              <a:latin typeface="Berlin Sans FB" panose="020E0602020502020306" pitchFamily="34" charset="0"/>
            </a:endParaRPr>
          </a:p>
        </p:txBody>
      </p:sp>
      <p:cxnSp>
        <p:nvCxnSpPr>
          <p:cNvPr id="9" name="Straight Arrow Connector 8"/>
          <p:cNvCxnSpPr/>
          <p:nvPr/>
        </p:nvCxnSpPr>
        <p:spPr>
          <a:xfrm flipV="1">
            <a:off x="1066800" y="2667000"/>
            <a:ext cx="1371600" cy="15240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558556" y="3111500"/>
            <a:ext cx="13444" cy="10795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8711247">
            <a:off x="1224923" y="3481973"/>
            <a:ext cx="1497526" cy="338554"/>
          </a:xfrm>
          <a:prstGeom prst="rect">
            <a:avLst/>
          </a:prstGeom>
          <a:solidFill>
            <a:schemeClr val="accent6">
              <a:lumMod val="20000"/>
              <a:lumOff val="80000"/>
            </a:schemeClr>
          </a:solidFill>
          <a:ln>
            <a:solidFill>
              <a:srgbClr val="FF0000"/>
            </a:solidFill>
          </a:ln>
        </p:spPr>
        <p:txBody>
          <a:bodyPr wrap="none" rtlCol="0">
            <a:spAutoFit/>
          </a:bodyPr>
          <a:lstStyle/>
          <a:p>
            <a:r>
              <a:rPr lang="en-US" sz="1600" dirty="0" smtClean="0">
                <a:solidFill>
                  <a:prstClr val="black"/>
                </a:solidFill>
                <a:latin typeface="Berlin Sans FB" panose="020E0602020502020306" pitchFamily="34" charset="0"/>
              </a:rPr>
              <a:t>UG-1: 5550 mm</a:t>
            </a:r>
            <a:endParaRPr lang="en-US" sz="1600" dirty="0">
              <a:solidFill>
                <a:prstClr val="black"/>
              </a:solidFill>
              <a:latin typeface="Berlin Sans FB" panose="020E0602020502020306" pitchFamily="34" charset="0"/>
            </a:endParaRPr>
          </a:p>
        </p:txBody>
      </p:sp>
      <p:sp>
        <p:nvSpPr>
          <p:cNvPr id="26" name="TextBox 25"/>
          <p:cNvSpPr txBox="1"/>
          <p:nvPr/>
        </p:nvSpPr>
        <p:spPr>
          <a:xfrm>
            <a:off x="4681604" y="3471287"/>
            <a:ext cx="1016625" cy="338554"/>
          </a:xfrm>
          <a:prstGeom prst="rect">
            <a:avLst/>
          </a:prstGeom>
          <a:solidFill>
            <a:schemeClr val="accent6">
              <a:lumMod val="20000"/>
              <a:lumOff val="80000"/>
            </a:schemeClr>
          </a:solidFill>
          <a:ln>
            <a:solidFill>
              <a:srgbClr val="FF0000"/>
            </a:solidFill>
          </a:ln>
        </p:spPr>
        <p:txBody>
          <a:bodyPr wrap="none" rtlCol="0">
            <a:spAutoFit/>
          </a:bodyPr>
          <a:lstStyle/>
          <a:p>
            <a:r>
              <a:rPr lang="en-US" sz="1600" dirty="0" smtClean="0">
                <a:solidFill>
                  <a:prstClr val="black"/>
                </a:solidFill>
                <a:latin typeface="Berlin Sans FB" panose="020E0602020502020306" pitchFamily="34" charset="0"/>
              </a:rPr>
              <a:t>2800 mm</a:t>
            </a:r>
            <a:endParaRPr lang="en-US" sz="1600" dirty="0">
              <a:solidFill>
                <a:prstClr val="black"/>
              </a:solidFill>
              <a:latin typeface="Berlin Sans FB" panose="020E0602020502020306" pitchFamily="34" charset="0"/>
            </a:endParaRPr>
          </a:p>
        </p:txBody>
      </p:sp>
      <p:sp>
        <p:nvSpPr>
          <p:cNvPr id="12" name="TextBox 11"/>
          <p:cNvSpPr txBox="1"/>
          <p:nvPr/>
        </p:nvSpPr>
        <p:spPr>
          <a:xfrm rot="18711247">
            <a:off x="727880" y="3005503"/>
            <a:ext cx="1560042" cy="338554"/>
          </a:xfrm>
          <a:prstGeom prst="rect">
            <a:avLst/>
          </a:prstGeom>
          <a:solidFill>
            <a:schemeClr val="accent6">
              <a:lumMod val="20000"/>
              <a:lumOff val="80000"/>
            </a:schemeClr>
          </a:solidFill>
          <a:ln>
            <a:solidFill>
              <a:srgbClr val="FF0000"/>
            </a:solidFill>
          </a:ln>
        </p:spPr>
        <p:txBody>
          <a:bodyPr wrap="none" rtlCol="0">
            <a:spAutoFit/>
          </a:bodyPr>
          <a:lstStyle/>
          <a:p>
            <a:r>
              <a:rPr lang="en-US" sz="1600" dirty="0" smtClean="0">
                <a:solidFill>
                  <a:prstClr val="black"/>
                </a:solidFill>
                <a:latin typeface="Berlin Sans FB" panose="020E0602020502020306" pitchFamily="34" charset="0"/>
              </a:rPr>
              <a:t>UG-2: 5800 mm</a:t>
            </a:r>
            <a:endParaRPr lang="en-US" sz="1600" dirty="0">
              <a:solidFill>
                <a:prstClr val="black"/>
              </a:solidFill>
              <a:latin typeface="Berlin Sans FB" panose="020E0602020502020306" pitchFamily="34" charset="0"/>
            </a:endParaRPr>
          </a:p>
        </p:txBody>
      </p:sp>
      <p:sp>
        <p:nvSpPr>
          <p:cNvPr id="15" name="TextBox 14"/>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 Challenges in </a:t>
            </a:r>
            <a:r>
              <a:rPr lang="en-US" sz="1700" kern="0" dirty="0">
                <a:solidFill>
                  <a:srgbClr val="FFFF00"/>
                </a:solidFill>
              </a:rPr>
              <a:t>Tunneling in East West Metro</a:t>
            </a:r>
            <a:r>
              <a:rPr kumimoji="0" lang="en-US" sz="1700" b="0" i="0" u="none" strike="noStrike" kern="0" cap="none" spc="0" normalizeH="0" baseline="0" noProof="0" dirty="0" smtClean="0">
                <a:ln>
                  <a:noFill/>
                </a:ln>
                <a:solidFill>
                  <a:srgbClr val="FFFF00"/>
                </a:solidFill>
                <a:effectLst/>
                <a:uLnTx/>
                <a:uFillTx/>
              </a:rPr>
              <a:t> Kolkata  </a:t>
            </a:r>
          </a:p>
        </p:txBody>
      </p:sp>
      <p:pic>
        <p:nvPicPr>
          <p:cNvPr id="14" name="Picture 13"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583115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9144000" cy="6858000"/>
          </a:xfrm>
        </p:spPr>
        <p:style>
          <a:lnRef idx="1">
            <a:schemeClr val="accent6"/>
          </a:lnRef>
          <a:fillRef idx="2">
            <a:schemeClr val="accent6"/>
          </a:fillRef>
          <a:effectRef idx="1">
            <a:schemeClr val="accent6"/>
          </a:effectRef>
          <a:fontRef idx="minor">
            <a:schemeClr val="dk1"/>
          </a:fontRef>
        </p:style>
        <p:txBody>
          <a:bodyPr rtlCol="0">
            <a:normAutofit/>
          </a:bodyPr>
          <a:lstStyle/>
          <a:p>
            <a:pPr eaLnBrk="1" fontAlgn="auto" hangingPunct="1">
              <a:spcAft>
                <a:spcPts val="0"/>
              </a:spcAft>
              <a:defRPr/>
            </a:pPr>
            <a:r>
              <a:rPr lang="en-US" sz="5400" b="1" dirty="0" smtClean="0">
                <a:solidFill>
                  <a:srgbClr val="0070C0"/>
                </a:solidFill>
                <a:latin typeface="Berlin Sans FB Demi" pitchFamily="34" charset="0"/>
              </a:rPr>
              <a:t> </a:t>
            </a:r>
            <a:endParaRPr lang="en-US" sz="4400" i="1" spc="300" dirty="0">
              <a:solidFill>
                <a:srgbClr val="7030A0"/>
              </a:solidFill>
              <a:latin typeface="Berlin Sans FB Demi" pitchFamily="34" charset="0"/>
            </a:endParaRPr>
          </a:p>
        </p:txBody>
      </p:sp>
      <p:sp>
        <p:nvSpPr>
          <p:cNvPr id="5" name="Subtitle 4"/>
          <p:cNvSpPr>
            <a:spLocks noGrp="1"/>
          </p:cNvSpPr>
          <p:nvPr>
            <p:ph type="subTitle" idx="1"/>
          </p:nvPr>
        </p:nvSpPr>
        <p:spPr>
          <a:xfrm>
            <a:off x="457200" y="228600"/>
            <a:ext cx="8381999" cy="6400800"/>
          </a:xfrm>
        </p:spPr>
        <p:txBody>
          <a:bodyPr>
            <a:noAutofit/>
          </a:bodyPr>
          <a:lstStyle/>
          <a:p>
            <a:pPr algn="just">
              <a:spcBef>
                <a:spcPts val="0"/>
              </a:spcBef>
            </a:pPr>
            <a:endParaRPr lang="en-US" sz="2400" dirty="0" smtClean="0">
              <a:solidFill>
                <a:srgbClr val="002060"/>
              </a:solidFill>
              <a:latin typeface="Berlin Sans FB" panose="020E0602020502020306" pitchFamily="34" charset="0"/>
              <a:ea typeface="Calibri"/>
              <a:cs typeface="Times New Roman"/>
            </a:endParaRPr>
          </a:p>
          <a:p>
            <a:pPr algn="just">
              <a:spcBef>
                <a:spcPts val="0"/>
              </a:spcBef>
            </a:pPr>
            <a:r>
              <a:rPr lang="en-US" sz="2400" dirty="0" smtClean="0">
                <a:solidFill>
                  <a:srgbClr val="002060"/>
                </a:solidFill>
                <a:latin typeface="Berlin Sans FB" panose="020E0602020502020306" pitchFamily="34" charset="0"/>
                <a:ea typeface="Calibri"/>
                <a:cs typeface="Times New Roman"/>
              </a:rPr>
              <a:t>As per UN Habitat Report, the </a:t>
            </a:r>
            <a:r>
              <a:rPr lang="en-US" sz="2400" dirty="0">
                <a:solidFill>
                  <a:srgbClr val="002060"/>
                </a:solidFill>
                <a:latin typeface="Berlin Sans FB" panose="020E0602020502020306" pitchFamily="34" charset="0"/>
                <a:ea typeface="Calibri"/>
                <a:cs typeface="Times New Roman"/>
              </a:rPr>
              <a:t>world is rapidly urbanizing as people from rural areas continue to move to the cities. This is a  dominating phenomenon in the </a:t>
            </a:r>
            <a:r>
              <a:rPr lang="en-US" sz="2400" dirty="0" smtClean="0">
                <a:solidFill>
                  <a:srgbClr val="002060"/>
                </a:solidFill>
                <a:latin typeface="Berlin Sans FB" panose="020E0602020502020306" pitchFamily="34" charset="0"/>
                <a:ea typeface="Calibri"/>
                <a:cs typeface="Times New Roman"/>
              </a:rPr>
              <a:t>present day urban scenario.</a:t>
            </a: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a:lnSpc>
                <a:spcPct val="115000"/>
              </a:lnSpc>
              <a:spcBef>
                <a:spcPts val="0"/>
              </a:spcBef>
            </a:pPr>
            <a:r>
              <a:rPr lang="en-US" sz="2000" b="1" u="sng" dirty="0" smtClean="0">
                <a:solidFill>
                  <a:srgbClr val="002060"/>
                </a:solidFill>
                <a:latin typeface="Berlin Sans FB" panose="020E0602020502020306" pitchFamily="34" charset="0"/>
                <a:ea typeface="Calibri"/>
                <a:cs typeface="Times New Roman"/>
              </a:rPr>
              <a:t>Urban </a:t>
            </a:r>
            <a:r>
              <a:rPr lang="en-US" sz="2000" b="1" u="sng" dirty="0">
                <a:solidFill>
                  <a:srgbClr val="002060"/>
                </a:solidFill>
                <a:latin typeface="Berlin Sans FB" panose="020E0602020502020306" pitchFamily="34" charset="0"/>
                <a:ea typeface="Calibri"/>
                <a:cs typeface="Times New Roman"/>
              </a:rPr>
              <a:t>&amp; Rural Population of the world 1950-2050</a:t>
            </a:r>
            <a:endParaRPr lang="en-US" sz="2000" b="1" u="sng" dirty="0" smtClean="0">
              <a:solidFill>
                <a:srgbClr val="002060"/>
              </a:solidFill>
              <a:latin typeface="Berlin Sans FB" panose="020E0602020502020306" pitchFamily="34" charset="0"/>
              <a:ea typeface="Calibri"/>
              <a:cs typeface="Times New Roman"/>
            </a:endParaRPr>
          </a:p>
          <a:p>
            <a:pPr algn="just">
              <a:lnSpc>
                <a:spcPct val="115000"/>
              </a:lnSpc>
              <a:spcBef>
                <a:spcPts val="0"/>
              </a:spcBef>
            </a:pPr>
            <a:r>
              <a:rPr lang="en-US" sz="2400" dirty="0" smtClean="0">
                <a:solidFill>
                  <a:srgbClr val="002060"/>
                </a:solidFill>
                <a:latin typeface="Berlin Sans FB" panose="020E0602020502020306" pitchFamily="34" charset="0"/>
                <a:ea typeface="Calibri"/>
                <a:cs typeface="Times New Roman"/>
              </a:rPr>
              <a:t>The urban </a:t>
            </a:r>
            <a:r>
              <a:rPr lang="en-US" sz="2400" dirty="0">
                <a:solidFill>
                  <a:srgbClr val="002060"/>
                </a:solidFill>
                <a:latin typeface="Berlin Sans FB" panose="020E0602020502020306" pitchFamily="34" charset="0"/>
                <a:ea typeface="Calibri"/>
                <a:cs typeface="Times New Roman"/>
              </a:rPr>
              <a:t>and rural populations </a:t>
            </a:r>
            <a:r>
              <a:rPr lang="en-US" sz="2400" dirty="0" smtClean="0">
                <a:solidFill>
                  <a:srgbClr val="002060"/>
                </a:solidFill>
                <a:latin typeface="Berlin Sans FB" panose="020E0602020502020306" pitchFamily="34" charset="0"/>
                <a:ea typeface="Calibri"/>
                <a:cs typeface="Times New Roman"/>
              </a:rPr>
              <a:t>has become </a:t>
            </a:r>
            <a:r>
              <a:rPr lang="en-US" sz="2400" dirty="0">
                <a:solidFill>
                  <a:srgbClr val="002060"/>
                </a:solidFill>
                <a:latin typeface="Berlin Sans FB" panose="020E0602020502020306" pitchFamily="34" charset="0"/>
                <a:ea typeface="Calibri"/>
                <a:cs typeface="Times New Roman"/>
              </a:rPr>
              <a:t>equal in 2007-08 and urban population </a:t>
            </a:r>
            <a:r>
              <a:rPr lang="en-US" sz="2400" dirty="0" smtClean="0">
                <a:solidFill>
                  <a:srgbClr val="002060"/>
                </a:solidFill>
                <a:latin typeface="Berlin Sans FB" panose="020E0602020502020306" pitchFamily="34" charset="0"/>
                <a:ea typeface="Calibri"/>
                <a:cs typeface="Times New Roman"/>
              </a:rPr>
              <a:t>is </a:t>
            </a:r>
            <a:r>
              <a:rPr lang="en-US" sz="2400" dirty="0">
                <a:solidFill>
                  <a:srgbClr val="002060"/>
                </a:solidFill>
                <a:latin typeface="Berlin Sans FB" panose="020E0602020502020306" pitchFamily="34" charset="0"/>
                <a:ea typeface="Calibri"/>
                <a:cs typeface="Times New Roman"/>
              </a:rPr>
              <a:t>drastically </a:t>
            </a:r>
            <a:r>
              <a:rPr lang="en-US" sz="2400" dirty="0" smtClean="0">
                <a:solidFill>
                  <a:srgbClr val="002060"/>
                </a:solidFill>
                <a:latin typeface="Berlin Sans FB" panose="020E0602020502020306" pitchFamily="34" charset="0"/>
                <a:ea typeface="Calibri"/>
                <a:cs typeface="Times New Roman"/>
              </a:rPr>
              <a:t>increasing </a:t>
            </a:r>
            <a:r>
              <a:rPr lang="en-US" sz="2400" dirty="0">
                <a:solidFill>
                  <a:srgbClr val="002060"/>
                </a:solidFill>
                <a:latin typeface="Berlin Sans FB" panose="020E0602020502020306" pitchFamily="34" charset="0"/>
                <a:ea typeface="Calibri"/>
                <a:cs typeface="Times New Roman"/>
              </a:rPr>
              <a:t>beyond 2010.</a:t>
            </a:r>
          </a:p>
          <a:p>
            <a:pPr algn="just">
              <a:spcBef>
                <a:spcPts val="0"/>
              </a:spcBef>
            </a:pPr>
            <a:endParaRPr lang="en-US" b="1" dirty="0" smtClean="0">
              <a:solidFill>
                <a:srgbClr val="0070C0"/>
              </a:solidFill>
              <a:latin typeface="Berlin Sans FB Demi" pitchFamily="34" charset="0"/>
            </a:endParaRPr>
          </a:p>
          <a:p>
            <a:pPr algn="just">
              <a:spcBef>
                <a:spcPts val="0"/>
              </a:spcBef>
            </a:pPr>
            <a:endParaRPr lang="en-US" dirty="0" smtClean="0">
              <a:solidFill>
                <a:srgbClr val="002060"/>
              </a:solidFill>
            </a:endParaRPr>
          </a:p>
          <a:p>
            <a:pPr algn="just">
              <a:spcBef>
                <a:spcPts val="0"/>
              </a:spcBef>
            </a:pPr>
            <a:endParaRPr lang="en-US" dirty="0">
              <a:solidFill>
                <a:srgbClr val="00206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3000" y="1752600"/>
            <a:ext cx="7010400" cy="36576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GLOBAL TRANSPORTATION SCENARIO</a:t>
            </a:r>
            <a:endParaRPr lang="en-US" sz="2000" dirty="0">
              <a:solidFill>
                <a:srgbClr val="FFFF00"/>
              </a:solidFill>
              <a:latin typeface="Berlin Sans FB" panose="020E0602020502020306" pitchFamily="34" charset="0"/>
            </a:endParaRPr>
          </a:p>
        </p:txBody>
      </p:sp>
      <p:sp>
        <p:nvSpPr>
          <p:cNvPr id="8" name="TextBox 7"/>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latin typeface="Calibri"/>
              </a:rPr>
              <a:t> Challenges in Tunneling in East West Metro Kolkata  </a:t>
            </a:r>
            <a:endParaRPr lang="en-US" sz="1700" dirty="0">
              <a:solidFill>
                <a:srgbClr val="FFFF00"/>
              </a:solidFill>
              <a:latin typeface="Calibri"/>
            </a:endParaRP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962055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1" y="457200"/>
            <a:ext cx="8991600" cy="6096000"/>
          </a:xfrm>
          <a:prstGeom prst="rect">
            <a:avLst/>
          </a:prstGeom>
        </p:spPr>
        <p:style>
          <a:lnRef idx="1">
            <a:schemeClr val="accent4"/>
          </a:lnRef>
          <a:fillRef idx="2">
            <a:schemeClr val="accent4"/>
          </a:fillRef>
          <a:effectRef idx="1">
            <a:schemeClr val="accent4"/>
          </a:effectRef>
          <a:fontRef idx="minor">
            <a:schemeClr val="dk1"/>
          </a:fontRef>
        </p:style>
        <p:txBody>
          <a:bodyPr vert="horz" lIns="91341" tIns="45675" rIns="91341" bIns="45675">
            <a:noAutofit/>
          </a:bodyPr>
          <a:lstStyle/>
          <a:p>
            <a:pPr marL="111006" algn="just">
              <a:buClr>
                <a:prstClr val="black">
                  <a:shade val="95000"/>
                </a:prstClr>
              </a:buClr>
              <a:buSzPct val="65000"/>
              <a:defRPr/>
            </a:pPr>
            <a:endParaRPr lang="en-GB" sz="2400" b="1" u="sng" dirty="0" smtClean="0">
              <a:solidFill>
                <a:srgbClr val="FF0000"/>
              </a:solidFill>
              <a:latin typeface="Berlin Sans FB" pitchFamily="34" charset="0"/>
            </a:endParaRPr>
          </a:p>
          <a:p>
            <a:pPr marL="111006" algn="just">
              <a:buClr>
                <a:prstClr val="black">
                  <a:shade val="95000"/>
                </a:prstClr>
              </a:buClr>
              <a:buSzPct val="65000"/>
              <a:defRPr/>
            </a:pPr>
            <a:endParaRPr lang="en-GB" sz="2400" b="1" u="sng" dirty="0" smtClean="0">
              <a:solidFill>
                <a:srgbClr val="FF0000"/>
              </a:solidFill>
              <a:latin typeface="Berlin Sans FB" pitchFamily="34" charset="0"/>
            </a:endParaRPr>
          </a:p>
          <a:p>
            <a:pPr marL="111006" algn="just">
              <a:buClr>
                <a:prstClr val="black">
                  <a:shade val="95000"/>
                </a:prstClr>
              </a:buClr>
              <a:buSzPct val="65000"/>
              <a:defRPr/>
            </a:pPr>
            <a:endParaRPr lang="en-GB" sz="2400" b="1" u="sng" dirty="0">
              <a:solidFill>
                <a:srgbClr val="FF0000"/>
              </a:solidFill>
              <a:latin typeface="Berlin Sans FB" pitchFamily="34" charset="0"/>
            </a:endParaRPr>
          </a:p>
          <a:p>
            <a:pPr marL="111006" algn="just">
              <a:buClr>
                <a:prstClr val="black">
                  <a:shade val="95000"/>
                </a:prstClr>
              </a:buClr>
              <a:buSzPct val="65000"/>
              <a:defRPr/>
            </a:pPr>
            <a:endParaRPr lang="en-GB" sz="2400" b="1" u="sng" dirty="0" smtClean="0">
              <a:solidFill>
                <a:srgbClr val="FF0000"/>
              </a:solidFill>
              <a:latin typeface="Berlin Sans FB" pitchFamily="34" charset="0"/>
            </a:endParaRPr>
          </a:p>
          <a:p>
            <a:pPr marL="111006" algn="just">
              <a:buClr>
                <a:prstClr val="black">
                  <a:shade val="95000"/>
                </a:prstClr>
              </a:buClr>
              <a:buSzPct val="65000"/>
              <a:defRPr/>
            </a:pPr>
            <a:endParaRPr lang="en-GB" sz="2400" b="1" dirty="0">
              <a:solidFill>
                <a:prstClr val="black"/>
              </a:solidFill>
              <a:latin typeface="Berlin Sans FB" pitchFamily="34" charset="0"/>
            </a:endParaRPr>
          </a:p>
          <a:p>
            <a:pPr marL="111006" algn="just">
              <a:buClr>
                <a:prstClr val="black">
                  <a:shade val="95000"/>
                </a:prstClr>
              </a:buClr>
              <a:buSzPct val="65000"/>
              <a:defRPr/>
            </a:pPr>
            <a:endParaRPr lang="en-GB" sz="2400" b="1" dirty="0">
              <a:solidFill>
                <a:prstClr val="black"/>
              </a:solidFill>
              <a:latin typeface="Berlin Sans FB" pitchFamily="34" charset="0"/>
            </a:endParaRPr>
          </a:p>
        </p:txBody>
      </p:sp>
      <p:sp>
        <p:nvSpPr>
          <p:cNvPr id="6" name="Title 5"/>
          <p:cNvSpPr txBox="1">
            <a:spLocks/>
          </p:cNvSpPr>
          <p:nvPr/>
        </p:nvSpPr>
        <p:spPr>
          <a:xfrm>
            <a:off x="11436" y="9"/>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UNDERGROUND STATIONS </a:t>
            </a:r>
            <a:endParaRPr lang="en-US" sz="2000" dirty="0">
              <a:solidFill>
                <a:srgbClr val="FFFF00"/>
              </a:solidFill>
              <a:latin typeface="Berlin Sans FB" panose="020E0602020502020306" pitchFamily="34" charset="0"/>
            </a:endParaRPr>
          </a:p>
        </p:txBody>
      </p:sp>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rPr>
              <a:t> Challenges in Tunneling </a:t>
            </a:r>
            <a:r>
              <a:rPr lang="en-US" sz="1700" kern="0" dirty="0">
                <a:solidFill>
                  <a:srgbClr val="FFFF00"/>
                </a:solidFill>
              </a:rPr>
              <a:t>in East West Metro </a:t>
            </a:r>
            <a:r>
              <a:rPr lang="en-US" sz="1700" kern="0" dirty="0" smtClean="0">
                <a:solidFill>
                  <a:srgbClr val="FFFF00"/>
                </a:solidFill>
              </a:rPr>
              <a:t>Kolkata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609600"/>
            <a:ext cx="8726556" cy="5638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682126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a:stretch>
            <a:fillRect/>
          </a:stretch>
        </p:blipFill>
        <p:spPr bwMode="auto">
          <a:xfrm>
            <a:off x="6684085" y="4576425"/>
            <a:ext cx="2438400" cy="2004907"/>
          </a:xfrm>
          <a:prstGeom prst="rect">
            <a:avLst/>
          </a:prstGeom>
          <a:noFill/>
          <a:ln w="9525">
            <a:noFill/>
            <a:miter lim="800000"/>
            <a:headEnd/>
            <a:tailEnd/>
          </a:ln>
        </p:spPr>
      </p:pic>
      <p:sp>
        <p:nvSpPr>
          <p:cNvPr id="5" name="TextBox 4"/>
          <p:cNvSpPr txBox="1"/>
          <p:nvPr/>
        </p:nvSpPr>
        <p:spPr>
          <a:xfrm>
            <a:off x="457200" y="1828800"/>
            <a:ext cx="8153400" cy="1323348"/>
          </a:xfrm>
          <a:prstGeom prst="rect">
            <a:avLst/>
          </a:prstGeom>
          <a:noFill/>
        </p:spPr>
        <p:txBody>
          <a:bodyPr lIns="91341" tIns="45675" rIns="91341" bIns="45675">
            <a:spAutoFit/>
          </a:bodyPr>
          <a:lstStyle/>
          <a:p>
            <a:pPr algn="ctr">
              <a:defRPr/>
            </a:pPr>
            <a:r>
              <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rPr>
              <a:t> </a:t>
            </a:r>
          </a:p>
          <a:p>
            <a:pPr algn="ctr">
              <a:defRPr/>
            </a:pPr>
            <a:r>
              <a:rPr lang="en-US" sz="4000" b="1" spc="300" dirty="0" smtClean="0">
                <a:solidFill>
                  <a:srgbClr val="0070C0"/>
                </a:solidFill>
                <a:effectLst>
                  <a:outerShdw blurRad="38100" dist="38100" dir="2700000" algn="tl">
                    <a:srgbClr val="000000">
                      <a:alpha val="43137"/>
                    </a:srgbClr>
                  </a:outerShdw>
                </a:effectLst>
                <a:latin typeface="Berlin Sans FB" pitchFamily="34" charset="0"/>
                <a:cs typeface="Arial" pitchFamily="34" charset="0"/>
              </a:rPr>
              <a:t>Tunnel Geology in Kolkata</a:t>
            </a:r>
            <a:endPar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endParaRPr>
          </a:p>
        </p:txBody>
      </p:sp>
      <p:sp>
        <p:nvSpPr>
          <p:cNvPr id="7" name="TextBox 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 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  </a:t>
            </a: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78493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5"/>
          <p:cNvSpPr txBox="1">
            <a:spLocks/>
          </p:cNvSpPr>
          <p:nvPr/>
        </p:nvSpPr>
        <p:spPr>
          <a:xfrm>
            <a:off x="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KOLKATA METRO TUNNEL GEOLOGY-Ph II</a:t>
            </a:r>
            <a:endParaRPr lang="en-US" sz="2000" dirty="0">
              <a:solidFill>
                <a:srgbClr val="FFFF00"/>
              </a:solidFill>
              <a:latin typeface="Berlin Sans FB" panose="020E0602020502020306"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275" y="372768"/>
            <a:ext cx="9185275" cy="61277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75317"/>
            <a:ext cx="1717675" cy="22559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Freeform 3"/>
          <p:cNvSpPr/>
          <p:nvPr/>
        </p:nvSpPr>
        <p:spPr>
          <a:xfrm>
            <a:off x="808892" y="4484077"/>
            <a:ext cx="8106508" cy="729761"/>
          </a:xfrm>
          <a:custGeom>
            <a:avLst/>
            <a:gdLst>
              <a:gd name="connsiteX0" fmla="*/ 0 w 8106508"/>
              <a:gd name="connsiteY0" fmla="*/ 0 h 729761"/>
              <a:gd name="connsiteX1" fmla="*/ 1266093 w 8106508"/>
              <a:gd name="connsiteY1" fmla="*/ 211015 h 729761"/>
              <a:gd name="connsiteX2" fmla="*/ 2602523 w 8106508"/>
              <a:gd name="connsiteY2" fmla="*/ 360485 h 729761"/>
              <a:gd name="connsiteX3" fmla="*/ 6646985 w 8106508"/>
              <a:gd name="connsiteY3" fmla="*/ 369277 h 729761"/>
              <a:gd name="connsiteX4" fmla="*/ 7262446 w 8106508"/>
              <a:gd name="connsiteY4" fmla="*/ 378069 h 729761"/>
              <a:gd name="connsiteX5" fmla="*/ 8106508 w 8106508"/>
              <a:gd name="connsiteY5" fmla="*/ 228600 h 729761"/>
              <a:gd name="connsiteX6" fmla="*/ 8097716 w 8106508"/>
              <a:gd name="connsiteY6" fmla="*/ 527538 h 729761"/>
              <a:gd name="connsiteX7" fmla="*/ 7420708 w 8106508"/>
              <a:gd name="connsiteY7" fmla="*/ 729761 h 729761"/>
              <a:gd name="connsiteX8" fmla="*/ 2576146 w 8106508"/>
              <a:gd name="connsiteY8" fmla="*/ 685800 h 729761"/>
              <a:gd name="connsiteX9" fmla="*/ 0 w 8106508"/>
              <a:gd name="connsiteY9" fmla="*/ 307731 h 729761"/>
              <a:gd name="connsiteX10" fmla="*/ 0 w 8106508"/>
              <a:gd name="connsiteY10" fmla="*/ 0 h 72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6508" h="729761">
                <a:moveTo>
                  <a:pt x="0" y="0"/>
                </a:moveTo>
                <a:lnTo>
                  <a:pt x="1266093" y="211015"/>
                </a:lnTo>
                <a:lnTo>
                  <a:pt x="2602523" y="360485"/>
                </a:lnTo>
                <a:lnTo>
                  <a:pt x="6646985" y="369277"/>
                </a:lnTo>
                <a:lnTo>
                  <a:pt x="7262446" y="378069"/>
                </a:lnTo>
                <a:lnTo>
                  <a:pt x="8106508" y="228600"/>
                </a:lnTo>
                <a:lnTo>
                  <a:pt x="8097716" y="527538"/>
                </a:lnTo>
                <a:lnTo>
                  <a:pt x="7420708" y="729761"/>
                </a:lnTo>
                <a:lnTo>
                  <a:pt x="2576146" y="685800"/>
                </a:lnTo>
                <a:lnTo>
                  <a:pt x="0" y="307731"/>
                </a:lnTo>
                <a:lnTo>
                  <a:pt x="0" y="0"/>
                </a:lnTo>
                <a:close/>
              </a:path>
            </a:pathLst>
          </a:custGeom>
          <a:pattFill prst="ltDnDiag">
            <a:fgClr>
              <a:schemeClr val="accent1"/>
            </a:fgClr>
            <a:bgClr>
              <a:schemeClr val="bg1"/>
            </a:bgClr>
          </a:patt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0" y="1600200"/>
            <a:ext cx="1717675"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a:t>
            </a:r>
            <a:r>
              <a:rPr lang="en-US" sz="1700" kern="0" dirty="0">
                <a:solidFill>
                  <a:srgbClr val="FFFF00"/>
                </a:solidFill>
              </a:rPr>
              <a:t>Tunneling in East West Metro</a:t>
            </a:r>
            <a:r>
              <a:rPr kumimoji="0" lang="en-US" sz="1700" b="0" i="0" u="none" strike="noStrike" kern="0" cap="none" spc="0" normalizeH="0" baseline="0" noProof="0" dirty="0" smtClean="0">
                <a:ln>
                  <a:noFill/>
                </a:ln>
                <a:solidFill>
                  <a:srgbClr val="FFFF00"/>
                </a:solidFill>
                <a:effectLst/>
                <a:uLnTx/>
                <a:uFillTx/>
              </a:rPr>
              <a:t> Kolkata</a:t>
            </a:r>
          </a:p>
        </p:txBody>
      </p:sp>
      <p:pic>
        <p:nvPicPr>
          <p:cNvPr id="10" name="Picture 9" descr="kmrc.PNG"/>
          <p:cNvPicPr>
            <a:picLocks noChangeAspect="1"/>
          </p:cNvPicPr>
          <p:nvPr/>
        </p:nvPicPr>
        <p:blipFill>
          <a:blip r:embed="rId4"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043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a:stretch>
            <a:fillRect/>
          </a:stretch>
        </p:blipFill>
        <p:spPr bwMode="auto">
          <a:xfrm>
            <a:off x="6684085" y="4576425"/>
            <a:ext cx="2438400" cy="2004907"/>
          </a:xfrm>
          <a:prstGeom prst="rect">
            <a:avLst/>
          </a:prstGeom>
          <a:noFill/>
          <a:ln w="9525">
            <a:noFill/>
            <a:miter lim="800000"/>
            <a:headEnd/>
            <a:tailEnd/>
          </a:ln>
        </p:spPr>
      </p:pic>
      <p:sp>
        <p:nvSpPr>
          <p:cNvPr id="5" name="TextBox 4"/>
          <p:cNvSpPr txBox="1"/>
          <p:nvPr/>
        </p:nvSpPr>
        <p:spPr>
          <a:xfrm>
            <a:off x="457200" y="1828800"/>
            <a:ext cx="8153400" cy="1938901"/>
          </a:xfrm>
          <a:prstGeom prst="rect">
            <a:avLst/>
          </a:prstGeom>
          <a:noFill/>
        </p:spPr>
        <p:txBody>
          <a:bodyPr lIns="91341" tIns="45675" rIns="91341" bIns="45675">
            <a:spAutoFit/>
          </a:bodyPr>
          <a:lstStyle/>
          <a:p>
            <a:pPr algn="ctr">
              <a:defRPr/>
            </a:pPr>
            <a:r>
              <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rPr>
              <a:t> </a:t>
            </a:r>
          </a:p>
          <a:p>
            <a:pPr algn="ctr">
              <a:defRPr/>
            </a:pPr>
            <a:r>
              <a:rPr lang="en-US" sz="4000" b="1" spc="300" dirty="0" smtClean="0">
                <a:solidFill>
                  <a:srgbClr val="0070C0"/>
                </a:solidFill>
                <a:effectLst>
                  <a:outerShdw blurRad="38100" dist="38100" dir="2700000" algn="tl">
                    <a:srgbClr val="000000">
                      <a:alpha val="43137"/>
                    </a:srgbClr>
                  </a:outerShdw>
                </a:effectLst>
                <a:latin typeface="Berlin Sans FB" pitchFamily="34" charset="0"/>
                <a:cs typeface="Arial" pitchFamily="34" charset="0"/>
              </a:rPr>
              <a:t>Selection of Tunnel Boring Machine</a:t>
            </a:r>
            <a:endPar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endParaRPr>
          </a:p>
        </p:txBody>
      </p:sp>
      <p:sp>
        <p:nvSpPr>
          <p:cNvPr id="7" name="TextBox 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  </a:t>
            </a: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404962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026" y="0"/>
            <a:ext cx="9142974" cy="64971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288925"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marL="288925" algn="just" defTabSz="914400" fontAlgn="base">
              <a:spcBef>
                <a:spcPct val="0"/>
              </a:spcBef>
              <a:spcAft>
                <a:spcPct val="0"/>
              </a:spcAft>
              <a:defRPr/>
            </a:pPr>
            <a:endParaRPr lang="en-US" sz="3200" baseline="30000" dirty="0" smtClean="0">
              <a:solidFill>
                <a:srgbClr val="002060"/>
              </a:solidFill>
              <a:latin typeface="Berlin Sans FB" pitchFamily="34" charset="0"/>
              <a:ea typeface="Calibri"/>
              <a:cs typeface="Times New Roman" pitchFamily="18" charset="0"/>
            </a:endParaRPr>
          </a:p>
          <a:p>
            <a:pPr marL="288925" algn="just" defTabSz="914400" fontAlgn="base">
              <a:spcBef>
                <a:spcPct val="0"/>
              </a:spcBef>
              <a:spcAft>
                <a:spcPct val="0"/>
              </a:spcAft>
              <a:defRPr/>
            </a:pPr>
            <a:endParaRPr lang="en-US" sz="3200" baseline="30000" dirty="0">
              <a:solidFill>
                <a:srgbClr val="002060"/>
              </a:solidFill>
              <a:latin typeface="Berlin Sans FB" pitchFamily="34" charset="0"/>
              <a:ea typeface="Calibri"/>
              <a:cs typeface="Times New Roman" pitchFamily="18" charset="0"/>
            </a:endParaRPr>
          </a:p>
          <a:p>
            <a:pPr marL="288925" algn="just" defTabSz="914400" fontAlgn="base">
              <a:spcBef>
                <a:spcPct val="0"/>
              </a:spcBef>
              <a:spcAft>
                <a:spcPct val="0"/>
              </a:spcAft>
              <a:defRPr/>
            </a:pPr>
            <a:endParaRPr lang="en-US" sz="3200" baseline="30000" dirty="0" smtClean="0">
              <a:solidFill>
                <a:srgbClr val="002060"/>
              </a:solidFill>
              <a:latin typeface="Berlin Sans FB" pitchFamily="34" charset="0"/>
              <a:ea typeface="Calibri"/>
              <a:cs typeface="Times New Roman" pitchFamily="18" charset="0"/>
            </a:endParaRPr>
          </a:p>
          <a:p>
            <a:pPr marL="288925" algn="just" defTabSz="914400" fontAlgn="base">
              <a:spcBef>
                <a:spcPct val="0"/>
              </a:spcBef>
              <a:spcAft>
                <a:spcPct val="0"/>
              </a:spcAft>
              <a:defRPr/>
            </a:pPr>
            <a:endParaRPr lang="en-US" sz="3200" baseline="30000" dirty="0">
              <a:solidFill>
                <a:srgbClr val="002060"/>
              </a:solidFill>
              <a:latin typeface="Berlin Sans FB" pitchFamily="34" charset="0"/>
              <a:ea typeface="Calibri"/>
              <a:cs typeface="Times New Roman" pitchFamily="18" charset="0"/>
            </a:endParaRPr>
          </a:p>
          <a:p>
            <a:pPr marL="288925" algn="just" defTabSz="914400" fontAlgn="base">
              <a:spcBef>
                <a:spcPct val="0"/>
              </a:spcBef>
              <a:spcAft>
                <a:spcPct val="0"/>
              </a:spcAft>
              <a:defRPr/>
            </a:pPr>
            <a:endParaRPr lang="en-US" sz="3200" baseline="30000" dirty="0" smtClean="0">
              <a:solidFill>
                <a:srgbClr val="002060"/>
              </a:solidFill>
              <a:latin typeface="Berlin Sans FB" pitchFamily="34" charset="0"/>
              <a:ea typeface="Calibri"/>
              <a:cs typeface="Times New Roman" pitchFamily="18" charset="0"/>
            </a:endParaRPr>
          </a:p>
          <a:p>
            <a:pPr marL="288925" algn="just" defTabSz="914400" fontAlgn="base">
              <a:spcBef>
                <a:spcPct val="0"/>
              </a:spcBef>
              <a:spcAft>
                <a:spcPct val="0"/>
              </a:spcAft>
              <a:defRPr/>
            </a:pPr>
            <a:endParaRPr lang="en-US" sz="3200" baseline="30000" dirty="0" smtClean="0">
              <a:solidFill>
                <a:srgbClr val="002060"/>
              </a:solidFill>
              <a:latin typeface="Berlin Sans FB" pitchFamily="34" charset="0"/>
              <a:ea typeface="Calibri"/>
              <a:cs typeface="Times New Roman" pitchFamily="18" charset="0"/>
            </a:endParaRPr>
          </a:p>
          <a:p>
            <a:pPr indent="627063">
              <a:buSzPct val="50000"/>
            </a:pPr>
            <a:endParaRPr lang="en-US" sz="2400" baseline="30000" dirty="0">
              <a:solidFill>
                <a:prstClr val="black"/>
              </a:solidFill>
              <a:latin typeface="Berlin Sans FB"/>
              <a:ea typeface="Calibri"/>
              <a:cs typeface="Times New Roman"/>
            </a:endParaRPr>
          </a:p>
          <a:p>
            <a:pPr indent="627063">
              <a:buSzPct val="50000"/>
            </a:pPr>
            <a:endParaRPr lang="en-US" sz="2400" baseline="30000" dirty="0" smtClean="0">
              <a:solidFill>
                <a:prstClr val="black"/>
              </a:solidFill>
              <a:latin typeface="Berlin Sans FB"/>
              <a:ea typeface="Calibri"/>
              <a:cs typeface="Times New Roman"/>
            </a:endParaRPr>
          </a:p>
          <a:p>
            <a:pPr indent="627063">
              <a:buSzPct val="50000"/>
            </a:pPr>
            <a:endParaRPr lang="en-US" sz="2400" baseline="30000" dirty="0">
              <a:solidFill>
                <a:prstClr val="black"/>
              </a:solidFill>
              <a:latin typeface="Berlin Sans FB"/>
              <a:ea typeface="Calibri"/>
              <a:cs typeface="Times New Roman"/>
            </a:endParaRPr>
          </a:p>
          <a:p>
            <a:pPr indent="627063">
              <a:buSzPct val="50000"/>
            </a:pPr>
            <a:endParaRPr lang="en-US" sz="2400" baseline="30000" dirty="0" smtClean="0">
              <a:solidFill>
                <a:prstClr val="black"/>
              </a:solidFill>
              <a:latin typeface="Berlin Sans FB"/>
              <a:ea typeface="Calibri"/>
              <a:cs typeface="Times New Roman"/>
            </a:endParaRPr>
          </a:p>
          <a:p>
            <a:pPr indent="627063">
              <a:buSzPct val="50000"/>
            </a:pPr>
            <a:endParaRPr lang="en-US" sz="2400" baseline="30000" dirty="0" smtClean="0">
              <a:solidFill>
                <a:prstClr val="black"/>
              </a:solidFill>
              <a:latin typeface="Berlin Sans FB"/>
              <a:ea typeface="Calibri"/>
              <a:cs typeface="Times New Roman"/>
            </a:endParaRPr>
          </a:p>
          <a:p>
            <a:pPr>
              <a:lnSpc>
                <a:spcPct val="115000"/>
              </a:lnSpc>
              <a:spcAft>
                <a:spcPts val="1000"/>
              </a:spcAft>
            </a:pPr>
            <a:endParaRPr lang="en-US" sz="2400" baseline="30000" dirty="0">
              <a:solidFill>
                <a:prstClr val="black"/>
              </a:solidFill>
              <a:latin typeface="Berlin Sans FB"/>
              <a:ea typeface="Calibri"/>
              <a:cs typeface="Times New Roman"/>
            </a:endParaRPr>
          </a:p>
          <a:p>
            <a:pPr>
              <a:lnSpc>
                <a:spcPct val="115000"/>
              </a:lnSpc>
              <a:spcAft>
                <a:spcPts val="1000"/>
              </a:spcAft>
            </a:pPr>
            <a:endParaRPr lang="en-US" sz="2400" baseline="30000" dirty="0" smtClean="0">
              <a:solidFill>
                <a:prstClr val="black"/>
              </a:solidFill>
              <a:latin typeface="Berlin Sans FB"/>
              <a:ea typeface="Calibri"/>
              <a:cs typeface="Times New Roman"/>
            </a:endParaRPr>
          </a:p>
          <a:p>
            <a:pPr>
              <a:lnSpc>
                <a:spcPct val="115000"/>
              </a:lnSpc>
              <a:spcAft>
                <a:spcPts val="1000"/>
              </a:spcAft>
            </a:pPr>
            <a:endParaRPr lang="en-US" sz="2400" baseline="30000" dirty="0">
              <a:solidFill>
                <a:prstClr val="black"/>
              </a:solidFill>
              <a:latin typeface="Berlin Sans FB"/>
              <a:ea typeface="Calibri"/>
              <a:cs typeface="Times New Roman"/>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smtClean="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6" name="Title 5"/>
          <p:cNvSpPr txBox="1">
            <a:spLocks/>
          </p:cNvSpPr>
          <p:nvPr/>
        </p:nvSpPr>
        <p:spPr>
          <a:xfrm>
            <a:off x="5835"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CHOICE OF PROPER TUNNEL BORING MACHINE </a:t>
            </a:r>
            <a:endParaRPr lang="en-US" sz="2000" dirty="0">
              <a:solidFill>
                <a:srgbClr val="FFFF00"/>
              </a:solidFill>
              <a:latin typeface="Berlin Sans FB" panose="020E0602020502020306" pitchFamily="34" charset="0"/>
            </a:endParaRPr>
          </a:p>
        </p:txBody>
      </p:sp>
      <p:sp>
        <p:nvSpPr>
          <p:cNvPr id="3" name="TextBox 2"/>
          <p:cNvSpPr txBox="1"/>
          <p:nvPr/>
        </p:nvSpPr>
        <p:spPr>
          <a:xfrm>
            <a:off x="304800" y="745690"/>
            <a:ext cx="4265712" cy="4473019"/>
          </a:xfrm>
          <a:prstGeom prst="rect">
            <a:avLst/>
          </a:prstGeom>
          <a:noFill/>
        </p:spPr>
        <p:txBody>
          <a:bodyPr wrap="square" rtlCol="0">
            <a:spAutoFit/>
          </a:bodyPr>
          <a:lstStyle/>
          <a:p>
            <a:pPr marL="60325" lvl="0" algn="just" defTabSz="914400" fontAlgn="base">
              <a:spcBef>
                <a:spcPct val="0"/>
              </a:spcBef>
              <a:spcAft>
                <a:spcPct val="0"/>
              </a:spcAft>
              <a:defRPr/>
            </a:pPr>
            <a:r>
              <a:rPr lang="en-US" sz="3200" u="sng" baseline="30000" dirty="0" smtClean="0">
                <a:solidFill>
                  <a:prstClr val="black"/>
                </a:solidFill>
                <a:effectLst>
                  <a:outerShdw blurRad="38100" dist="38100" dir="2700000" algn="tl">
                    <a:srgbClr val="000000">
                      <a:alpha val="43137"/>
                    </a:srgbClr>
                  </a:outerShdw>
                </a:effectLst>
                <a:latin typeface="Berlin Sans FB"/>
                <a:ea typeface="Calibri"/>
                <a:cs typeface="Times New Roman"/>
              </a:rPr>
              <a:t>In </a:t>
            </a:r>
            <a:r>
              <a:rPr lang="en-US" sz="3200" u="sng" baseline="30000" dirty="0">
                <a:solidFill>
                  <a:prstClr val="black"/>
                </a:solidFill>
                <a:effectLst>
                  <a:outerShdw blurRad="38100" dist="38100" dir="2700000" algn="tl">
                    <a:srgbClr val="000000">
                      <a:alpha val="43137"/>
                    </a:srgbClr>
                  </a:outerShdw>
                </a:effectLst>
                <a:latin typeface="Berlin Sans FB"/>
                <a:ea typeface="Calibri"/>
                <a:cs typeface="Times New Roman"/>
              </a:rPr>
              <a:t>Soft ground selection of Tunnel Boring Machine depends on :</a:t>
            </a:r>
          </a:p>
          <a:p>
            <a:pPr lvl="0" indent="627063">
              <a:buSzPct val="50000"/>
            </a:pPr>
            <a:endParaRPr lang="en-US" sz="3200" baseline="30000" dirty="0">
              <a:solidFill>
                <a:prstClr val="black"/>
              </a:solidFill>
              <a:latin typeface="Berlin Sans FB"/>
              <a:ea typeface="Calibri"/>
              <a:cs typeface="Times New Roman"/>
            </a:endParaRPr>
          </a:p>
          <a:p>
            <a:pPr lvl="0" indent="60325">
              <a:buSzPct val="50000"/>
            </a:pPr>
            <a:r>
              <a:rPr lang="en-US" sz="3600" baseline="30000" dirty="0" err="1">
                <a:solidFill>
                  <a:prstClr val="black"/>
                </a:solidFill>
                <a:latin typeface="Berlin Sans FB"/>
                <a:ea typeface="Calibri"/>
                <a:cs typeface="Times New Roman"/>
              </a:rPr>
              <a:t>i</a:t>
            </a:r>
            <a:r>
              <a:rPr lang="en-US" sz="3600" baseline="30000" dirty="0">
                <a:solidFill>
                  <a:prstClr val="black"/>
                </a:solidFill>
                <a:latin typeface="Berlin Sans FB"/>
                <a:ea typeface="Calibri"/>
                <a:cs typeface="Times New Roman"/>
              </a:rPr>
              <a:t>)  Grain Size distribution of soil</a:t>
            </a:r>
          </a:p>
          <a:p>
            <a:pPr lvl="0" indent="60325">
              <a:buSzPct val="50000"/>
            </a:pPr>
            <a:r>
              <a:rPr lang="en-US" sz="3600" baseline="30000" dirty="0">
                <a:solidFill>
                  <a:prstClr val="black"/>
                </a:solidFill>
                <a:latin typeface="Berlin Sans FB"/>
                <a:ea typeface="Calibri"/>
                <a:cs typeface="Times New Roman"/>
              </a:rPr>
              <a:t>ii) Angle of Friction</a:t>
            </a:r>
          </a:p>
          <a:p>
            <a:pPr lvl="0" indent="60325">
              <a:buSzPct val="50000"/>
            </a:pPr>
            <a:r>
              <a:rPr lang="en-US" sz="3600" baseline="30000" dirty="0">
                <a:solidFill>
                  <a:prstClr val="black"/>
                </a:solidFill>
                <a:latin typeface="Berlin Sans FB"/>
                <a:ea typeface="Calibri"/>
                <a:cs typeface="Times New Roman"/>
              </a:rPr>
              <a:t>iii) Cohesion</a:t>
            </a:r>
          </a:p>
          <a:p>
            <a:pPr lvl="0" indent="60325">
              <a:buSzPct val="50000"/>
            </a:pPr>
            <a:r>
              <a:rPr lang="en-US" sz="3600" baseline="30000" dirty="0">
                <a:solidFill>
                  <a:prstClr val="black"/>
                </a:solidFill>
                <a:latin typeface="Berlin Sans FB"/>
                <a:ea typeface="Calibri"/>
                <a:cs typeface="Times New Roman"/>
              </a:rPr>
              <a:t>iv) Deposit </a:t>
            </a:r>
            <a:r>
              <a:rPr lang="en-US" sz="3600" baseline="30000" dirty="0" smtClean="0">
                <a:solidFill>
                  <a:prstClr val="black"/>
                </a:solidFill>
                <a:latin typeface="Berlin Sans FB"/>
                <a:ea typeface="Calibri"/>
                <a:cs typeface="Times New Roman"/>
              </a:rPr>
              <a:t>thickness</a:t>
            </a:r>
          </a:p>
          <a:p>
            <a:pPr lvl="0" indent="627063">
              <a:buSzPct val="50000"/>
            </a:pPr>
            <a:endParaRPr lang="en-US" sz="3200" baseline="30000" dirty="0">
              <a:solidFill>
                <a:prstClr val="black"/>
              </a:solidFill>
              <a:latin typeface="Berlin Sans FB"/>
              <a:cs typeface="Times New Roman"/>
            </a:endParaRPr>
          </a:p>
          <a:p>
            <a:pPr lvl="0" indent="627063">
              <a:buSzPct val="50000"/>
            </a:pPr>
            <a:endParaRPr lang="en-US" sz="3200" baseline="30000" dirty="0" smtClean="0">
              <a:solidFill>
                <a:prstClr val="black"/>
              </a:solidFill>
              <a:latin typeface="Berlin Sans FB"/>
              <a:cs typeface="Times New Roman"/>
            </a:endParaRPr>
          </a:p>
          <a:p>
            <a:pPr lvl="0" indent="627063">
              <a:buSzPct val="50000"/>
            </a:pPr>
            <a:endParaRPr lang="en-US" sz="3200" baseline="30000" dirty="0">
              <a:solidFill>
                <a:prstClr val="black"/>
              </a:solidFill>
              <a:latin typeface="Berlin Sans FB"/>
              <a:cs typeface="Times New Roman"/>
            </a:endParaRPr>
          </a:p>
          <a:p>
            <a:pPr lvl="0" indent="627063">
              <a:buSzPct val="50000"/>
            </a:pPr>
            <a:endParaRPr lang="en-US" sz="3200" baseline="30000" dirty="0" smtClean="0">
              <a:solidFill>
                <a:prstClr val="black"/>
              </a:solidFill>
              <a:latin typeface="Berlin Sans FB"/>
              <a:cs typeface="Times New Roman"/>
            </a:endParaRPr>
          </a:p>
          <a:p>
            <a:pPr lvl="0" indent="627063">
              <a:buSzPct val="50000"/>
            </a:pPr>
            <a:endParaRPr lang="en-US" sz="3200" baseline="30000" dirty="0">
              <a:solidFill>
                <a:prstClr val="black"/>
              </a:solidFill>
              <a:latin typeface="Berlin Sans FB"/>
              <a:cs typeface="Times New Roman"/>
            </a:endParaRPr>
          </a:p>
          <a:p>
            <a:pPr lvl="0" indent="627063">
              <a:buSzPct val="50000"/>
            </a:pPr>
            <a:endParaRPr lang="en-US" dirty="0"/>
          </a:p>
        </p:txBody>
      </p:sp>
      <p:sp>
        <p:nvSpPr>
          <p:cNvPr id="9" name="TextBox 8"/>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 Challenges in Tunneling in East West Metro Kolkata  </a:t>
            </a:r>
          </a:p>
        </p:txBody>
      </p:sp>
      <p:pic>
        <p:nvPicPr>
          <p:cNvPr id="8" name="Picture 7" descr="kmrc.PNG"/>
          <p:cNvPicPr>
            <a:picLocks noChangeAspect="1"/>
          </p:cNvPicPr>
          <p:nvPr/>
        </p:nvPicPr>
        <p:blipFill>
          <a:blip r:embed="rId2"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07548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26096" y="12700"/>
            <a:ext cx="9142974" cy="667875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288925" algn="just" defTabSz="914400" fontAlgn="base">
              <a:spcBef>
                <a:spcPct val="0"/>
              </a:spcBef>
              <a:spcAft>
                <a:spcPct val="0"/>
              </a:spcAft>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000" u="sng" dirty="0" smtClean="0">
              <a:solidFill>
                <a:srgbClr val="00206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7" name="Title 5"/>
          <p:cNvSpPr txBox="1">
            <a:spLocks/>
          </p:cNvSpPr>
          <p:nvPr/>
        </p:nvSpPr>
        <p:spPr>
          <a:xfrm>
            <a:off x="-28610" y="-27343"/>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CHOICE OF PROPER TUNNEL BORING MACHINE </a:t>
            </a:r>
            <a:endParaRPr lang="en-US" sz="2000" dirty="0">
              <a:solidFill>
                <a:srgbClr val="FFFF00"/>
              </a:solidFill>
              <a:latin typeface="Berlin Sans FB" panose="020E0602020502020306" pitchFamily="34" charset="0"/>
            </a:endParaRPr>
          </a:p>
        </p:txBody>
      </p:sp>
      <p:pic>
        <p:nvPicPr>
          <p:cNvPr id="8" name="Picture 7" descr="kmrc.PNG"/>
          <p:cNvPicPr>
            <a:picLocks noChangeAspect="1"/>
          </p:cNvPicPr>
          <p:nvPr/>
        </p:nvPicPr>
        <p:blipFill>
          <a:blip r:embed="rId2"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610" y="359816"/>
            <a:ext cx="9145488" cy="63316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0" y="762000"/>
            <a:ext cx="9116878"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9763" y="2209800"/>
            <a:ext cx="9116878"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9763" y="3209365"/>
            <a:ext cx="9116878" cy="723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9763" y="3933265"/>
            <a:ext cx="9116878" cy="12483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0" y="5181600"/>
            <a:ext cx="9116878"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 Challenges in Tunneling </a:t>
            </a:r>
            <a:r>
              <a:rPr lang="en-US" sz="1700" kern="0" dirty="0">
                <a:solidFill>
                  <a:srgbClr val="FFFF00"/>
                </a:solidFill>
              </a:rPr>
              <a:t>in East West Metro </a:t>
            </a:r>
            <a:r>
              <a:rPr lang="en-US" sz="1700" kern="0" dirty="0" smtClean="0">
                <a:solidFill>
                  <a:srgbClr val="FFFF00"/>
                </a:solidFill>
                <a:latin typeface="Calibri"/>
              </a:rPr>
              <a:t>Kolkata  </a:t>
            </a:r>
          </a:p>
        </p:txBody>
      </p:sp>
      <p:pic>
        <p:nvPicPr>
          <p:cNvPr id="16" name="Picture 15"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01175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26096" y="12700"/>
            <a:ext cx="9142974" cy="686341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r>
              <a:rPr lang="en-US" sz="2400" dirty="0">
                <a:solidFill>
                  <a:prstClr val="black"/>
                </a:solidFill>
              </a:rPr>
              <a:t>WTC World Tunnel Congress in Bangkok, Thailand with a </a:t>
            </a:r>
            <a:endParaRPr lang="en-US" sz="2400" dirty="0" smtClean="0">
              <a:solidFill>
                <a:prstClr val="black"/>
              </a:solidFill>
            </a:endParaRPr>
          </a:p>
          <a:p>
            <a:pPr algn="just" defTabSz="914400" fontAlgn="base">
              <a:spcBef>
                <a:spcPct val="0"/>
              </a:spcBef>
              <a:spcAft>
                <a:spcPct val="0"/>
              </a:spcAft>
              <a:defRPr/>
            </a:pPr>
            <a:endParaRPr lang="en-US" sz="2400" dirty="0" smtClean="0">
              <a:solidFill>
                <a:prstClr val="black"/>
              </a:solidFill>
            </a:endParaRPr>
          </a:p>
          <a:p>
            <a:pPr algn="just" defTabSz="914400" fontAlgn="base">
              <a:spcBef>
                <a:spcPct val="0"/>
              </a:spcBef>
              <a:spcAft>
                <a:spcPct val="0"/>
              </a:spcAft>
              <a:defRPr/>
            </a:pPr>
            <a:endParaRPr lang="en-US" sz="2400" dirty="0">
              <a:solidFill>
                <a:prstClr val="black"/>
              </a:solidFill>
            </a:endParaRPr>
          </a:p>
          <a:p>
            <a:pPr algn="just" defTabSz="914400" fontAlgn="base">
              <a:spcBef>
                <a:spcPct val="0"/>
              </a:spcBef>
              <a:spcAft>
                <a:spcPct val="0"/>
              </a:spcAft>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algn="r" defTabSz="914400" fontAlgn="base">
              <a:spcBef>
                <a:spcPct val="0"/>
              </a:spcBef>
              <a:spcAft>
                <a:spcPct val="0"/>
              </a:spcAft>
              <a:defRPr/>
            </a:pPr>
            <a:endParaRPr lang="en-US" sz="1400" dirty="0" smtClean="0">
              <a:solidFill>
                <a:prstClr val="black"/>
              </a:solidFill>
              <a:latin typeface="Berlin Sans FB" panose="020E0602020502020306" pitchFamily="34" charset="0"/>
            </a:endParaRPr>
          </a:p>
          <a:p>
            <a:pPr algn="r" defTabSz="914400" fontAlgn="base">
              <a:spcBef>
                <a:spcPct val="0"/>
              </a:spcBef>
              <a:spcAft>
                <a:spcPct val="0"/>
              </a:spcAft>
              <a:defRPr/>
            </a:pPr>
            <a:endParaRPr lang="en-US" sz="1400" dirty="0">
              <a:solidFill>
                <a:prstClr val="black"/>
              </a:solidFill>
              <a:latin typeface="Berlin Sans FB" panose="020E0602020502020306" pitchFamily="34" charset="0"/>
            </a:endParaRPr>
          </a:p>
          <a:p>
            <a:pPr algn="r" defTabSz="914400" fontAlgn="base">
              <a:spcBef>
                <a:spcPct val="0"/>
              </a:spcBef>
              <a:spcAft>
                <a:spcPct val="0"/>
              </a:spcAft>
              <a:defRPr/>
            </a:pPr>
            <a:endParaRPr lang="en-US" sz="1400" dirty="0" smtClean="0">
              <a:solidFill>
                <a:prstClr val="black"/>
              </a:solidFill>
              <a:latin typeface="Berlin Sans FB" panose="020E0602020502020306" pitchFamily="34" charset="0"/>
            </a:endParaRPr>
          </a:p>
          <a:p>
            <a:pPr algn="r" defTabSz="914400" fontAlgn="base">
              <a:spcBef>
                <a:spcPct val="0"/>
              </a:spcBef>
              <a:spcAft>
                <a:spcPct val="0"/>
              </a:spcAft>
              <a:defRPr/>
            </a:pPr>
            <a:r>
              <a:rPr lang="en-US" sz="1400" dirty="0" smtClean="0">
                <a:solidFill>
                  <a:prstClr val="black"/>
                </a:solidFill>
                <a:latin typeface="Berlin Sans FB" panose="020E0602020502020306" pitchFamily="34" charset="0"/>
              </a:rPr>
              <a:t>.</a:t>
            </a:r>
            <a:endParaRPr lang="en-GB" sz="1400" dirty="0">
              <a:solidFill>
                <a:srgbClr val="002060"/>
              </a:solidFill>
              <a:latin typeface="Berlin Sans FB" pitchFamily="34" charset="0"/>
              <a:cs typeface="Times New Roman" pitchFamily="18" charset="0"/>
            </a:endParaRPr>
          </a:p>
        </p:txBody>
      </p:sp>
      <p:sp>
        <p:nvSpPr>
          <p:cNvPr id="7" name="Title 5"/>
          <p:cNvSpPr txBox="1">
            <a:spLocks/>
          </p:cNvSpPr>
          <p:nvPr/>
        </p:nvSpPr>
        <p:spPr>
          <a:xfrm>
            <a:off x="-28610" y="-27343"/>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CHOICE OF PROPER TUNNEL BORING MACHINE </a:t>
            </a:r>
            <a:endParaRPr lang="en-US" sz="2000" dirty="0">
              <a:solidFill>
                <a:srgbClr val="FFFF00"/>
              </a:solidFill>
              <a:latin typeface="Berlin Sans FB" panose="020E0602020502020306"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0746" y="533401"/>
            <a:ext cx="8486775" cy="2911007"/>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0746" y="3657600"/>
            <a:ext cx="8466265" cy="2833225"/>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6476701" y="533401"/>
            <a:ext cx="2605200" cy="369332"/>
          </a:xfrm>
          <a:prstGeom prst="rect">
            <a:avLst/>
          </a:prstGeom>
          <a:solidFill>
            <a:srgbClr val="FF6600"/>
          </a:solidFill>
        </p:spPr>
        <p:txBody>
          <a:bodyPr wrap="none" rtlCol="0">
            <a:spAutoFit/>
          </a:bodyPr>
          <a:lstStyle/>
          <a:p>
            <a:r>
              <a:rPr lang="en-US" dirty="0" smtClean="0">
                <a:solidFill>
                  <a:schemeClr val="bg1"/>
                </a:solidFill>
              </a:rPr>
              <a:t>Slurry Pressure Balance</a:t>
            </a:r>
            <a:endParaRPr lang="en-US" dirty="0">
              <a:solidFill>
                <a:schemeClr val="bg1"/>
              </a:solidFill>
            </a:endParaRPr>
          </a:p>
        </p:txBody>
      </p:sp>
      <p:sp>
        <p:nvSpPr>
          <p:cNvPr id="10" name="TextBox 9"/>
          <p:cNvSpPr txBox="1"/>
          <p:nvPr/>
        </p:nvSpPr>
        <p:spPr>
          <a:xfrm>
            <a:off x="6552541" y="3657600"/>
            <a:ext cx="2523448" cy="369332"/>
          </a:xfrm>
          <a:prstGeom prst="rect">
            <a:avLst/>
          </a:prstGeom>
          <a:solidFill>
            <a:srgbClr val="FF6600"/>
          </a:solidFill>
        </p:spPr>
        <p:txBody>
          <a:bodyPr wrap="none" rtlCol="0">
            <a:spAutoFit/>
          </a:bodyPr>
          <a:lstStyle/>
          <a:p>
            <a:r>
              <a:rPr lang="en-US" dirty="0" smtClean="0">
                <a:solidFill>
                  <a:schemeClr val="bg1"/>
                </a:solidFill>
              </a:rPr>
              <a:t>Earth Pressure Balance</a:t>
            </a:r>
            <a:endParaRPr lang="en-US" dirty="0">
              <a:solidFill>
                <a:schemeClr val="bg1"/>
              </a:solidFill>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 Challenges in Tunneling </a:t>
            </a:r>
            <a:r>
              <a:rPr lang="en-US" sz="1700" kern="0" dirty="0">
                <a:solidFill>
                  <a:srgbClr val="FFFF00"/>
                </a:solidFill>
              </a:rPr>
              <a:t>in East West Metro </a:t>
            </a:r>
            <a:r>
              <a:rPr lang="en-US" sz="1700" kern="0" dirty="0" smtClean="0">
                <a:solidFill>
                  <a:srgbClr val="FFFF00"/>
                </a:solidFill>
                <a:latin typeface="Calibri"/>
              </a:rPr>
              <a:t>Kolkata  </a:t>
            </a:r>
          </a:p>
        </p:txBody>
      </p:sp>
      <p:pic>
        <p:nvPicPr>
          <p:cNvPr id="8" name="Picture 7" descr="kmrc.PNG"/>
          <p:cNvPicPr>
            <a:picLocks noChangeAspect="1"/>
          </p:cNvPicPr>
          <p:nvPr/>
        </p:nvPicPr>
        <p:blipFill>
          <a:blip r:embed="rId4"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099756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26096" y="12700"/>
            <a:ext cx="9142974" cy="667875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288925" algn="just" defTabSz="914400" fontAlgn="base">
              <a:spcBef>
                <a:spcPct val="0"/>
              </a:spcBef>
              <a:spcAft>
                <a:spcPct val="0"/>
              </a:spcAft>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Tx/>
              <a:buAutoNum type="arabicPeriod"/>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000" u="sng" dirty="0" smtClean="0">
              <a:solidFill>
                <a:srgbClr val="00206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7" name="Title 5"/>
          <p:cNvSpPr txBox="1">
            <a:spLocks/>
          </p:cNvSpPr>
          <p:nvPr/>
        </p:nvSpPr>
        <p:spPr>
          <a:xfrm>
            <a:off x="-28610" y="-27343"/>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CHOICE OF PROPER TUNNEL BORING MACHINE </a:t>
            </a:r>
            <a:endParaRPr lang="en-US" sz="2000" dirty="0">
              <a:solidFill>
                <a:srgbClr val="FFFF00"/>
              </a:solidFill>
              <a:latin typeface="Berlin Sans FB" panose="020E0602020502020306"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346369"/>
            <a:ext cx="8806767" cy="61444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flipH="1" flipV="1">
            <a:off x="6602278" y="5956541"/>
            <a:ext cx="2514600" cy="4834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 Challenges in Tunneling </a:t>
            </a:r>
            <a:r>
              <a:rPr lang="en-US" sz="1700" kern="0" dirty="0">
                <a:solidFill>
                  <a:srgbClr val="FFFF00"/>
                </a:solidFill>
              </a:rPr>
              <a:t>in East West Metro </a:t>
            </a:r>
            <a:r>
              <a:rPr lang="en-US" sz="1700" kern="0" dirty="0" smtClean="0">
                <a:solidFill>
                  <a:srgbClr val="FFFF00"/>
                </a:solidFill>
                <a:latin typeface="Calibri"/>
              </a:rPr>
              <a:t>Kolkata  </a:t>
            </a:r>
          </a:p>
        </p:txBody>
      </p:sp>
      <p:pic>
        <p:nvPicPr>
          <p:cNvPr id="8" name="Picture 7" descr="kmrc.PNG"/>
          <p:cNvPicPr>
            <a:picLocks noChangeAspect="1"/>
          </p:cNvPicPr>
          <p:nvPr/>
        </p:nvPicPr>
        <p:blipFill>
          <a:blip r:embed="rId4"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699401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26096" y="12700"/>
            <a:ext cx="9142974" cy="655564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r>
              <a:rPr lang="en-US" sz="2400" dirty="0">
                <a:solidFill>
                  <a:prstClr val="black"/>
                </a:solidFill>
              </a:rPr>
              <a:t>WTC World Tunnel Congress in Bangkok, Thailand with a </a:t>
            </a: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prstClr val="black"/>
              </a:solidFill>
            </a:endParaRPr>
          </a:p>
          <a:p>
            <a:pPr marL="342900" indent="-342900" algn="just" defTabSz="914400" fontAlgn="base">
              <a:spcBef>
                <a:spcPct val="0"/>
              </a:spcBef>
              <a:spcAft>
                <a:spcPct val="0"/>
              </a:spcAft>
              <a:buFont typeface="Wingdings" panose="05000000000000000000" pitchFamily="2" charset="2"/>
              <a:buChar char="v"/>
              <a:defRPr/>
            </a:pPr>
            <a:endParaRPr lang="en-US" sz="2400" dirty="0">
              <a:solidFill>
                <a:prstClr val="black"/>
              </a:solidFill>
            </a:endParaRPr>
          </a:p>
          <a:p>
            <a:pPr algn="r" defTabSz="914400" fontAlgn="base">
              <a:spcBef>
                <a:spcPct val="0"/>
              </a:spcBef>
              <a:spcAft>
                <a:spcPct val="0"/>
              </a:spcAft>
              <a:defRPr/>
            </a:pPr>
            <a:endParaRPr lang="en-US" sz="1400" dirty="0" smtClean="0">
              <a:solidFill>
                <a:prstClr val="black"/>
              </a:solidFill>
              <a:latin typeface="Berlin Sans FB" panose="020E0602020502020306" pitchFamily="34" charset="0"/>
            </a:endParaRPr>
          </a:p>
          <a:p>
            <a:pPr algn="r" defTabSz="914400" fontAlgn="base">
              <a:spcBef>
                <a:spcPct val="0"/>
              </a:spcBef>
              <a:spcAft>
                <a:spcPct val="0"/>
              </a:spcAft>
              <a:defRPr/>
            </a:pPr>
            <a:endParaRPr lang="en-US" sz="1400" dirty="0">
              <a:solidFill>
                <a:prstClr val="black"/>
              </a:solidFill>
              <a:latin typeface="Berlin Sans FB" panose="020E0602020502020306" pitchFamily="34" charset="0"/>
            </a:endParaRPr>
          </a:p>
          <a:p>
            <a:pPr algn="r" defTabSz="914400" fontAlgn="base">
              <a:spcBef>
                <a:spcPct val="0"/>
              </a:spcBef>
              <a:spcAft>
                <a:spcPct val="0"/>
              </a:spcAft>
              <a:defRPr/>
            </a:pPr>
            <a:endParaRPr lang="en-US" sz="1400" dirty="0" smtClean="0">
              <a:solidFill>
                <a:prstClr val="black"/>
              </a:solidFill>
              <a:latin typeface="Berlin Sans FB" panose="020E0602020502020306" pitchFamily="34" charset="0"/>
            </a:endParaRPr>
          </a:p>
          <a:p>
            <a:pPr algn="r" defTabSz="914400" fontAlgn="base">
              <a:spcBef>
                <a:spcPct val="0"/>
              </a:spcBef>
              <a:spcAft>
                <a:spcPct val="0"/>
              </a:spcAft>
              <a:defRPr/>
            </a:pPr>
            <a:r>
              <a:rPr lang="en-US" sz="1400" dirty="0" smtClean="0">
                <a:solidFill>
                  <a:prstClr val="black"/>
                </a:solidFill>
                <a:latin typeface="Berlin Sans FB" panose="020E0602020502020306" pitchFamily="34" charset="0"/>
              </a:rPr>
              <a:t>WTC </a:t>
            </a:r>
            <a:r>
              <a:rPr lang="en-US" sz="1400" dirty="0">
                <a:solidFill>
                  <a:prstClr val="black"/>
                </a:solidFill>
                <a:latin typeface="Berlin Sans FB" panose="020E0602020502020306" pitchFamily="34" charset="0"/>
              </a:rPr>
              <a:t>World Tunnel Congress in Bangkok, Thailand </a:t>
            </a:r>
            <a:endParaRPr lang="en-US" sz="1400" dirty="0" smtClean="0">
              <a:solidFill>
                <a:prstClr val="black"/>
              </a:solidFill>
              <a:latin typeface="Berlin Sans FB" panose="020E0602020502020306" pitchFamily="34" charset="0"/>
            </a:endParaRPr>
          </a:p>
          <a:p>
            <a:pPr algn="r" defTabSz="914400" fontAlgn="base">
              <a:spcBef>
                <a:spcPct val="0"/>
              </a:spcBef>
              <a:spcAft>
                <a:spcPct val="0"/>
              </a:spcAft>
              <a:defRPr/>
            </a:pPr>
            <a:r>
              <a:rPr lang="en-US" sz="1400" i="1" dirty="0" smtClean="0">
                <a:solidFill>
                  <a:prstClr val="black"/>
                </a:solidFill>
                <a:latin typeface="Berlin Sans FB" panose="020E0602020502020306" pitchFamily="34" charset="0"/>
              </a:rPr>
              <a:t>“The </a:t>
            </a:r>
            <a:r>
              <a:rPr lang="en-US" sz="1400" i="1" dirty="0">
                <a:solidFill>
                  <a:prstClr val="black"/>
                </a:solidFill>
                <a:latin typeface="Berlin Sans FB" panose="020E0602020502020306" pitchFamily="34" charset="0"/>
              </a:rPr>
              <a:t>first large diameter slurry TBM's in India - Selection of the </a:t>
            </a:r>
            <a:r>
              <a:rPr lang="en-US" sz="1400" i="1" dirty="0" err="1">
                <a:solidFill>
                  <a:prstClr val="black"/>
                </a:solidFill>
                <a:latin typeface="Berlin Sans FB" panose="020E0602020502020306" pitchFamily="34" charset="0"/>
              </a:rPr>
              <a:t>tunnelling</a:t>
            </a:r>
            <a:r>
              <a:rPr lang="en-US" sz="1400" i="1" dirty="0">
                <a:solidFill>
                  <a:prstClr val="black"/>
                </a:solidFill>
                <a:latin typeface="Berlin Sans FB" panose="020E0602020502020306" pitchFamily="34" charset="0"/>
              </a:rPr>
              <a:t> system for the Bangalore </a:t>
            </a:r>
            <a:r>
              <a:rPr lang="en-US" sz="1400" i="1" dirty="0" smtClean="0">
                <a:solidFill>
                  <a:prstClr val="black"/>
                </a:solidFill>
                <a:latin typeface="Berlin Sans FB" panose="020E0602020502020306" pitchFamily="34" charset="0"/>
              </a:rPr>
              <a:t>Metro”</a:t>
            </a:r>
            <a:r>
              <a:rPr lang="en-US" sz="1400" dirty="0" smtClean="0">
                <a:solidFill>
                  <a:prstClr val="black"/>
                </a:solidFill>
                <a:latin typeface="Berlin Sans FB" panose="020E0602020502020306" pitchFamily="34" charset="0"/>
              </a:rPr>
              <a:t> </a:t>
            </a:r>
          </a:p>
          <a:p>
            <a:pPr algn="r" defTabSz="914400" fontAlgn="base">
              <a:spcBef>
                <a:spcPct val="0"/>
              </a:spcBef>
              <a:spcAft>
                <a:spcPct val="0"/>
              </a:spcAft>
              <a:defRPr/>
            </a:pPr>
            <a:r>
              <a:rPr lang="en-US" sz="1400" dirty="0" smtClean="0">
                <a:solidFill>
                  <a:prstClr val="black"/>
                </a:solidFill>
                <a:latin typeface="Berlin Sans FB" panose="020E0602020502020306" pitchFamily="34" charset="0"/>
              </a:rPr>
              <a:t>by </a:t>
            </a:r>
            <a:r>
              <a:rPr lang="en-US" sz="1400" dirty="0">
                <a:solidFill>
                  <a:prstClr val="black"/>
                </a:solidFill>
                <a:latin typeface="Berlin Sans FB" panose="020E0602020502020306" pitchFamily="34" charset="0"/>
              </a:rPr>
              <a:t>R. L. Moncrieff.</a:t>
            </a:r>
            <a:endParaRPr lang="en-GB" sz="1400" dirty="0">
              <a:solidFill>
                <a:srgbClr val="002060"/>
              </a:solidFill>
              <a:latin typeface="Berlin Sans FB" pitchFamily="34" charset="0"/>
              <a:cs typeface="Times New Roman" pitchFamily="18" charset="0"/>
            </a:endParaRPr>
          </a:p>
        </p:txBody>
      </p:sp>
      <p:sp>
        <p:nvSpPr>
          <p:cNvPr id="7" name="Title 5"/>
          <p:cNvSpPr txBox="1">
            <a:spLocks/>
          </p:cNvSpPr>
          <p:nvPr/>
        </p:nvSpPr>
        <p:spPr>
          <a:xfrm>
            <a:off x="-28610" y="-27343"/>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CHOICE OF PROPER TUNNEL BORING MACHINE </a:t>
            </a:r>
            <a:endParaRPr lang="en-US" sz="2000" dirty="0">
              <a:solidFill>
                <a:srgbClr val="FFFF00"/>
              </a:solidFill>
              <a:latin typeface="Berlin Sans FB" panose="020E0602020502020306" pitchFamily="34"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7720" y="346368"/>
            <a:ext cx="8835342" cy="52162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Oval 1"/>
          <p:cNvSpPr/>
          <p:nvPr/>
        </p:nvSpPr>
        <p:spPr>
          <a:xfrm>
            <a:off x="1066800" y="4419600"/>
            <a:ext cx="1219200" cy="685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Challenges in Tunneling </a:t>
            </a:r>
            <a:r>
              <a:rPr lang="en-US" sz="1700" kern="0" dirty="0">
                <a:solidFill>
                  <a:srgbClr val="FFFF00"/>
                </a:solidFill>
              </a:rPr>
              <a:t>in East West Metro </a:t>
            </a:r>
            <a:r>
              <a:rPr lang="en-US" sz="1700" kern="0" dirty="0" smtClean="0">
                <a:solidFill>
                  <a:srgbClr val="FFFF00"/>
                </a:solidFill>
                <a:latin typeface="Calibri"/>
              </a:rPr>
              <a:t>Kolkata  </a:t>
            </a:r>
          </a:p>
        </p:txBody>
      </p:sp>
      <p:pic>
        <p:nvPicPr>
          <p:cNvPr id="8" name="Picture 7" descr="kmrc.PNG"/>
          <p:cNvPicPr>
            <a:picLocks noChangeAspect="1"/>
          </p:cNvPicPr>
          <p:nvPr/>
        </p:nvPicPr>
        <p:blipFill>
          <a:blip r:embed="rId3"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2784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a:stretch>
            <a:fillRect/>
          </a:stretch>
        </p:blipFill>
        <p:spPr bwMode="auto">
          <a:xfrm>
            <a:off x="6684085" y="4576425"/>
            <a:ext cx="2438400" cy="2004907"/>
          </a:xfrm>
          <a:prstGeom prst="rect">
            <a:avLst/>
          </a:prstGeom>
          <a:noFill/>
          <a:ln w="9525">
            <a:noFill/>
            <a:miter lim="800000"/>
            <a:headEnd/>
            <a:tailEnd/>
          </a:ln>
        </p:spPr>
      </p:pic>
      <p:sp>
        <p:nvSpPr>
          <p:cNvPr id="5" name="TextBox 4"/>
          <p:cNvSpPr txBox="1"/>
          <p:nvPr/>
        </p:nvSpPr>
        <p:spPr>
          <a:xfrm>
            <a:off x="457200" y="1828800"/>
            <a:ext cx="8153400" cy="1938901"/>
          </a:xfrm>
          <a:prstGeom prst="rect">
            <a:avLst/>
          </a:prstGeom>
          <a:noFill/>
        </p:spPr>
        <p:txBody>
          <a:bodyPr lIns="91341" tIns="45675" rIns="91341" bIns="45675">
            <a:spAutoFit/>
          </a:bodyPr>
          <a:lstStyle/>
          <a:p>
            <a:pPr algn="ctr">
              <a:defRPr/>
            </a:pPr>
            <a:r>
              <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rPr>
              <a:t> </a:t>
            </a:r>
          </a:p>
          <a:p>
            <a:pPr algn="ctr">
              <a:defRPr/>
            </a:pPr>
            <a:r>
              <a:rPr lang="en-US" sz="4000" b="1" spc="300" dirty="0" smtClean="0">
                <a:solidFill>
                  <a:srgbClr val="0070C0"/>
                </a:solidFill>
                <a:effectLst>
                  <a:outerShdw blurRad="38100" dist="38100" dir="2700000" algn="tl">
                    <a:srgbClr val="000000">
                      <a:alpha val="43137"/>
                    </a:srgbClr>
                  </a:outerShdw>
                </a:effectLst>
                <a:latin typeface="Berlin Sans FB" pitchFamily="34" charset="0"/>
                <a:cs typeface="Arial" pitchFamily="34" charset="0"/>
              </a:rPr>
              <a:t>Operatives of TBM &amp; Design of Tunnel Liners</a:t>
            </a:r>
            <a:endPar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endParaRP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Challenges in Tunneling in East West Metro Kolkata  </a:t>
            </a:r>
          </a:p>
        </p:txBody>
      </p:sp>
    </p:spTree>
    <p:extLst>
      <p:ext uri="{BB962C8B-B14F-4D97-AF65-F5344CB8AC3E}">
        <p14:creationId xmlns:p14="http://schemas.microsoft.com/office/powerpoint/2010/main" xmlns="" val="3980858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sz="half" idx="1"/>
          </p:nvPr>
        </p:nvSpPr>
        <p:spPr>
          <a:xfrm>
            <a:off x="115956" y="387626"/>
            <a:ext cx="9026556" cy="6477000"/>
          </a:xfrm>
          <a:effectLst/>
        </p:spPr>
        <p:txBody>
          <a:bodyPr rtlCol="0">
            <a:normAutofit fontScale="32500" lnSpcReduction="20000"/>
          </a:bodyPr>
          <a:lstStyle/>
          <a:p>
            <a:pPr marL="0" indent="0" algn="ctr">
              <a:buNone/>
              <a:defRPr/>
            </a:pPr>
            <a:r>
              <a:rPr lang="en-US" sz="8600" u="sng" dirty="0">
                <a:solidFill>
                  <a:srgbClr val="FF0000"/>
                </a:solidFill>
                <a:latin typeface="Berlin Sans FB" pitchFamily="34" charset="0"/>
              </a:rPr>
              <a:t>Increase in Transportation Demand in KMA</a:t>
            </a:r>
          </a:p>
          <a:p>
            <a:pPr marL="63432" indent="-63432" algn="just">
              <a:buNone/>
              <a:defRPr/>
            </a:pPr>
            <a:endParaRPr lang="en-US" sz="8600" dirty="0">
              <a:latin typeface="Berlin Sans FB" pitchFamily="34" charset="0"/>
            </a:endParaRPr>
          </a:p>
          <a:p>
            <a:pPr marL="63432" indent="-63432" algn="just">
              <a:buNone/>
              <a:defRPr/>
            </a:pPr>
            <a:endParaRPr lang="en-US" sz="9600" dirty="0">
              <a:latin typeface="Berlin Sans FB" pitchFamily="34" charset="0"/>
            </a:endParaRPr>
          </a:p>
          <a:p>
            <a:pPr marL="63432" indent="-63432" algn="just">
              <a:buNone/>
              <a:defRPr/>
            </a:pPr>
            <a:endParaRPr lang="en-US" sz="9600" dirty="0">
              <a:latin typeface="Berlin Sans FB" pitchFamily="34" charset="0"/>
            </a:endParaRPr>
          </a:p>
          <a:p>
            <a:pPr marL="63432" indent="-63432" algn="just">
              <a:buNone/>
              <a:defRPr/>
            </a:pPr>
            <a:endParaRPr lang="en-US" sz="9600" dirty="0">
              <a:latin typeface="Berlin Sans FB" pitchFamily="34" charset="0"/>
            </a:endParaRPr>
          </a:p>
          <a:p>
            <a:pPr marL="63432" indent="-63432" algn="just">
              <a:buNone/>
              <a:defRPr/>
            </a:pPr>
            <a:endParaRPr lang="en-US" sz="9600" dirty="0">
              <a:latin typeface="Berlin Sans FB" pitchFamily="34" charset="0"/>
            </a:endParaRPr>
          </a:p>
          <a:p>
            <a:pPr marL="63432" indent="-63432" algn="just">
              <a:buNone/>
              <a:defRPr/>
            </a:pPr>
            <a:endParaRPr lang="en-US" sz="9600" dirty="0">
              <a:latin typeface="Berlin Sans FB" pitchFamily="34" charset="0"/>
            </a:endParaRPr>
          </a:p>
          <a:p>
            <a:pPr marL="63432" indent="-63432" algn="just">
              <a:buNone/>
              <a:defRPr/>
            </a:pPr>
            <a:endParaRPr lang="en-US" sz="9600" dirty="0">
              <a:latin typeface="Berlin Sans FB" pitchFamily="34" charset="0"/>
            </a:endParaRPr>
          </a:p>
          <a:p>
            <a:pPr marL="63432" indent="-63432">
              <a:buNone/>
              <a:defRPr/>
            </a:pPr>
            <a:r>
              <a:rPr lang="en-US" sz="9600" dirty="0">
                <a:solidFill>
                  <a:srgbClr val="FF0000"/>
                </a:solidFill>
                <a:latin typeface="Berlin Sans FB" pitchFamily="34" charset="0"/>
              </a:rPr>
              <a:t>                 </a:t>
            </a:r>
            <a:r>
              <a:rPr lang="en-US" sz="8600" dirty="0">
                <a:solidFill>
                  <a:srgbClr val="FF0000"/>
                </a:solidFill>
                <a:latin typeface="Berlin Sans FB" pitchFamily="34" charset="0"/>
              </a:rPr>
              <a:t>Availability of Road Network in KMA</a:t>
            </a:r>
          </a:p>
          <a:p>
            <a:pPr marL="63432" indent="-63432" algn="just">
              <a:buNone/>
              <a:defRPr/>
            </a:pPr>
            <a:r>
              <a:rPr lang="en-US" sz="8600" dirty="0">
                <a:latin typeface="Berlin Sans FB" pitchFamily="34" charset="0"/>
              </a:rPr>
              <a:t> </a:t>
            </a:r>
          </a:p>
          <a:p>
            <a:pPr marL="63432" indent="-63432" algn="just">
              <a:buNone/>
              <a:defRPr/>
            </a:pPr>
            <a:endParaRPr lang="en-US" sz="9600" dirty="0">
              <a:latin typeface="Berlin Sans FB" pitchFamily="34" charset="0"/>
            </a:endParaRPr>
          </a:p>
          <a:p>
            <a:pPr marL="63432" indent="-63432" algn="just">
              <a:buNone/>
              <a:defRPr/>
            </a:pPr>
            <a:endParaRPr lang="en-US" sz="7400" dirty="0"/>
          </a:p>
          <a:p>
            <a:pPr marL="63432" indent="-63432" algn="just">
              <a:buNone/>
              <a:defRPr/>
            </a:pPr>
            <a:r>
              <a:rPr lang="en-US" sz="9600" dirty="0"/>
              <a:t>   </a:t>
            </a:r>
          </a:p>
          <a:p>
            <a:pPr marL="63432" indent="-63432" algn="just">
              <a:buNone/>
              <a:defRPr/>
            </a:pPr>
            <a:r>
              <a:rPr lang="en-US" b="1" dirty="0" smtClean="0">
                <a:solidFill>
                  <a:srgbClr val="C00000"/>
                </a:solidFill>
                <a:latin typeface="Berlin Sans FB Demi" pitchFamily="34" charset="0"/>
                <a:cs typeface="Arial" pitchFamily="34" charset="0"/>
              </a:rPr>
              <a:t/>
            </a:r>
            <a:br>
              <a:rPr lang="en-US" b="1" dirty="0" smtClean="0">
                <a:solidFill>
                  <a:srgbClr val="C00000"/>
                </a:solidFill>
                <a:latin typeface="Berlin Sans FB Demi" pitchFamily="34" charset="0"/>
                <a:cs typeface="Arial" pitchFamily="34" charset="0"/>
              </a:rPr>
            </a:br>
            <a:endParaRPr lang="en-US" sz="5000" spc="300" dirty="0">
              <a:solidFill>
                <a:srgbClr val="7030A0"/>
              </a:solidFill>
              <a:latin typeface="Berlin Sans FB Demi"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837435935"/>
              </p:ext>
            </p:extLst>
          </p:nvPr>
        </p:nvGraphicFramePr>
        <p:xfrm>
          <a:off x="304800" y="838200"/>
          <a:ext cx="8600440" cy="3063240"/>
        </p:xfrm>
        <a:graphic>
          <a:graphicData uri="http://schemas.openxmlformats.org/drawingml/2006/table">
            <a:tbl>
              <a:tblPr firstRow="1" bandRow="1">
                <a:tableStyleId>{5C22544A-7EE6-4342-B048-85BDC9FD1C3A}</a:tableStyleId>
              </a:tblPr>
              <a:tblGrid>
                <a:gridCol w="3124200"/>
                <a:gridCol w="2057400"/>
                <a:gridCol w="2057400"/>
                <a:gridCol w="1361440"/>
              </a:tblGrid>
              <a:tr h="457200">
                <a:tc>
                  <a:txBody>
                    <a:bodyPr/>
                    <a:lstStyle/>
                    <a:p>
                      <a:r>
                        <a:rPr lang="en-US" sz="1800" dirty="0" smtClean="0">
                          <a:latin typeface="Berlin Sans FB" panose="020E0602020502020306" pitchFamily="34" charset="0"/>
                        </a:rPr>
                        <a:t>Criteria</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2001</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2025</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 increase</a:t>
                      </a:r>
                      <a:endParaRPr lang="en-US" sz="1800" dirty="0">
                        <a:latin typeface="Berlin Sans FB" panose="020E0602020502020306" pitchFamily="34" charset="0"/>
                      </a:endParaRPr>
                    </a:p>
                  </a:txBody>
                  <a:tcPr/>
                </a:tc>
              </a:tr>
              <a:tr h="365760">
                <a:tc>
                  <a:txBody>
                    <a:bodyPr/>
                    <a:lstStyle/>
                    <a:p>
                      <a:r>
                        <a:rPr lang="en-US" sz="1800" dirty="0" smtClean="0">
                          <a:latin typeface="Berlin Sans FB" panose="020E0602020502020306" pitchFamily="34" charset="0"/>
                        </a:rPr>
                        <a:t>Population</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14.7Million</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21.0 Million</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46</a:t>
                      </a:r>
                      <a:endParaRPr lang="en-US" sz="1800" dirty="0">
                        <a:latin typeface="Berlin Sans FB" panose="020E0602020502020306" pitchFamily="34" charset="0"/>
                      </a:endParaRPr>
                    </a:p>
                  </a:txBody>
                  <a:tcPr/>
                </a:tc>
              </a:tr>
              <a:tr h="365760">
                <a:tc>
                  <a:txBody>
                    <a:bodyPr/>
                    <a:lstStyle/>
                    <a:p>
                      <a:r>
                        <a:rPr lang="en-US" sz="1800" dirty="0" smtClean="0">
                          <a:latin typeface="Berlin Sans FB" panose="020E0602020502020306" pitchFamily="34" charset="0"/>
                        </a:rPr>
                        <a:t>Motorized Vehicle</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10Lakh</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30Lakh</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300</a:t>
                      </a:r>
                      <a:endParaRPr lang="en-US" sz="1800" dirty="0">
                        <a:latin typeface="Berlin Sans FB" panose="020E0602020502020306" pitchFamily="34" charset="0"/>
                      </a:endParaRPr>
                    </a:p>
                  </a:txBody>
                  <a:tcPr/>
                </a:tc>
              </a:tr>
              <a:tr h="365760">
                <a:tc>
                  <a:txBody>
                    <a:bodyPr/>
                    <a:lstStyle/>
                    <a:p>
                      <a:r>
                        <a:rPr lang="en-US" sz="1800" dirty="0" smtClean="0">
                          <a:latin typeface="Berlin Sans FB" panose="020E0602020502020306" pitchFamily="34" charset="0"/>
                        </a:rPr>
                        <a:t>Daily transit Passenger</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187Lakh</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322Lakh</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72</a:t>
                      </a:r>
                      <a:endParaRPr lang="en-US" sz="1800" dirty="0">
                        <a:latin typeface="Berlin Sans FB" panose="020E0602020502020306" pitchFamily="34" charset="0"/>
                      </a:endParaRPr>
                    </a:p>
                  </a:txBody>
                  <a:tcPr/>
                </a:tc>
              </a:tr>
              <a:tr h="388620">
                <a:tc>
                  <a:txBody>
                    <a:bodyPr/>
                    <a:lstStyle/>
                    <a:p>
                      <a:r>
                        <a:rPr lang="en-US" sz="1800" dirty="0" smtClean="0">
                          <a:latin typeface="Berlin Sans FB" panose="020E0602020502020306" pitchFamily="34" charset="0"/>
                        </a:rPr>
                        <a:t>Goods Vehicle</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41000/day</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71000/day</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73</a:t>
                      </a:r>
                      <a:endParaRPr lang="en-US" sz="1800" dirty="0">
                        <a:latin typeface="Berlin Sans FB" panose="020E0602020502020306" pitchFamily="34" charset="0"/>
                      </a:endParaRPr>
                    </a:p>
                  </a:txBody>
                  <a:tcPr/>
                </a:tc>
              </a:tr>
              <a:tr h="388620">
                <a:tc>
                  <a:txBody>
                    <a:bodyPr/>
                    <a:lstStyle/>
                    <a:p>
                      <a:r>
                        <a:rPr lang="en-US" sz="1800" dirty="0" smtClean="0">
                          <a:latin typeface="Berlin Sans FB" panose="020E0602020502020306" pitchFamily="34" charset="0"/>
                        </a:rPr>
                        <a:t>Goods carried per year</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980 Lakh-Ton/day</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1700 Lakh-Ton/day</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73</a:t>
                      </a:r>
                      <a:endParaRPr lang="en-US" sz="1800" dirty="0">
                        <a:latin typeface="Berlin Sans FB" panose="020E0602020502020306" pitchFamily="34" charset="0"/>
                      </a:endParaRPr>
                    </a:p>
                  </a:txBody>
                  <a:tcPr/>
                </a:tc>
              </a:tr>
              <a:tr h="365760">
                <a:tc>
                  <a:txBody>
                    <a:bodyPr/>
                    <a:lstStyle/>
                    <a:p>
                      <a:r>
                        <a:rPr lang="en-US" sz="1800" dirty="0" smtClean="0">
                          <a:latin typeface="Berlin Sans FB" panose="020E0602020502020306" pitchFamily="34" charset="0"/>
                        </a:rPr>
                        <a:t>Daily commuters in KMA</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12Lakh</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20Lakh</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67</a:t>
                      </a:r>
                      <a:endParaRPr lang="en-US" sz="1800" dirty="0">
                        <a:latin typeface="Berlin Sans FB" panose="020E0602020502020306" pitchFamily="34" charset="0"/>
                      </a:endParaRPr>
                    </a:p>
                  </a:txBody>
                  <a:tcPr/>
                </a:tc>
              </a:tr>
              <a:tr h="365760">
                <a:tc>
                  <a:txBody>
                    <a:bodyPr/>
                    <a:lstStyle/>
                    <a:p>
                      <a:r>
                        <a:rPr lang="en-US" sz="1800" dirty="0" smtClean="0">
                          <a:latin typeface="Berlin Sans FB" panose="020E0602020502020306" pitchFamily="34" charset="0"/>
                        </a:rPr>
                        <a:t>Total fast trans-river traffic</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1.43 Lakh/Day</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3.12Lakh /Day</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118</a:t>
                      </a:r>
                      <a:endParaRPr lang="en-US" sz="1800" dirty="0">
                        <a:latin typeface="Berlin Sans FB" panose="020E0602020502020306" pitchFamily="34" charset="0"/>
                      </a:endParaRPr>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xmlns="" val="3896194419"/>
              </p:ext>
            </p:extLst>
          </p:nvPr>
        </p:nvGraphicFramePr>
        <p:xfrm>
          <a:off x="457200" y="4800600"/>
          <a:ext cx="8382000" cy="1376680"/>
        </p:xfrm>
        <a:graphic>
          <a:graphicData uri="http://schemas.openxmlformats.org/drawingml/2006/table">
            <a:tbl>
              <a:tblPr firstRow="1" bandRow="1">
                <a:tableStyleId>{5C22544A-7EE6-4342-B048-85BDC9FD1C3A}</a:tableStyleId>
              </a:tblPr>
              <a:tblGrid>
                <a:gridCol w="1676400"/>
                <a:gridCol w="1295400"/>
                <a:gridCol w="1905000"/>
                <a:gridCol w="3505200"/>
              </a:tblGrid>
              <a:tr h="365760">
                <a:tc>
                  <a:txBody>
                    <a:bodyPr/>
                    <a:lstStyle/>
                    <a:p>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 1981</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1991</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Remarks </a:t>
                      </a:r>
                      <a:endParaRPr lang="en-US" sz="1800" dirty="0">
                        <a:latin typeface="Berlin Sans FB" panose="020E0602020502020306" pitchFamily="34" charset="0"/>
                      </a:endParaRPr>
                    </a:p>
                  </a:txBody>
                  <a:tcPr/>
                </a:tc>
              </a:tr>
              <a:tr h="370840">
                <a:tc>
                  <a:txBody>
                    <a:bodyPr/>
                    <a:lstStyle/>
                    <a:p>
                      <a:r>
                        <a:rPr lang="en-US" sz="1800" dirty="0" smtClean="0">
                          <a:latin typeface="Berlin Sans FB" panose="020E0602020502020306" pitchFamily="34" charset="0"/>
                        </a:rPr>
                        <a:t>Transportation</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6.2%</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5.4%</a:t>
                      </a:r>
                      <a:endParaRPr lang="en-US" sz="1800" dirty="0">
                        <a:latin typeface="Berlin Sans FB" panose="020E0602020502020306" pitchFamily="34" charset="0"/>
                      </a:endParaRPr>
                    </a:p>
                  </a:txBody>
                  <a:tcPr/>
                </a:tc>
                <a:tc>
                  <a:txBody>
                    <a:bodyPr/>
                    <a:lstStyle/>
                    <a:p>
                      <a:r>
                        <a:rPr lang="en-US" sz="1800" dirty="0" smtClean="0">
                          <a:latin typeface="Berlin Sans FB" panose="020E0602020502020306" pitchFamily="34" charset="0"/>
                        </a:rPr>
                        <a:t>As per URDPFI Guidelines 15%-18%</a:t>
                      </a:r>
                      <a:endParaRPr lang="en-US" sz="1800" dirty="0">
                        <a:latin typeface="Berlin Sans FB" panose="020E0602020502020306" pitchFamily="34" charset="0"/>
                      </a:endParaRPr>
                    </a:p>
                  </a:txBody>
                  <a:tcPr/>
                </a:tc>
              </a:tr>
              <a:tr h="640080">
                <a:tc gridSpan="4">
                  <a:txBody>
                    <a:bodyPr/>
                    <a:lstStyle/>
                    <a:p>
                      <a:r>
                        <a:rPr lang="en-US" sz="1800" dirty="0" smtClean="0">
                          <a:latin typeface="Berlin Sans FB" panose="020E0602020502020306" pitchFamily="34" charset="0"/>
                        </a:rPr>
                        <a:t>Kolkata has minimum length of roadwork [1404 KM]</a:t>
                      </a:r>
                      <a:r>
                        <a:rPr lang="en-US" sz="1800" baseline="0" dirty="0" smtClean="0">
                          <a:latin typeface="Berlin Sans FB" panose="020E0602020502020306" pitchFamily="34" charset="0"/>
                        </a:rPr>
                        <a:t> amongst Metro Cities whereas Delhi has highest of 25,948 KM</a:t>
                      </a:r>
                      <a:endParaRPr lang="en-US" sz="1800" dirty="0">
                        <a:latin typeface="Berlin Sans FB" panose="020E0602020502020306" pitchFamily="34" charset="0"/>
                      </a:endParaRPr>
                    </a:p>
                  </a:txBody>
                  <a:tcPr/>
                </a:tc>
                <a:tc hMerge="1">
                  <a:txBody>
                    <a:bodyPr/>
                    <a:lstStyle/>
                    <a:p>
                      <a:endParaRPr lang="en-US" dirty="0">
                        <a:latin typeface="Berlin Sans FB" panose="020E0602020502020306" pitchFamily="34" charset="0"/>
                      </a:endParaRPr>
                    </a:p>
                  </a:txBody>
                  <a:tcPr/>
                </a:tc>
                <a:tc hMerge="1">
                  <a:txBody>
                    <a:bodyPr/>
                    <a:lstStyle/>
                    <a:p>
                      <a:endParaRPr lang="en-US" dirty="0">
                        <a:latin typeface="Berlin Sans FB" panose="020E0602020502020306" pitchFamily="34" charset="0"/>
                      </a:endParaRPr>
                    </a:p>
                  </a:txBody>
                  <a:tcPr/>
                </a:tc>
                <a:tc hMerge="1">
                  <a:txBody>
                    <a:bodyPr/>
                    <a:lstStyle/>
                    <a:p>
                      <a:endParaRPr lang="en-US" dirty="0">
                        <a:latin typeface="Berlin Sans FB" panose="020E0602020502020306" pitchFamily="34" charset="0"/>
                      </a:endParaRPr>
                    </a:p>
                  </a:txBody>
                  <a:tcPr/>
                </a:tc>
              </a:tr>
            </a:tbl>
          </a:graphicData>
        </a:graphic>
      </p:graphicFrame>
      <p:sp>
        <p:nvSpPr>
          <p:cNvPr id="9"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TRANSPORTATION SCENARIO IN KOLKATA</a:t>
            </a:r>
            <a:endParaRPr lang="en-US" sz="2000" dirty="0">
              <a:solidFill>
                <a:srgbClr val="FFFF00"/>
              </a:solidFill>
              <a:latin typeface="Berlin Sans FB" panose="020E0602020502020306" pitchFamily="34" charset="0"/>
            </a:endParaRPr>
          </a:p>
        </p:txBody>
      </p:sp>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a:t>
            </a:r>
            <a:r>
              <a:rPr kumimoji="0" lang="en-US" sz="1700" b="0" i="0" u="none" strike="noStrike" kern="0" cap="none" spc="0" normalizeH="0" noProof="0" dirty="0" smtClean="0">
                <a:ln>
                  <a:noFill/>
                </a:ln>
                <a:solidFill>
                  <a:srgbClr val="FFFF00"/>
                </a:solidFill>
                <a:effectLst/>
                <a:uLnTx/>
                <a:uFillTx/>
              </a:rPr>
              <a:t> Metro </a:t>
            </a:r>
            <a:r>
              <a:rPr kumimoji="0" lang="en-US" sz="1700" b="0" i="0" u="none" strike="noStrike" kern="0" cap="none" spc="0" normalizeH="0" baseline="0" noProof="0" dirty="0" smtClean="0">
                <a:ln>
                  <a:noFill/>
                </a:ln>
                <a:solidFill>
                  <a:srgbClr val="FFFF00"/>
                </a:solidFill>
                <a:effectLst/>
                <a:uLnTx/>
                <a:uFillTx/>
              </a:rPr>
              <a:t>Kolkata  </a:t>
            </a:r>
          </a:p>
        </p:txBody>
      </p:sp>
      <p:pic>
        <p:nvPicPr>
          <p:cNvPr id="12" name="Picture 11"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819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8" end="8"/>
                                            </p:txEl>
                                          </p:spTgt>
                                        </p:tgtEl>
                                        <p:attrNameLst>
                                          <p:attrName>style.visibility</p:attrName>
                                        </p:attrNameLst>
                                      </p:cBhvr>
                                      <p:to>
                                        <p:strVal val="visible"/>
                                      </p:to>
                                    </p:set>
                                    <p:animEffect transition="in" filter="fade">
                                      <p:cBhvr>
                                        <p:cTn id="14" dur="1000"/>
                                        <p:tgtEl>
                                          <p:spTgt spid="8">
                                            <p:txEl>
                                              <p:pRg st="8" end="8"/>
                                            </p:txEl>
                                          </p:spTgt>
                                        </p:tgtEl>
                                      </p:cBhvr>
                                    </p:animEffect>
                                    <p:anim calcmode="lin" valueType="num">
                                      <p:cBhvr>
                                        <p:cTn id="15"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Oval 16"/>
          <p:cNvSpPr>
            <a:spLocks noChangeArrowheads="1"/>
          </p:cNvSpPr>
          <p:nvPr/>
        </p:nvSpPr>
        <p:spPr bwMode="auto">
          <a:xfrm>
            <a:off x="831206" y="3349625"/>
            <a:ext cx="160337"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3" name="Oval 17"/>
          <p:cNvSpPr>
            <a:spLocks noChangeArrowheads="1"/>
          </p:cNvSpPr>
          <p:nvPr/>
        </p:nvSpPr>
        <p:spPr bwMode="auto">
          <a:xfrm>
            <a:off x="1797993" y="3359150"/>
            <a:ext cx="161925"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4" name="Oval 18"/>
          <p:cNvSpPr>
            <a:spLocks noChangeArrowheads="1"/>
          </p:cNvSpPr>
          <p:nvPr/>
        </p:nvSpPr>
        <p:spPr bwMode="auto">
          <a:xfrm>
            <a:off x="2194868" y="3357563"/>
            <a:ext cx="161925"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5" name="Oval 19"/>
          <p:cNvSpPr>
            <a:spLocks noChangeArrowheads="1"/>
          </p:cNvSpPr>
          <p:nvPr/>
        </p:nvSpPr>
        <p:spPr bwMode="auto">
          <a:xfrm>
            <a:off x="3231506" y="3354388"/>
            <a:ext cx="160337"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6" name="Oval 20"/>
          <p:cNvSpPr>
            <a:spLocks noChangeArrowheads="1"/>
          </p:cNvSpPr>
          <p:nvPr/>
        </p:nvSpPr>
        <p:spPr bwMode="auto">
          <a:xfrm>
            <a:off x="3661718" y="3355975"/>
            <a:ext cx="161925"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7" name="Oval 21"/>
          <p:cNvSpPr>
            <a:spLocks noChangeArrowheads="1"/>
          </p:cNvSpPr>
          <p:nvPr/>
        </p:nvSpPr>
        <p:spPr bwMode="auto">
          <a:xfrm>
            <a:off x="4855518" y="3354388"/>
            <a:ext cx="160338"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8" name="Oval 22"/>
          <p:cNvSpPr>
            <a:spLocks noChangeArrowheads="1"/>
          </p:cNvSpPr>
          <p:nvPr/>
        </p:nvSpPr>
        <p:spPr bwMode="auto">
          <a:xfrm>
            <a:off x="5306368" y="3354388"/>
            <a:ext cx="161925"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29" name="Oval 23"/>
          <p:cNvSpPr>
            <a:spLocks noChangeArrowheads="1"/>
          </p:cNvSpPr>
          <p:nvPr/>
        </p:nvSpPr>
        <p:spPr bwMode="auto">
          <a:xfrm>
            <a:off x="6346181" y="3354388"/>
            <a:ext cx="161925" cy="1524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0" name="Rectangle 24"/>
          <p:cNvSpPr>
            <a:spLocks noChangeArrowheads="1"/>
          </p:cNvSpPr>
          <p:nvPr/>
        </p:nvSpPr>
        <p:spPr bwMode="auto">
          <a:xfrm>
            <a:off x="8249593" y="2265363"/>
            <a:ext cx="250825" cy="1389062"/>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1" name="Rectangle 25"/>
          <p:cNvSpPr>
            <a:spLocks noChangeArrowheads="1"/>
          </p:cNvSpPr>
          <p:nvPr/>
        </p:nvSpPr>
        <p:spPr bwMode="auto">
          <a:xfrm>
            <a:off x="7813031" y="2270125"/>
            <a:ext cx="685800" cy="1400175"/>
          </a:xfrm>
          <a:prstGeom prst="rect">
            <a:avLst/>
          </a:prstGeom>
          <a:noFill/>
          <a:ln w="19050">
            <a:solidFill>
              <a:schemeClr val="hlink"/>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2" name="Rectangle 26"/>
          <p:cNvSpPr>
            <a:spLocks noChangeArrowheads="1"/>
          </p:cNvSpPr>
          <p:nvPr/>
        </p:nvSpPr>
        <p:spPr bwMode="auto">
          <a:xfrm>
            <a:off x="8087668" y="2792413"/>
            <a:ext cx="153988" cy="3429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3" name="Rectangle 27"/>
          <p:cNvSpPr>
            <a:spLocks noChangeArrowheads="1"/>
          </p:cNvSpPr>
          <p:nvPr/>
        </p:nvSpPr>
        <p:spPr bwMode="auto">
          <a:xfrm>
            <a:off x="8087668" y="2922588"/>
            <a:ext cx="568325" cy="9525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4" name="Rectangle 28"/>
          <p:cNvSpPr>
            <a:spLocks noChangeArrowheads="1"/>
          </p:cNvSpPr>
          <p:nvPr/>
        </p:nvSpPr>
        <p:spPr bwMode="auto">
          <a:xfrm>
            <a:off x="8494068" y="2255838"/>
            <a:ext cx="163513" cy="1397000"/>
          </a:xfrm>
          <a:prstGeom prst="rect">
            <a:avLst/>
          </a:prstGeom>
          <a:solidFill>
            <a:srgbClr val="FF0000">
              <a:alpha val="59999"/>
            </a:srgbClr>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5" name="AutoShape 29"/>
          <p:cNvSpPr>
            <a:spLocks noChangeArrowheads="1"/>
          </p:cNvSpPr>
          <p:nvPr/>
        </p:nvSpPr>
        <p:spPr bwMode="auto">
          <a:xfrm>
            <a:off x="8651231" y="3527425"/>
            <a:ext cx="115887" cy="111125"/>
          </a:xfrm>
          <a:prstGeom prst="rtTriangle">
            <a:avLst/>
          </a:prstGeom>
          <a:solidFill>
            <a:srgbClr val="FF0000">
              <a:alpha val="49019"/>
            </a:srgbClr>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36" name="AutoShape 30"/>
          <p:cNvSpPr>
            <a:spLocks noChangeArrowheads="1"/>
          </p:cNvSpPr>
          <p:nvPr/>
        </p:nvSpPr>
        <p:spPr bwMode="auto">
          <a:xfrm flipV="1">
            <a:off x="8652818" y="2262188"/>
            <a:ext cx="115888" cy="130175"/>
          </a:xfrm>
          <a:prstGeom prst="rtTriangle">
            <a:avLst/>
          </a:prstGeom>
          <a:solidFill>
            <a:srgbClr val="FF0000">
              <a:alpha val="49019"/>
            </a:srgbClr>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2" name="Group 31"/>
          <p:cNvGrpSpPr>
            <a:grpSpLocks/>
          </p:cNvGrpSpPr>
          <p:nvPr/>
        </p:nvGrpSpPr>
        <p:grpSpPr bwMode="auto">
          <a:xfrm>
            <a:off x="8644881" y="2738438"/>
            <a:ext cx="107950" cy="463550"/>
            <a:chOff x="5204" y="2523"/>
            <a:chExt cx="128" cy="292"/>
          </a:xfrm>
        </p:grpSpPr>
        <p:sp>
          <p:nvSpPr>
            <p:cNvPr id="35030" name="AutoShape 32"/>
            <p:cNvSpPr>
              <a:spLocks noChangeArrowheads="1"/>
            </p:cNvSpPr>
            <p:nvPr/>
          </p:nvSpPr>
          <p:spPr bwMode="auto">
            <a:xfrm rot="5400000">
              <a:off x="5216" y="2607"/>
              <a:ext cx="104" cy="128"/>
            </a:xfrm>
            <a:prstGeom prst="triangle">
              <a:avLst>
                <a:gd name="adj" fmla="val 50000"/>
              </a:avLst>
            </a:prstGeom>
            <a:solidFill>
              <a:srgbClr val="FF0000">
                <a:alpha val="49019"/>
              </a:srgbClr>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31" name="AutoShape 33"/>
            <p:cNvSpPr>
              <a:spLocks noChangeArrowheads="1"/>
            </p:cNvSpPr>
            <p:nvPr/>
          </p:nvSpPr>
          <p:spPr bwMode="auto">
            <a:xfrm rot="5400000">
              <a:off x="5189" y="2539"/>
              <a:ext cx="127" cy="96"/>
            </a:xfrm>
            <a:prstGeom prst="triangle">
              <a:avLst>
                <a:gd name="adj" fmla="val 50000"/>
              </a:avLst>
            </a:prstGeom>
            <a:solidFill>
              <a:srgbClr val="FF0000">
                <a:alpha val="49019"/>
              </a:srgbClr>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32" name="AutoShape 34"/>
            <p:cNvSpPr>
              <a:spLocks noChangeArrowheads="1"/>
            </p:cNvSpPr>
            <p:nvPr/>
          </p:nvSpPr>
          <p:spPr bwMode="auto">
            <a:xfrm rot="5400000">
              <a:off x="5190" y="2704"/>
              <a:ext cx="127" cy="96"/>
            </a:xfrm>
            <a:prstGeom prst="triangle">
              <a:avLst>
                <a:gd name="adj" fmla="val 50000"/>
              </a:avLst>
            </a:prstGeom>
            <a:solidFill>
              <a:srgbClr val="FF0000">
                <a:alpha val="49019"/>
              </a:srgbClr>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sp>
        <p:nvSpPr>
          <p:cNvPr id="34838" name="Rectangle 35"/>
          <p:cNvSpPr>
            <a:spLocks noChangeArrowheads="1"/>
          </p:cNvSpPr>
          <p:nvPr/>
        </p:nvSpPr>
        <p:spPr bwMode="auto">
          <a:xfrm>
            <a:off x="6884343" y="2270125"/>
            <a:ext cx="882650" cy="1406525"/>
          </a:xfrm>
          <a:prstGeom prst="rect">
            <a:avLst/>
          </a:prstGeom>
          <a:noFill/>
          <a:ln w="19050">
            <a:solidFill>
              <a:schemeClr val="hlink"/>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3" name="Group 36"/>
          <p:cNvGrpSpPr>
            <a:grpSpLocks/>
          </p:cNvGrpSpPr>
          <p:nvPr/>
        </p:nvGrpSpPr>
        <p:grpSpPr bwMode="auto">
          <a:xfrm>
            <a:off x="7603481" y="3521075"/>
            <a:ext cx="417512" cy="138113"/>
            <a:chOff x="4728" y="2482"/>
            <a:chExt cx="268" cy="87"/>
          </a:xfrm>
        </p:grpSpPr>
        <p:sp>
          <p:nvSpPr>
            <p:cNvPr id="35025" name="Rectangle 37"/>
            <p:cNvSpPr>
              <a:spLocks noChangeArrowheads="1"/>
            </p:cNvSpPr>
            <p:nvPr/>
          </p:nvSpPr>
          <p:spPr bwMode="auto">
            <a:xfrm>
              <a:off x="4940" y="2482"/>
              <a:ext cx="56" cy="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4" name="Group 38"/>
            <p:cNvGrpSpPr>
              <a:grpSpLocks/>
            </p:cNvGrpSpPr>
            <p:nvPr/>
          </p:nvGrpSpPr>
          <p:grpSpPr bwMode="auto">
            <a:xfrm>
              <a:off x="4728" y="2505"/>
              <a:ext cx="212" cy="40"/>
              <a:chOff x="4368" y="2508"/>
              <a:chExt cx="212" cy="40"/>
            </a:xfrm>
          </p:grpSpPr>
          <p:sp>
            <p:nvSpPr>
              <p:cNvPr id="35027" name="Rectangle 39"/>
              <p:cNvSpPr>
                <a:spLocks noChangeArrowheads="1"/>
              </p:cNvSpPr>
              <p:nvPr/>
            </p:nvSpPr>
            <p:spPr bwMode="auto">
              <a:xfrm flipV="1">
                <a:off x="4368" y="2516"/>
                <a:ext cx="124" cy="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28" name="Rectangle 40"/>
              <p:cNvSpPr>
                <a:spLocks noChangeArrowheads="1"/>
              </p:cNvSpPr>
              <p:nvPr/>
            </p:nvSpPr>
            <p:spPr bwMode="auto">
              <a:xfrm>
                <a:off x="4468" y="2508"/>
                <a:ext cx="112" cy="4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29" name="Line 41"/>
              <p:cNvSpPr>
                <a:spLocks noChangeShapeType="1"/>
              </p:cNvSpPr>
              <p:nvPr/>
            </p:nvSpPr>
            <p:spPr bwMode="auto">
              <a:xfrm>
                <a:off x="4368" y="2508"/>
                <a:ext cx="0" cy="4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grpSp>
        <p:nvGrpSpPr>
          <p:cNvPr id="5" name="Group 42"/>
          <p:cNvGrpSpPr>
            <a:grpSpLocks/>
          </p:cNvGrpSpPr>
          <p:nvPr/>
        </p:nvGrpSpPr>
        <p:grpSpPr bwMode="auto">
          <a:xfrm>
            <a:off x="7605068" y="2282825"/>
            <a:ext cx="412750" cy="147638"/>
            <a:chOff x="4729" y="1702"/>
            <a:chExt cx="265" cy="93"/>
          </a:xfrm>
        </p:grpSpPr>
        <p:grpSp>
          <p:nvGrpSpPr>
            <p:cNvPr id="6" name="Group 43"/>
            <p:cNvGrpSpPr>
              <a:grpSpLocks/>
            </p:cNvGrpSpPr>
            <p:nvPr/>
          </p:nvGrpSpPr>
          <p:grpSpPr bwMode="auto">
            <a:xfrm>
              <a:off x="4729" y="1732"/>
              <a:ext cx="212" cy="40"/>
              <a:chOff x="4368" y="2508"/>
              <a:chExt cx="212" cy="40"/>
            </a:xfrm>
          </p:grpSpPr>
          <p:sp>
            <p:nvSpPr>
              <p:cNvPr id="35022" name="Rectangle 44"/>
              <p:cNvSpPr>
                <a:spLocks noChangeArrowheads="1"/>
              </p:cNvSpPr>
              <p:nvPr/>
            </p:nvSpPr>
            <p:spPr bwMode="auto">
              <a:xfrm flipV="1">
                <a:off x="4368" y="2516"/>
                <a:ext cx="124" cy="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23" name="Rectangle 45"/>
              <p:cNvSpPr>
                <a:spLocks noChangeArrowheads="1"/>
              </p:cNvSpPr>
              <p:nvPr/>
            </p:nvSpPr>
            <p:spPr bwMode="auto">
              <a:xfrm>
                <a:off x="4468" y="2508"/>
                <a:ext cx="112" cy="4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24" name="Line 46"/>
              <p:cNvSpPr>
                <a:spLocks noChangeShapeType="1"/>
              </p:cNvSpPr>
              <p:nvPr/>
            </p:nvSpPr>
            <p:spPr bwMode="auto">
              <a:xfrm>
                <a:off x="4368" y="2508"/>
                <a:ext cx="0" cy="4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sp>
          <p:nvSpPr>
            <p:cNvPr id="35021" name="Rectangle 47"/>
            <p:cNvSpPr>
              <a:spLocks noChangeArrowheads="1"/>
            </p:cNvSpPr>
            <p:nvPr/>
          </p:nvSpPr>
          <p:spPr bwMode="auto">
            <a:xfrm>
              <a:off x="4941" y="1702"/>
              <a:ext cx="53" cy="9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sp>
        <p:nvSpPr>
          <p:cNvPr id="34841" name="Rectangle 48"/>
          <p:cNvSpPr>
            <a:spLocks noChangeArrowheads="1"/>
          </p:cNvSpPr>
          <p:nvPr/>
        </p:nvSpPr>
        <p:spPr bwMode="auto">
          <a:xfrm>
            <a:off x="5195243" y="2476500"/>
            <a:ext cx="1381125" cy="94297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42" name="Line 49"/>
          <p:cNvSpPr>
            <a:spLocks noChangeShapeType="1"/>
          </p:cNvSpPr>
          <p:nvPr/>
        </p:nvSpPr>
        <p:spPr bwMode="auto">
          <a:xfrm>
            <a:off x="715318" y="3524250"/>
            <a:ext cx="6010275" cy="0"/>
          </a:xfrm>
          <a:prstGeom prst="line">
            <a:avLst/>
          </a:prstGeom>
          <a:noFill/>
          <a:ln w="2857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43" name="Rectangle 50"/>
          <p:cNvSpPr>
            <a:spLocks noChangeArrowheads="1"/>
          </p:cNvSpPr>
          <p:nvPr/>
        </p:nvSpPr>
        <p:spPr bwMode="auto">
          <a:xfrm>
            <a:off x="3560118" y="2484438"/>
            <a:ext cx="1539875" cy="942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44" name="Rectangle 51"/>
          <p:cNvSpPr>
            <a:spLocks noChangeArrowheads="1"/>
          </p:cNvSpPr>
          <p:nvPr/>
        </p:nvSpPr>
        <p:spPr bwMode="auto">
          <a:xfrm>
            <a:off x="2078981" y="2482850"/>
            <a:ext cx="1433512" cy="9429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45" name="Rectangle 52"/>
          <p:cNvSpPr>
            <a:spLocks noChangeArrowheads="1"/>
          </p:cNvSpPr>
          <p:nvPr/>
        </p:nvSpPr>
        <p:spPr bwMode="auto">
          <a:xfrm>
            <a:off x="780406" y="2493963"/>
            <a:ext cx="1246187" cy="9334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46" name="Rectangle 53"/>
          <p:cNvSpPr>
            <a:spLocks noChangeArrowheads="1"/>
          </p:cNvSpPr>
          <p:nvPr/>
        </p:nvSpPr>
        <p:spPr bwMode="auto">
          <a:xfrm>
            <a:off x="5895331" y="2809875"/>
            <a:ext cx="579437" cy="33337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47" name="Rectangle 54"/>
          <p:cNvSpPr>
            <a:spLocks noChangeArrowheads="1"/>
          </p:cNvSpPr>
          <p:nvPr/>
        </p:nvSpPr>
        <p:spPr bwMode="auto">
          <a:xfrm>
            <a:off x="5241281" y="2817813"/>
            <a:ext cx="568325" cy="33337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48" name="Freeform 55"/>
          <p:cNvSpPr>
            <a:spLocks/>
          </p:cNvSpPr>
          <p:nvPr/>
        </p:nvSpPr>
        <p:spPr bwMode="auto">
          <a:xfrm>
            <a:off x="3907781" y="2790825"/>
            <a:ext cx="93662" cy="295275"/>
          </a:xfrm>
          <a:custGeom>
            <a:avLst/>
            <a:gdLst>
              <a:gd name="T0" fmla="*/ 0 w 72"/>
              <a:gd name="T1" fmla="*/ 0 h 168"/>
              <a:gd name="T2" fmla="*/ 0 w 72"/>
              <a:gd name="T3" fmla="*/ 295275 h 168"/>
              <a:gd name="T4" fmla="*/ 93662 w 72"/>
              <a:gd name="T5" fmla="*/ 295275 h 168"/>
              <a:gd name="T6" fmla="*/ 0 60000 65536"/>
              <a:gd name="T7" fmla="*/ 0 60000 65536"/>
              <a:gd name="T8" fmla="*/ 0 60000 65536"/>
            </a:gdLst>
            <a:ahLst/>
            <a:cxnLst>
              <a:cxn ang="T6">
                <a:pos x="T0" y="T1"/>
              </a:cxn>
              <a:cxn ang="T7">
                <a:pos x="T2" y="T3"/>
              </a:cxn>
              <a:cxn ang="T8">
                <a:pos x="T4" y="T5"/>
              </a:cxn>
            </a:cxnLst>
            <a:rect l="0" t="0" r="r" b="b"/>
            <a:pathLst>
              <a:path w="72" h="168">
                <a:moveTo>
                  <a:pt x="0" y="0"/>
                </a:moveTo>
                <a:lnTo>
                  <a:pt x="0" y="168"/>
                </a:lnTo>
                <a:lnTo>
                  <a:pt x="72" y="168"/>
                </a:lnTo>
              </a:path>
            </a:pathLst>
          </a:custGeom>
          <a:noFill/>
          <a:ln w="19050" cmpd="sng">
            <a:solidFill>
              <a:srgbClr val="CC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49" name="Line 56"/>
          <p:cNvSpPr>
            <a:spLocks noChangeShapeType="1"/>
          </p:cNvSpPr>
          <p:nvPr/>
        </p:nvSpPr>
        <p:spPr bwMode="auto">
          <a:xfrm>
            <a:off x="5288906" y="2590800"/>
            <a:ext cx="0" cy="233363"/>
          </a:xfrm>
          <a:prstGeom prst="line">
            <a:avLst/>
          </a:prstGeom>
          <a:noFill/>
          <a:ln w="1905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50" name="Text Box 57"/>
          <p:cNvSpPr txBox="1">
            <a:spLocks noChangeArrowheads="1"/>
          </p:cNvSpPr>
          <p:nvPr/>
        </p:nvSpPr>
        <p:spPr bwMode="auto">
          <a:xfrm>
            <a:off x="5911206" y="2789238"/>
            <a:ext cx="5524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dirty="0">
                <a:solidFill>
                  <a:srgbClr val="0000CC"/>
                </a:solidFill>
              </a:rPr>
              <a:t>Control</a:t>
            </a:r>
            <a:endParaRPr lang="th-TH" sz="900">
              <a:solidFill>
                <a:srgbClr val="0000CC"/>
              </a:solidFill>
            </a:endParaRPr>
          </a:p>
        </p:txBody>
      </p:sp>
      <p:sp>
        <p:nvSpPr>
          <p:cNvPr id="34851" name="Text Box 58"/>
          <p:cNvSpPr txBox="1">
            <a:spLocks noChangeArrowheads="1"/>
          </p:cNvSpPr>
          <p:nvPr/>
        </p:nvSpPr>
        <p:spPr bwMode="auto">
          <a:xfrm>
            <a:off x="5249218" y="2781300"/>
            <a:ext cx="5651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AU" sz="900" dirty="0">
                <a:solidFill>
                  <a:srgbClr val="C0504D"/>
                </a:solidFill>
              </a:rPr>
              <a:t>Monitor</a:t>
            </a:r>
            <a:endParaRPr lang="th-TH" sz="900">
              <a:solidFill>
                <a:srgbClr val="C0504D"/>
              </a:solidFill>
            </a:endParaRPr>
          </a:p>
        </p:txBody>
      </p:sp>
      <p:sp>
        <p:nvSpPr>
          <p:cNvPr id="34852" name="Rectangle 59"/>
          <p:cNvSpPr>
            <a:spLocks noChangeArrowheads="1"/>
          </p:cNvSpPr>
          <p:nvPr/>
        </p:nvSpPr>
        <p:spPr bwMode="auto">
          <a:xfrm>
            <a:off x="3580756" y="2514600"/>
            <a:ext cx="765175" cy="314325"/>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53" name="Text Box 60"/>
          <p:cNvSpPr txBox="1">
            <a:spLocks noChangeArrowheads="1"/>
          </p:cNvSpPr>
          <p:nvPr/>
        </p:nvSpPr>
        <p:spPr bwMode="auto">
          <a:xfrm>
            <a:off x="3517256" y="2555875"/>
            <a:ext cx="917575"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dirty="0">
                <a:solidFill>
                  <a:srgbClr val="FFFFFF"/>
                </a:solidFill>
              </a:rPr>
              <a:t>Main Gear Oil</a:t>
            </a:r>
            <a:endParaRPr lang="th-TH" sz="900">
              <a:solidFill>
                <a:srgbClr val="FFFFFF"/>
              </a:solidFill>
            </a:endParaRPr>
          </a:p>
        </p:txBody>
      </p:sp>
      <p:sp>
        <p:nvSpPr>
          <p:cNvPr id="34854" name="Rectangle 61"/>
          <p:cNvSpPr>
            <a:spLocks noChangeArrowheads="1"/>
          </p:cNvSpPr>
          <p:nvPr/>
        </p:nvSpPr>
        <p:spPr bwMode="auto">
          <a:xfrm>
            <a:off x="4391968" y="2522538"/>
            <a:ext cx="419100" cy="29527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7" name="Group 62"/>
          <p:cNvGrpSpPr>
            <a:grpSpLocks/>
          </p:cNvGrpSpPr>
          <p:nvPr/>
        </p:nvGrpSpPr>
        <p:grpSpPr bwMode="auto">
          <a:xfrm>
            <a:off x="1582093" y="2554288"/>
            <a:ext cx="214313" cy="244475"/>
            <a:chOff x="731" y="2641"/>
            <a:chExt cx="144" cy="154"/>
          </a:xfrm>
        </p:grpSpPr>
        <p:sp>
          <p:nvSpPr>
            <p:cNvPr id="35018" name="Text Box 63"/>
            <p:cNvSpPr txBox="1">
              <a:spLocks noChangeArrowheads="1"/>
            </p:cNvSpPr>
            <p:nvPr/>
          </p:nvSpPr>
          <p:spPr bwMode="auto">
            <a:xfrm>
              <a:off x="731" y="2641"/>
              <a:ext cx="136"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srgbClr val="990099"/>
                  </a:solidFill>
                </a:rPr>
                <a:t>P</a:t>
              </a:r>
              <a:endParaRPr lang="th-TH" sz="1000" b="1">
                <a:solidFill>
                  <a:srgbClr val="990099"/>
                </a:solidFill>
              </a:endParaRPr>
            </a:p>
          </p:txBody>
        </p:sp>
        <p:sp>
          <p:nvSpPr>
            <p:cNvPr id="35019" name="Oval 64"/>
            <p:cNvSpPr>
              <a:spLocks noChangeArrowheads="1"/>
            </p:cNvSpPr>
            <p:nvPr/>
          </p:nvSpPr>
          <p:spPr bwMode="auto">
            <a:xfrm>
              <a:off x="743" y="2651"/>
              <a:ext cx="132" cy="126"/>
            </a:xfrm>
            <a:prstGeom prst="ellipse">
              <a:avLst/>
            </a:prstGeom>
            <a:noFill/>
            <a:ln w="19050">
              <a:solidFill>
                <a:srgbClr val="9900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grpSp>
        <p:nvGrpSpPr>
          <p:cNvPr id="8" name="Group 65"/>
          <p:cNvGrpSpPr>
            <a:grpSpLocks/>
          </p:cNvGrpSpPr>
          <p:nvPr/>
        </p:nvGrpSpPr>
        <p:grpSpPr bwMode="auto">
          <a:xfrm>
            <a:off x="2332981" y="2954338"/>
            <a:ext cx="266700" cy="244475"/>
            <a:chOff x="1316" y="1201"/>
            <a:chExt cx="200" cy="174"/>
          </a:xfrm>
        </p:grpSpPr>
        <p:sp>
          <p:nvSpPr>
            <p:cNvPr id="35016" name="Text Box 66"/>
            <p:cNvSpPr txBox="1">
              <a:spLocks noChangeArrowheads="1"/>
            </p:cNvSpPr>
            <p:nvPr/>
          </p:nvSpPr>
          <p:spPr bwMode="auto">
            <a:xfrm>
              <a:off x="1316" y="1201"/>
              <a:ext cx="200" cy="1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srgbClr val="33CC33"/>
                  </a:solidFill>
                </a:rPr>
                <a:t>P</a:t>
              </a:r>
              <a:endParaRPr lang="th-TH" sz="1000" b="1">
                <a:solidFill>
                  <a:srgbClr val="33CC33"/>
                </a:solidFill>
              </a:endParaRPr>
            </a:p>
          </p:txBody>
        </p:sp>
        <p:sp>
          <p:nvSpPr>
            <p:cNvPr id="35017" name="Oval 67"/>
            <p:cNvSpPr>
              <a:spLocks noChangeArrowheads="1"/>
            </p:cNvSpPr>
            <p:nvPr/>
          </p:nvSpPr>
          <p:spPr bwMode="auto">
            <a:xfrm>
              <a:off x="1324" y="1204"/>
              <a:ext cx="144" cy="144"/>
            </a:xfrm>
            <a:prstGeom prst="ellipse">
              <a:avLst/>
            </a:prstGeom>
            <a:noFill/>
            <a:ln w="19050">
              <a:solidFill>
                <a:srgbClr val="33CC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grpSp>
        <p:nvGrpSpPr>
          <p:cNvPr id="9" name="Group 68"/>
          <p:cNvGrpSpPr>
            <a:grpSpLocks/>
          </p:cNvGrpSpPr>
          <p:nvPr/>
        </p:nvGrpSpPr>
        <p:grpSpPr bwMode="auto">
          <a:xfrm>
            <a:off x="2990206" y="2952750"/>
            <a:ext cx="268287" cy="244475"/>
            <a:chOff x="2044" y="3054"/>
            <a:chExt cx="173" cy="154"/>
          </a:xfrm>
        </p:grpSpPr>
        <p:sp>
          <p:nvSpPr>
            <p:cNvPr id="35014" name="Oval 69"/>
            <p:cNvSpPr>
              <a:spLocks noChangeArrowheads="1"/>
            </p:cNvSpPr>
            <p:nvPr/>
          </p:nvSpPr>
          <p:spPr bwMode="auto">
            <a:xfrm>
              <a:off x="2059" y="3066"/>
              <a:ext cx="124" cy="127"/>
            </a:xfrm>
            <a:prstGeom prst="ellipse">
              <a:avLst/>
            </a:prstGeom>
            <a:noFill/>
            <a:ln w="19050">
              <a:solidFill>
                <a:srgbClr val="0000CC"/>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15" name="Text Box 70"/>
            <p:cNvSpPr txBox="1">
              <a:spLocks noChangeArrowheads="1"/>
            </p:cNvSpPr>
            <p:nvPr/>
          </p:nvSpPr>
          <p:spPr bwMode="auto">
            <a:xfrm>
              <a:off x="2044" y="3054"/>
              <a:ext cx="173"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srgbClr val="0000CC"/>
                  </a:solidFill>
                </a:rPr>
                <a:t>P</a:t>
              </a:r>
              <a:endParaRPr lang="th-TH" sz="1000" b="1">
                <a:solidFill>
                  <a:srgbClr val="0000CC"/>
                </a:solidFill>
              </a:endParaRPr>
            </a:p>
          </p:txBody>
        </p:sp>
      </p:grpSp>
      <p:grpSp>
        <p:nvGrpSpPr>
          <p:cNvPr id="10" name="Group 71"/>
          <p:cNvGrpSpPr>
            <a:grpSpLocks/>
          </p:cNvGrpSpPr>
          <p:nvPr/>
        </p:nvGrpSpPr>
        <p:grpSpPr bwMode="auto">
          <a:xfrm>
            <a:off x="4495156" y="2836863"/>
            <a:ext cx="266700" cy="244475"/>
            <a:chOff x="2292" y="683"/>
            <a:chExt cx="171" cy="154"/>
          </a:xfrm>
        </p:grpSpPr>
        <p:sp>
          <p:nvSpPr>
            <p:cNvPr id="35012" name="Oval 72"/>
            <p:cNvSpPr>
              <a:spLocks noChangeArrowheads="1"/>
            </p:cNvSpPr>
            <p:nvPr/>
          </p:nvSpPr>
          <p:spPr bwMode="auto">
            <a:xfrm>
              <a:off x="2298" y="690"/>
              <a:ext cx="144" cy="144"/>
            </a:xfrm>
            <a:prstGeom prst="ellipse">
              <a:avLst/>
            </a:prstGeom>
            <a:noFill/>
            <a:ln w="19050">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13" name="Text Box 73"/>
            <p:cNvSpPr txBox="1">
              <a:spLocks noChangeArrowheads="1"/>
            </p:cNvSpPr>
            <p:nvPr/>
          </p:nvSpPr>
          <p:spPr bwMode="auto">
            <a:xfrm>
              <a:off x="2292" y="683"/>
              <a:ext cx="171"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srgbClr val="FF9900"/>
                  </a:solidFill>
                </a:rPr>
                <a:t>P</a:t>
              </a:r>
              <a:endParaRPr lang="th-TH" sz="1000" b="1">
                <a:solidFill>
                  <a:srgbClr val="FF9900"/>
                </a:solidFill>
              </a:endParaRPr>
            </a:p>
          </p:txBody>
        </p:sp>
      </p:grpSp>
      <p:sp>
        <p:nvSpPr>
          <p:cNvPr id="34859" name="Rectangle 74"/>
          <p:cNvSpPr>
            <a:spLocks noChangeArrowheads="1"/>
          </p:cNvSpPr>
          <p:nvPr/>
        </p:nvSpPr>
        <p:spPr bwMode="auto">
          <a:xfrm>
            <a:off x="2113906" y="2586038"/>
            <a:ext cx="577850" cy="333375"/>
          </a:xfrm>
          <a:prstGeom prst="rect">
            <a:avLst/>
          </a:prstGeom>
          <a:solidFill>
            <a:srgbClr val="33CC33"/>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60" name="Rectangle 75"/>
          <p:cNvSpPr>
            <a:spLocks noChangeArrowheads="1"/>
          </p:cNvSpPr>
          <p:nvPr/>
        </p:nvSpPr>
        <p:spPr bwMode="auto">
          <a:xfrm>
            <a:off x="2774306" y="2581275"/>
            <a:ext cx="638175" cy="333375"/>
          </a:xfrm>
          <a:prstGeom prst="rect">
            <a:avLst/>
          </a:prstGeom>
          <a:solidFill>
            <a:srgbClr val="0000CC"/>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61" name="Text Box 76"/>
          <p:cNvSpPr txBox="1">
            <a:spLocks noChangeArrowheads="1"/>
          </p:cNvSpPr>
          <p:nvPr/>
        </p:nvSpPr>
        <p:spPr bwMode="auto">
          <a:xfrm>
            <a:off x="4368156" y="2506663"/>
            <a:ext cx="4635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prstClr val="black"/>
                </a:solidFill>
              </a:rPr>
              <a:t>Jack</a:t>
            </a:r>
            <a:endParaRPr lang="th-TH" sz="1000" b="1">
              <a:solidFill>
                <a:prstClr val="black"/>
              </a:solidFill>
            </a:endParaRPr>
          </a:p>
        </p:txBody>
      </p:sp>
      <p:sp>
        <p:nvSpPr>
          <p:cNvPr id="34862" name="Text Box 77"/>
          <p:cNvSpPr txBox="1">
            <a:spLocks noChangeArrowheads="1"/>
          </p:cNvSpPr>
          <p:nvPr/>
        </p:nvSpPr>
        <p:spPr bwMode="auto">
          <a:xfrm>
            <a:off x="4455468" y="2619375"/>
            <a:ext cx="3317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prstClr val="black"/>
                </a:solidFill>
              </a:rPr>
              <a:t>oil</a:t>
            </a:r>
            <a:endParaRPr lang="th-TH" sz="1000" b="1">
              <a:solidFill>
                <a:prstClr val="black"/>
              </a:solidFill>
            </a:endParaRPr>
          </a:p>
        </p:txBody>
      </p:sp>
      <p:sp>
        <p:nvSpPr>
          <p:cNvPr id="34863" name="Rectangle 78"/>
          <p:cNvSpPr>
            <a:spLocks noChangeArrowheads="1"/>
          </p:cNvSpPr>
          <p:nvPr/>
        </p:nvSpPr>
        <p:spPr bwMode="auto">
          <a:xfrm>
            <a:off x="867718" y="3055938"/>
            <a:ext cx="495300" cy="3333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64" name="Rectangle 79"/>
          <p:cNvSpPr>
            <a:spLocks noChangeArrowheads="1"/>
          </p:cNvSpPr>
          <p:nvPr/>
        </p:nvSpPr>
        <p:spPr bwMode="auto">
          <a:xfrm>
            <a:off x="878831" y="2628900"/>
            <a:ext cx="476250" cy="29527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865" name="Freeform 80"/>
          <p:cNvSpPr>
            <a:spLocks/>
          </p:cNvSpPr>
          <p:nvPr/>
        </p:nvSpPr>
        <p:spPr bwMode="auto">
          <a:xfrm>
            <a:off x="4425306" y="2809875"/>
            <a:ext cx="74612" cy="180975"/>
          </a:xfrm>
          <a:custGeom>
            <a:avLst/>
            <a:gdLst>
              <a:gd name="T0" fmla="*/ 0 w 42"/>
              <a:gd name="T1" fmla="*/ 0 h 96"/>
              <a:gd name="T2" fmla="*/ 0 w 42"/>
              <a:gd name="T3" fmla="*/ 180975 h 96"/>
              <a:gd name="T4" fmla="*/ 74612 w 42"/>
              <a:gd name="T5" fmla="*/ 180975 h 96"/>
              <a:gd name="T6" fmla="*/ 0 60000 65536"/>
              <a:gd name="T7" fmla="*/ 0 60000 65536"/>
              <a:gd name="T8" fmla="*/ 0 60000 65536"/>
            </a:gdLst>
            <a:ahLst/>
            <a:cxnLst>
              <a:cxn ang="T6">
                <a:pos x="T0" y="T1"/>
              </a:cxn>
              <a:cxn ang="T7">
                <a:pos x="T2" y="T3"/>
              </a:cxn>
              <a:cxn ang="T8">
                <a:pos x="T4" y="T5"/>
              </a:cxn>
            </a:cxnLst>
            <a:rect l="0" t="0" r="r" b="b"/>
            <a:pathLst>
              <a:path w="42" h="96">
                <a:moveTo>
                  <a:pt x="0" y="0"/>
                </a:moveTo>
                <a:lnTo>
                  <a:pt x="0" y="96"/>
                </a:lnTo>
                <a:lnTo>
                  <a:pt x="42" y="96"/>
                </a:lnTo>
              </a:path>
            </a:pathLst>
          </a:custGeom>
          <a:noFill/>
          <a:ln w="19050" cmpd="sng">
            <a:solidFill>
              <a:srgbClr val="FF99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66" name="Freeform 81"/>
          <p:cNvSpPr>
            <a:spLocks/>
          </p:cNvSpPr>
          <p:nvPr/>
        </p:nvSpPr>
        <p:spPr bwMode="auto">
          <a:xfrm>
            <a:off x="2940993" y="2881313"/>
            <a:ext cx="74613" cy="200025"/>
          </a:xfrm>
          <a:custGeom>
            <a:avLst/>
            <a:gdLst>
              <a:gd name="T0" fmla="*/ 0 w 48"/>
              <a:gd name="T1" fmla="*/ 0 h 96"/>
              <a:gd name="T2" fmla="*/ 0 w 48"/>
              <a:gd name="T3" fmla="*/ 200025 h 96"/>
              <a:gd name="T4" fmla="*/ 74613 w 48"/>
              <a:gd name="T5" fmla="*/ 200025 h 96"/>
              <a:gd name="T6" fmla="*/ 0 60000 65536"/>
              <a:gd name="T7" fmla="*/ 0 60000 65536"/>
              <a:gd name="T8" fmla="*/ 0 60000 65536"/>
            </a:gdLst>
            <a:ahLst/>
            <a:cxnLst>
              <a:cxn ang="T6">
                <a:pos x="T0" y="T1"/>
              </a:cxn>
              <a:cxn ang="T7">
                <a:pos x="T2" y="T3"/>
              </a:cxn>
              <a:cxn ang="T8">
                <a:pos x="T4" y="T5"/>
              </a:cxn>
            </a:cxnLst>
            <a:rect l="0" t="0" r="r" b="b"/>
            <a:pathLst>
              <a:path w="48" h="96">
                <a:moveTo>
                  <a:pt x="0" y="0"/>
                </a:moveTo>
                <a:lnTo>
                  <a:pt x="0" y="96"/>
                </a:lnTo>
                <a:lnTo>
                  <a:pt x="48" y="96"/>
                </a:lnTo>
              </a:path>
            </a:pathLst>
          </a:custGeom>
          <a:noFill/>
          <a:ln w="19050" cmpd="sng">
            <a:solidFill>
              <a:srgbClr val="0000CC"/>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67" name="Freeform 82"/>
          <p:cNvSpPr>
            <a:spLocks/>
          </p:cNvSpPr>
          <p:nvPr/>
        </p:nvSpPr>
        <p:spPr bwMode="auto">
          <a:xfrm>
            <a:off x="3188643" y="2443163"/>
            <a:ext cx="271463" cy="630237"/>
          </a:xfrm>
          <a:custGeom>
            <a:avLst/>
            <a:gdLst>
              <a:gd name="T0" fmla="*/ 0 w 129"/>
              <a:gd name="T1" fmla="*/ 630237 h 459"/>
              <a:gd name="T2" fmla="*/ 271463 w 129"/>
              <a:gd name="T3" fmla="*/ 630237 h 459"/>
              <a:gd name="T4" fmla="*/ 271463 w 129"/>
              <a:gd name="T5" fmla="*/ 0 h 459"/>
              <a:gd name="T6" fmla="*/ 0 60000 65536"/>
              <a:gd name="T7" fmla="*/ 0 60000 65536"/>
              <a:gd name="T8" fmla="*/ 0 60000 65536"/>
            </a:gdLst>
            <a:ahLst/>
            <a:cxnLst>
              <a:cxn ang="T6">
                <a:pos x="T0" y="T1"/>
              </a:cxn>
              <a:cxn ang="T7">
                <a:pos x="T2" y="T3"/>
              </a:cxn>
              <a:cxn ang="T8">
                <a:pos x="T4" y="T5"/>
              </a:cxn>
            </a:cxnLst>
            <a:rect l="0" t="0" r="r" b="b"/>
            <a:pathLst>
              <a:path w="129" h="459">
                <a:moveTo>
                  <a:pt x="0" y="459"/>
                </a:moveTo>
                <a:lnTo>
                  <a:pt x="129" y="459"/>
                </a:lnTo>
                <a:lnTo>
                  <a:pt x="129" y="0"/>
                </a:lnTo>
              </a:path>
            </a:pathLst>
          </a:custGeom>
          <a:noFill/>
          <a:ln w="19050" cmpd="sng">
            <a:solidFill>
              <a:srgbClr val="0000CC"/>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68" name="Freeform 83"/>
          <p:cNvSpPr>
            <a:spLocks/>
          </p:cNvSpPr>
          <p:nvPr/>
        </p:nvSpPr>
        <p:spPr bwMode="auto">
          <a:xfrm>
            <a:off x="3460106" y="2446338"/>
            <a:ext cx="3313112" cy="71437"/>
          </a:xfrm>
          <a:custGeom>
            <a:avLst/>
            <a:gdLst>
              <a:gd name="T0" fmla="*/ 0 w 2166"/>
              <a:gd name="T1" fmla="*/ 0 h 57"/>
              <a:gd name="T2" fmla="*/ 3313112 w 2166"/>
              <a:gd name="T3" fmla="*/ 0 h 57"/>
              <a:gd name="T4" fmla="*/ 3313112 w 2166"/>
              <a:gd name="T5" fmla="*/ 71437 h 57"/>
              <a:gd name="T6" fmla="*/ 0 60000 65536"/>
              <a:gd name="T7" fmla="*/ 0 60000 65536"/>
              <a:gd name="T8" fmla="*/ 0 60000 65536"/>
            </a:gdLst>
            <a:ahLst/>
            <a:cxnLst>
              <a:cxn ang="T6">
                <a:pos x="T0" y="T1"/>
              </a:cxn>
              <a:cxn ang="T7">
                <a:pos x="T2" y="T3"/>
              </a:cxn>
              <a:cxn ang="T8">
                <a:pos x="T4" y="T5"/>
              </a:cxn>
            </a:cxnLst>
            <a:rect l="0" t="0" r="r" b="b"/>
            <a:pathLst>
              <a:path w="2166" h="57">
                <a:moveTo>
                  <a:pt x="0" y="0"/>
                </a:moveTo>
                <a:lnTo>
                  <a:pt x="2166" y="0"/>
                </a:lnTo>
                <a:lnTo>
                  <a:pt x="2166" y="57"/>
                </a:lnTo>
              </a:path>
            </a:pathLst>
          </a:custGeom>
          <a:noFill/>
          <a:ln w="19050" cmpd="sng">
            <a:solidFill>
              <a:srgbClr val="0000CC"/>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69" name="Text Box 84"/>
          <p:cNvSpPr txBox="1">
            <a:spLocks noChangeArrowheads="1"/>
          </p:cNvSpPr>
          <p:nvPr/>
        </p:nvSpPr>
        <p:spPr bwMode="auto">
          <a:xfrm>
            <a:off x="2853681" y="2551113"/>
            <a:ext cx="593725"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dirty="0">
                <a:solidFill>
                  <a:prstClr val="white"/>
                </a:solidFill>
              </a:rPr>
              <a:t>Screw</a:t>
            </a:r>
            <a:endParaRPr lang="th-TH" sz="900">
              <a:solidFill>
                <a:prstClr val="white"/>
              </a:solidFill>
            </a:endParaRPr>
          </a:p>
        </p:txBody>
      </p:sp>
      <p:sp>
        <p:nvSpPr>
          <p:cNvPr id="34870" name="Text Box 85"/>
          <p:cNvSpPr txBox="1">
            <a:spLocks noChangeArrowheads="1"/>
          </p:cNvSpPr>
          <p:nvPr/>
        </p:nvSpPr>
        <p:spPr bwMode="auto">
          <a:xfrm>
            <a:off x="2691756" y="2716213"/>
            <a:ext cx="958850" cy="214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800" dirty="0">
                <a:solidFill>
                  <a:prstClr val="white"/>
                </a:solidFill>
              </a:rPr>
              <a:t>Conveyor Oil</a:t>
            </a:r>
            <a:endParaRPr lang="th-TH" sz="800">
              <a:solidFill>
                <a:prstClr val="white"/>
              </a:solidFill>
            </a:endParaRPr>
          </a:p>
        </p:txBody>
      </p:sp>
      <p:sp>
        <p:nvSpPr>
          <p:cNvPr id="34871" name="Text Box 86"/>
          <p:cNvSpPr txBox="1">
            <a:spLocks noChangeArrowheads="1"/>
          </p:cNvSpPr>
          <p:nvPr/>
        </p:nvSpPr>
        <p:spPr bwMode="auto">
          <a:xfrm>
            <a:off x="2047231" y="2541588"/>
            <a:ext cx="720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prstClr val="black"/>
                </a:solidFill>
              </a:rPr>
              <a:t>Grouting</a:t>
            </a:r>
            <a:endParaRPr lang="th-TH" sz="1000" b="1">
              <a:solidFill>
                <a:prstClr val="black"/>
              </a:solidFill>
            </a:endParaRPr>
          </a:p>
        </p:txBody>
      </p:sp>
      <p:sp>
        <p:nvSpPr>
          <p:cNvPr id="34872" name="Text Box 87"/>
          <p:cNvSpPr txBox="1">
            <a:spLocks noChangeArrowheads="1"/>
          </p:cNvSpPr>
          <p:nvPr/>
        </p:nvSpPr>
        <p:spPr bwMode="auto">
          <a:xfrm>
            <a:off x="2086918" y="2693988"/>
            <a:ext cx="6064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prstClr val="black"/>
                </a:solidFill>
              </a:rPr>
              <a:t>Sludge</a:t>
            </a:r>
            <a:endParaRPr lang="th-TH" sz="1000" b="1">
              <a:solidFill>
                <a:prstClr val="black"/>
              </a:solidFill>
            </a:endParaRPr>
          </a:p>
        </p:txBody>
      </p:sp>
      <p:sp>
        <p:nvSpPr>
          <p:cNvPr id="34873" name="Freeform 88"/>
          <p:cNvSpPr>
            <a:spLocks/>
          </p:cNvSpPr>
          <p:nvPr/>
        </p:nvSpPr>
        <p:spPr bwMode="auto">
          <a:xfrm>
            <a:off x="2258368" y="2870200"/>
            <a:ext cx="74613" cy="200025"/>
          </a:xfrm>
          <a:custGeom>
            <a:avLst/>
            <a:gdLst>
              <a:gd name="T0" fmla="*/ 0 w 48"/>
              <a:gd name="T1" fmla="*/ 0 h 96"/>
              <a:gd name="T2" fmla="*/ 0 w 48"/>
              <a:gd name="T3" fmla="*/ 200025 h 96"/>
              <a:gd name="T4" fmla="*/ 74613 w 48"/>
              <a:gd name="T5" fmla="*/ 200025 h 96"/>
              <a:gd name="T6" fmla="*/ 0 60000 65536"/>
              <a:gd name="T7" fmla="*/ 0 60000 65536"/>
              <a:gd name="T8" fmla="*/ 0 60000 65536"/>
            </a:gdLst>
            <a:ahLst/>
            <a:cxnLst>
              <a:cxn ang="T6">
                <a:pos x="T0" y="T1"/>
              </a:cxn>
              <a:cxn ang="T7">
                <a:pos x="T2" y="T3"/>
              </a:cxn>
              <a:cxn ang="T8">
                <a:pos x="T4" y="T5"/>
              </a:cxn>
            </a:cxnLst>
            <a:rect l="0" t="0" r="r" b="b"/>
            <a:pathLst>
              <a:path w="48" h="96">
                <a:moveTo>
                  <a:pt x="0" y="0"/>
                </a:moveTo>
                <a:lnTo>
                  <a:pt x="0" y="96"/>
                </a:lnTo>
                <a:lnTo>
                  <a:pt x="48" y="96"/>
                </a:lnTo>
              </a:path>
            </a:pathLst>
          </a:custGeom>
          <a:noFill/>
          <a:ln w="19050" cmpd="sng">
            <a:solidFill>
              <a:srgbClr val="33CC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74" name="Freeform 89"/>
          <p:cNvSpPr>
            <a:spLocks/>
          </p:cNvSpPr>
          <p:nvPr/>
        </p:nvSpPr>
        <p:spPr bwMode="auto">
          <a:xfrm>
            <a:off x="2526656" y="3067050"/>
            <a:ext cx="4564062" cy="504825"/>
          </a:xfrm>
          <a:custGeom>
            <a:avLst/>
            <a:gdLst>
              <a:gd name="T0" fmla="*/ 0 w 2952"/>
              <a:gd name="T1" fmla="*/ 0 h 276"/>
              <a:gd name="T2" fmla="*/ 129872 w 2952"/>
              <a:gd name="T3" fmla="*/ 0 h 276"/>
              <a:gd name="T4" fmla="*/ 129872 w 2952"/>
              <a:gd name="T5" fmla="*/ 252413 h 276"/>
              <a:gd name="T6" fmla="*/ 4564062 w 2952"/>
              <a:gd name="T7" fmla="*/ 252413 h 276"/>
              <a:gd name="T8" fmla="*/ 4564062 w 2952"/>
              <a:gd name="T9" fmla="*/ 504825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 h="276">
                <a:moveTo>
                  <a:pt x="0" y="0"/>
                </a:moveTo>
                <a:lnTo>
                  <a:pt x="84" y="0"/>
                </a:lnTo>
                <a:lnTo>
                  <a:pt x="84" y="138"/>
                </a:lnTo>
                <a:lnTo>
                  <a:pt x="2952" y="138"/>
                </a:lnTo>
                <a:lnTo>
                  <a:pt x="2952" y="276"/>
                </a:lnTo>
              </a:path>
            </a:pathLst>
          </a:custGeom>
          <a:noFill/>
          <a:ln w="19050" cmpd="sng">
            <a:solidFill>
              <a:srgbClr val="33CC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75" name="AutoShape 90"/>
          <p:cNvSpPr>
            <a:spLocks noChangeArrowheads="1"/>
          </p:cNvSpPr>
          <p:nvPr/>
        </p:nvSpPr>
        <p:spPr bwMode="auto">
          <a:xfrm>
            <a:off x="1574156" y="2786063"/>
            <a:ext cx="242887" cy="485775"/>
          </a:xfrm>
          <a:prstGeom prst="roundRect">
            <a:avLst>
              <a:gd name="adj" fmla="val 50000"/>
            </a:avLst>
          </a:prstGeom>
          <a:solidFill>
            <a:srgbClr val="9900CC"/>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11" name="Group 91"/>
          <p:cNvGrpSpPr>
            <a:grpSpLocks/>
          </p:cNvGrpSpPr>
          <p:nvPr/>
        </p:nvGrpSpPr>
        <p:grpSpPr bwMode="auto">
          <a:xfrm>
            <a:off x="4003031" y="2962275"/>
            <a:ext cx="268287" cy="244475"/>
            <a:chOff x="1945" y="2976"/>
            <a:chExt cx="173" cy="154"/>
          </a:xfrm>
        </p:grpSpPr>
        <p:sp>
          <p:nvSpPr>
            <p:cNvPr id="35010" name="Oval 92"/>
            <p:cNvSpPr>
              <a:spLocks noChangeArrowheads="1"/>
            </p:cNvSpPr>
            <p:nvPr/>
          </p:nvSpPr>
          <p:spPr bwMode="auto">
            <a:xfrm>
              <a:off x="1954" y="2980"/>
              <a:ext cx="144" cy="144"/>
            </a:xfrm>
            <a:prstGeom prst="ellipse">
              <a:avLst/>
            </a:prstGeom>
            <a:noFill/>
            <a:ln w="19050">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11" name="Text Box 93"/>
            <p:cNvSpPr txBox="1">
              <a:spLocks noChangeArrowheads="1"/>
            </p:cNvSpPr>
            <p:nvPr/>
          </p:nvSpPr>
          <p:spPr bwMode="auto">
            <a:xfrm>
              <a:off x="1945" y="2976"/>
              <a:ext cx="173"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CC33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b="1" dirty="0">
                  <a:solidFill>
                    <a:srgbClr val="CC0000"/>
                  </a:solidFill>
                </a:rPr>
                <a:t>P</a:t>
              </a:r>
              <a:endParaRPr lang="th-TH" sz="1000" b="1">
                <a:solidFill>
                  <a:srgbClr val="CC0000"/>
                </a:solidFill>
              </a:endParaRPr>
            </a:p>
          </p:txBody>
        </p:sp>
      </p:grpSp>
      <p:sp>
        <p:nvSpPr>
          <p:cNvPr id="34877" name="Line 94"/>
          <p:cNvSpPr>
            <a:spLocks noChangeShapeType="1"/>
          </p:cNvSpPr>
          <p:nvPr/>
        </p:nvSpPr>
        <p:spPr bwMode="auto">
          <a:xfrm>
            <a:off x="5288906" y="3152775"/>
            <a:ext cx="0" cy="161925"/>
          </a:xfrm>
          <a:prstGeom prst="line">
            <a:avLst/>
          </a:prstGeom>
          <a:noFill/>
          <a:ln w="1905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78" name="Text Box 95"/>
          <p:cNvSpPr txBox="1">
            <a:spLocks noChangeArrowheads="1"/>
          </p:cNvSpPr>
          <p:nvPr/>
        </p:nvSpPr>
        <p:spPr bwMode="auto">
          <a:xfrm>
            <a:off x="804218" y="2670175"/>
            <a:ext cx="5905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b="1" dirty="0">
                <a:solidFill>
                  <a:prstClr val="white"/>
                </a:solidFill>
              </a:rPr>
              <a:t>Control</a:t>
            </a:r>
            <a:endParaRPr lang="th-TH" sz="900" b="1">
              <a:solidFill>
                <a:prstClr val="white"/>
              </a:solidFill>
            </a:endParaRPr>
          </a:p>
        </p:txBody>
      </p:sp>
      <p:sp>
        <p:nvSpPr>
          <p:cNvPr id="34879" name="Line 96"/>
          <p:cNvSpPr>
            <a:spLocks noChangeShapeType="1"/>
          </p:cNvSpPr>
          <p:nvPr/>
        </p:nvSpPr>
        <p:spPr bwMode="auto">
          <a:xfrm flipH="1">
            <a:off x="1548756" y="3003550"/>
            <a:ext cx="0" cy="409575"/>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0" name="Line 97"/>
          <p:cNvSpPr>
            <a:spLocks noChangeShapeType="1"/>
          </p:cNvSpPr>
          <p:nvPr/>
        </p:nvSpPr>
        <p:spPr bwMode="auto">
          <a:xfrm>
            <a:off x="1559868" y="3067050"/>
            <a:ext cx="2667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1" name="Line 98"/>
          <p:cNvSpPr>
            <a:spLocks noChangeShapeType="1"/>
          </p:cNvSpPr>
          <p:nvPr/>
        </p:nvSpPr>
        <p:spPr bwMode="auto">
          <a:xfrm flipH="1">
            <a:off x="1840856" y="3001963"/>
            <a:ext cx="0" cy="409575"/>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2" name="Line 99"/>
          <p:cNvSpPr>
            <a:spLocks noChangeShapeType="1"/>
          </p:cNvSpPr>
          <p:nvPr/>
        </p:nvSpPr>
        <p:spPr bwMode="auto">
          <a:xfrm>
            <a:off x="1563043" y="3213100"/>
            <a:ext cx="26670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3" name="Freeform 100"/>
          <p:cNvSpPr>
            <a:spLocks/>
          </p:cNvSpPr>
          <p:nvPr/>
        </p:nvSpPr>
        <p:spPr bwMode="auto">
          <a:xfrm>
            <a:off x="1691631" y="3248025"/>
            <a:ext cx="5688012" cy="128588"/>
          </a:xfrm>
          <a:custGeom>
            <a:avLst/>
            <a:gdLst>
              <a:gd name="T0" fmla="*/ 0 w 3716"/>
              <a:gd name="T1" fmla="*/ 0 h 48"/>
              <a:gd name="T2" fmla="*/ 0 w 3716"/>
              <a:gd name="T3" fmla="*/ 128588 h 48"/>
              <a:gd name="T4" fmla="*/ 5688012 w 3716"/>
              <a:gd name="T5" fmla="*/ 128588 h 48"/>
              <a:gd name="T6" fmla="*/ 0 60000 65536"/>
              <a:gd name="T7" fmla="*/ 0 60000 65536"/>
              <a:gd name="T8" fmla="*/ 0 60000 65536"/>
            </a:gdLst>
            <a:ahLst/>
            <a:cxnLst>
              <a:cxn ang="T6">
                <a:pos x="T0" y="T1"/>
              </a:cxn>
              <a:cxn ang="T7">
                <a:pos x="T2" y="T3"/>
              </a:cxn>
              <a:cxn ang="T8">
                <a:pos x="T4" y="T5"/>
              </a:cxn>
            </a:cxnLst>
            <a:rect l="0" t="0" r="r" b="b"/>
            <a:pathLst>
              <a:path w="3716" h="48">
                <a:moveTo>
                  <a:pt x="0" y="0"/>
                </a:moveTo>
                <a:lnTo>
                  <a:pt x="0" y="48"/>
                </a:lnTo>
                <a:lnTo>
                  <a:pt x="3716" y="48"/>
                </a:lnTo>
              </a:path>
            </a:pathLst>
          </a:custGeom>
          <a:noFill/>
          <a:ln w="19050" cmpd="sng">
            <a:solidFill>
              <a:srgbClr val="9900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4" name="Text Box 101"/>
          <p:cNvSpPr txBox="1">
            <a:spLocks noChangeArrowheads="1"/>
          </p:cNvSpPr>
          <p:nvPr/>
        </p:nvSpPr>
        <p:spPr bwMode="auto">
          <a:xfrm>
            <a:off x="902643" y="3124200"/>
            <a:ext cx="4445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b="1" dirty="0">
                <a:solidFill>
                  <a:prstClr val="white"/>
                </a:solidFill>
              </a:rPr>
              <a:t>MDB</a:t>
            </a:r>
            <a:endParaRPr lang="th-TH" sz="900" b="1">
              <a:solidFill>
                <a:prstClr val="white"/>
              </a:solidFill>
            </a:endParaRPr>
          </a:p>
        </p:txBody>
      </p:sp>
      <p:sp>
        <p:nvSpPr>
          <p:cNvPr id="34885" name="Freeform 102"/>
          <p:cNvSpPr>
            <a:spLocks/>
          </p:cNvSpPr>
          <p:nvPr/>
        </p:nvSpPr>
        <p:spPr bwMode="auto">
          <a:xfrm>
            <a:off x="1350318" y="2762250"/>
            <a:ext cx="101600" cy="504825"/>
          </a:xfrm>
          <a:custGeom>
            <a:avLst/>
            <a:gdLst>
              <a:gd name="T0" fmla="*/ 0 w 66"/>
              <a:gd name="T1" fmla="*/ 0 h 318"/>
              <a:gd name="T2" fmla="*/ 101600 w 66"/>
              <a:gd name="T3" fmla="*/ 0 h 318"/>
              <a:gd name="T4" fmla="*/ 101600 w 66"/>
              <a:gd name="T5" fmla="*/ 504825 h 318"/>
              <a:gd name="T6" fmla="*/ 0 60000 65536"/>
              <a:gd name="T7" fmla="*/ 0 60000 65536"/>
              <a:gd name="T8" fmla="*/ 0 60000 65536"/>
            </a:gdLst>
            <a:ahLst/>
            <a:cxnLst>
              <a:cxn ang="T6">
                <a:pos x="T0" y="T1"/>
              </a:cxn>
              <a:cxn ang="T7">
                <a:pos x="T2" y="T3"/>
              </a:cxn>
              <a:cxn ang="T8">
                <a:pos x="T4" y="T5"/>
              </a:cxn>
            </a:cxnLst>
            <a:rect l="0" t="0" r="r" b="b"/>
            <a:pathLst>
              <a:path w="66" h="318">
                <a:moveTo>
                  <a:pt x="0" y="0"/>
                </a:moveTo>
                <a:lnTo>
                  <a:pt x="66" y="0"/>
                </a:lnTo>
                <a:lnTo>
                  <a:pt x="66" y="318"/>
                </a:lnTo>
              </a:path>
            </a:pathLst>
          </a:custGeom>
          <a:noFill/>
          <a:ln w="1905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6" name="Line 103"/>
          <p:cNvSpPr>
            <a:spLocks noChangeShapeType="1"/>
          </p:cNvSpPr>
          <p:nvPr/>
        </p:nvSpPr>
        <p:spPr bwMode="auto">
          <a:xfrm>
            <a:off x="2442518" y="3162300"/>
            <a:ext cx="0" cy="104775"/>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7" name="Line 104"/>
          <p:cNvSpPr>
            <a:spLocks noChangeShapeType="1"/>
          </p:cNvSpPr>
          <p:nvPr/>
        </p:nvSpPr>
        <p:spPr bwMode="auto">
          <a:xfrm flipH="1">
            <a:off x="3104506" y="3162300"/>
            <a:ext cx="0" cy="85725"/>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8" name="Line 105"/>
          <p:cNvSpPr>
            <a:spLocks noChangeShapeType="1"/>
          </p:cNvSpPr>
          <p:nvPr/>
        </p:nvSpPr>
        <p:spPr bwMode="auto">
          <a:xfrm flipH="1">
            <a:off x="4620568" y="3070225"/>
            <a:ext cx="0" cy="180975"/>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89" name="Line 106"/>
          <p:cNvSpPr>
            <a:spLocks noChangeShapeType="1"/>
          </p:cNvSpPr>
          <p:nvPr/>
        </p:nvSpPr>
        <p:spPr bwMode="auto">
          <a:xfrm flipH="1">
            <a:off x="4134793" y="3194050"/>
            <a:ext cx="0" cy="52388"/>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90" name="Line 107"/>
          <p:cNvSpPr>
            <a:spLocks noChangeShapeType="1"/>
          </p:cNvSpPr>
          <p:nvPr/>
        </p:nvSpPr>
        <p:spPr bwMode="auto">
          <a:xfrm>
            <a:off x="5696893" y="3144838"/>
            <a:ext cx="0" cy="119062"/>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91" name="Line 108"/>
          <p:cNvSpPr>
            <a:spLocks noChangeShapeType="1"/>
          </p:cNvSpPr>
          <p:nvPr/>
        </p:nvSpPr>
        <p:spPr bwMode="auto">
          <a:xfrm>
            <a:off x="6311256" y="3143250"/>
            <a:ext cx="0" cy="119063"/>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92" name="Freeform 109"/>
          <p:cNvSpPr>
            <a:spLocks/>
          </p:cNvSpPr>
          <p:nvPr/>
        </p:nvSpPr>
        <p:spPr bwMode="auto">
          <a:xfrm>
            <a:off x="1620193" y="2538413"/>
            <a:ext cx="84138" cy="71437"/>
          </a:xfrm>
          <a:custGeom>
            <a:avLst/>
            <a:gdLst>
              <a:gd name="T0" fmla="*/ 0 w 54"/>
              <a:gd name="T1" fmla="*/ 0 h 45"/>
              <a:gd name="T2" fmla="*/ 84138 w 54"/>
              <a:gd name="T3" fmla="*/ 0 h 45"/>
              <a:gd name="T4" fmla="*/ 84138 w 54"/>
              <a:gd name="T5" fmla="*/ 71437 h 45"/>
              <a:gd name="T6" fmla="*/ 0 60000 65536"/>
              <a:gd name="T7" fmla="*/ 0 60000 65536"/>
              <a:gd name="T8" fmla="*/ 0 60000 65536"/>
            </a:gdLst>
            <a:ahLst/>
            <a:cxnLst>
              <a:cxn ang="T6">
                <a:pos x="T0" y="T1"/>
              </a:cxn>
              <a:cxn ang="T7">
                <a:pos x="T2" y="T3"/>
              </a:cxn>
              <a:cxn ang="T8">
                <a:pos x="T4" y="T5"/>
              </a:cxn>
            </a:cxnLst>
            <a:rect l="0" t="0" r="r" b="b"/>
            <a:pathLst>
              <a:path w="54" h="45">
                <a:moveTo>
                  <a:pt x="0" y="0"/>
                </a:moveTo>
                <a:lnTo>
                  <a:pt x="54" y="0"/>
                </a:lnTo>
                <a:lnTo>
                  <a:pt x="54" y="45"/>
                </a:lnTo>
              </a:path>
            </a:pathLst>
          </a:custGeom>
          <a:noFill/>
          <a:ln w="19050" cmpd="sng">
            <a:solidFill>
              <a:srgbClr val="990099"/>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93" name="Line 110"/>
          <p:cNvSpPr>
            <a:spLocks noChangeShapeType="1"/>
          </p:cNvSpPr>
          <p:nvPr/>
        </p:nvSpPr>
        <p:spPr bwMode="auto">
          <a:xfrm>
            <a:off x="982018" y="2924175"/>
            <a:ext cx="0" cy="12858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nvGrpSpPr>
          <p:cNvPr id="12" name="Group 111"/>
          <p:cNvGrpSpPr>
            <a:grpSpLocks/>
          </p:cNvGrpSpPr>
          <p:nvPr/>
        </p:nvGrpSpPr>
        <p:grpSpPr bwMode="auto">
          <a:xfrm>
            <a:off x="7319318" y="3698875"/>
            <a:ext cx="779463" cy="31750"/>
            <a:chOff x="4545" y="2579"/>
            <a:chExt cx="501" cy="20"/>
          </a:xfrm>
        </p:grpSpPr>
        <p:sp>
          <p:nvSpPr>
            <p:cNvPr id="35007" name="Line 112"/>
            <p:cNvSpPr>
              <a:spLocks noChangeShapeType="1"/>
            </p:cNvSpPr>
            <p:nvPr/>
          </p:nvSpPr>
          <p:spPr bwMode="auto">
            <a:xfrm>
              <a:off x="4545" y="2599"/>
              <a:ext cx="501" cy="0"/>
            </a:xfrm>
            <a:prstGeom prst="line">
              <a:avLst/>
            </a:prstGeom>
            <a:noFill/>
            <a:ln w="28575">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5008" name="Line 113"/>
            <p:cNvSpPr>
              <a:spLocks noChangeShapeType="1"/>
            </p:cNvSpPr>
            <p:nvPr/>
          </p:nvSpPr>
          <p:spPr bwMode="auto">
            <a:xfrm>
              <a:off x="4574" y="2579"/>
              <a:ext cx="45" cy="0"/>
            </a:xfrm>
            <a:prstGeom prst="line">
              <a:avLst/>
            </a:prstGeom>
            <a:noFill/>
            <a:ln w="381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5009" name="Line 114"/>
            <p:cNvSpPr>
              <a:spLocks noChangeShapeType="1"/>
            </p:cNvSpPr>
            <p:nvPr/>
          </p:nvSpPr>
          <p:spPr bwMode="auto">
            <a:xfrm>
              <a:off x="4960" y="2581"/>
              <a:ext cx="45" cy="0"/>
            </a:xfrm>
            <a:prstGeom prst="line">
              <a:avLst/>
            </a:prstGeom>
            <a:noFill/>
            <a:ln w="381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13" name="Group 115"/>
          <p:cNvGrpSpPr>
            <a:grpSpLocks/>
          </p:cNvGrpSpPr>
          <p:nvPr/>
        </p:nvGrpSpPr>
        <p:grpSpPr bwMode="auto">
          <a:xfrm>
            <a:off x="7308206" y="2214563"/>
            <a:ext cx="779462" cy="28575"/>
            <a:chOff x="4547" y="1749"/>
            <a:chExt cx="501" cy="18"/>
          </a:xfrm>
        </p:grpSpPr>
        <p:sp>
          <p:nvSpPr>
            <p:cNvPr id="35004" name="Line 116"/>
            <p:cNvSpPr>
              <a:spLocks noChangeShapeType="1"/>
            </p:cNvSpPr>
            <p:nvPr/>
          </p:nvSpPr>
          <p:spPr bwMode="auto">
            <a:xfrm>
              <a:off x="4547" y="1749"/>
              <a:ext cx="501" cy="0"/>
            </a:xfrm>
            <a:prstGeom prst="line">
              <a:avLst/>
            </a:prstGeom>
            <a:noFill/>
            <a:ln w="28575">
              <a:solidFill>
                <a:srgbClr val="0000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5005" name="Line 117"/>
            <p:cNvSpPr>
              <a:spLocks noChangeShapeType="1"/>
            </p:cNvSpPr>
            <p:nvPr/>
          </p:nvSpPr>
          <p:spPr bwMode="auto">
            <a:xfrm>
              <a:off x="4935" y="1767"/>
              <a:ext cx="45" cy="0"/>
            </a:xfrm>
            <a:prstGeom prst="line">
              <a:avLst/>
            </a:prstGeom>
            <a:noFill/>
            <a:ln w="381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5006" name="Line 118"/>
            <p:cNvSpPr>
              <a:spLocks noChangeShapeType="1"/>
            </p:cNvSpPr>
            <p:nvPr/>
          </p:nvSpPr>
          <p:spPr bwMode="auto">
            <a:xfrm>
              <a:off x="4572" y="1767"/>
              <a:ext cx="45" cy="0"/>
            </a:xfrm>
            <a:prstGeom prst="line">
              <a:avLst/>
            </a:prstGeom>
            <a:noFill/>
            <a:ln w="38100">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sp>
        <p:nvSpPr>
          <p:cNvPr id="34896" name="Freeform 119"/>
          <p:cNvSpPr>
            <a:spLocks/>
          </p:cNvSpPr>
          <p:nvPr/>
        </p:nvSpPr>
        <p:spPr bwMode="auto">
          <a:xfrm>
            <a:off x="4718993" y="2709863"/>
            <a:ext cx="153988" cy="266700"/>
          </a:xfrm>
          <a:custGeom>
            <a:avLst/>
            <a:gdLst>
              <a:gd name="T0" fmla="*/ 0 w 99"/>
              <a:gd name="T1" fmla="*/ 266700 h 168"/>
              <a:gd name="T2" fmla="*/ 153988 w 99"/>
              <a:gd name="T3" fmla="*/ 266700 h 168"/>
              <a:gd name="T4" fmla="*/ 153988 w 99"/>
              <a:gd name="T5" fmla="*/ 0 h 168"/>
              <a:gd name="T6" fmla="*/ 0 60000 65536"/>
              <a:gd name="T7" fmla="*/ 0 60000 65536"/>
              <a:gd name="T8" fmla="*/ 0 60000 65536"/>
            </a:gdLst>
            <a:ahLst/>
            <a:cxnLst>
              <a:cxn ang="T6">
                <a:pos x="T0" y="T1"/>
              </a:cxn>
              <a:cxn ang="T7">
                <a:pos x="T2" y="T3"/>
              </a:cxn>
              <a:cxn ang="T8">
                <a:pos x="T4" y="T5"/>
              </a:cxn>
            </a:cxnLst>
            <a:rect l="0" t="0" r="r" b="b"/>
            <a:pathLst>
              <a:path w="99" h="168">
                <a:moveTo>
                  <a:pt x="0" y="168"/>
                </a:moveTo>
                <a:lnTo>
                  <a:pt x="99" y="168"/>
                </a:lnTo>
                <a:lnTo>
                  <a:pt x="99" y="0"/>
                </a:lnTo>
              </a:path>
            </a:pathLst>
          </a:custGeom>
          <a:noFill/>
          <a:ln w="19050" cmpd="sng">
            <a:solidFill>
              <a:srgbClr val="FF99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97" name="Freeform 120"/>
          <p:cNvSpPr>
            <a:spLocks/>
          </p:cNvSpPr>
          <p:nvPr/>
        </p:nvSpPr>
        <p:spPr bwMode="auto">
          <a:xfrm>
            <a:off x="4247506" y="2590800"/>
            <a:ext cx="765175" cy="514350"/>
          </a:xfrm>
          <a:custGeom>
            <a:avLst/>
            <a:gdLst>
              <a:gd name="T0" fmla="*/ 0 w 492"/>
              <a:gd name="T1" fmla="*/ 514350 h 339"/>
              <a:gd name="T2" fmla="*/ 765175 w 492"/>
              <a:gd name="T3" fmla="*/ 514350 h 339"/>
              <a:gd name="T4" fmla="*/ 765175 w 492"/>
              <a:gd name="T5" fmla="*/ 0 h 339"/>
              <a:gd name="T6" fmla="*/ 0 60000 65536"/>
              <a:gd name="T7" fmla="*/ 0 60000 65536"/>
              <a:gd name="T8" fmla="*/ 0 60000 65536"/>
            </a:gdLst>
            <a:ahLst/>
            <a:cxnLst>
              <a:cxn ang="T6">
                <a:pos x="T0" y="T1"/>
              </a:cxn>
              <a:cxn ang="T7">
                <a:pos x="T2" y="T3"/>
              </a:cxn>
              <a:cxn ang="T8">
                <a:pos x="T4" y="T5"/>
              </a:cxn>
            </a:cxnLst>
            <a:rect l="0" t="0" r="r" b="b"/>
            <a:pathLst>
              <a:path w="492" h="339">
                <a:moveTo>
                  <a:pt x="0" y="339"/>
                </a:moveTo>
                <a:lnTo>
                  <a:pt x="492" y="339"/>
                </a:lnTo>
                <a:lnTo>
                  <a:pt x="492" y="0"/>
                </a:lnTo>
              </a:path>
            </a:pathLst>
          </a:custGeom>
          <a:noFill/>
          <a:ln w="19050" cmpd="sng">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898" name="Line 121"/>
          <p:cNvSpPr>
            <a:spLocks noChangeShapeType="1"/>
          </p:cNvSpPr>
          <p:nvPr/>
        </p:nvSpPr>
        <p:spPr bwMode="auto">
          <a:xfrm>
            <a:off x="5944543" y="2593975"/>
            <a:ext cx="0" cy="219075"/>
          </a:xfrm>
          <a:prstGeom prst="line">
            <a:avLst/>
          </a:prstGeom>
          <a:noFill/>
          <a:ln w="19050">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nvGrpSpPr>
          <p:cNvPr id="14" name="Group 122"/>
          <p:cNvGrpSpPr>
            <a:grpSpLocks/>
          </p:cNvGrpSpPr>
          <p:nvPr/>
        </p:nvGrpSpPr>
        <p:grpSpPr bwMode="auto">
          <a:xfrm>
            <a:off x="7281218" y="3338513"/>
            <a:ext cx="292100" cy="161925"/>
            <a:chOff x="3894" y="2658"/>
            <a:chExt cx="245" cy="126"/>
          </a:xfrm>
        </p:grpSpPr>
        <p:sp>
          <p:nvSpPr>
            <p:cNvPr id="34999" name="Rectangle 123"/>
            <p:cNvSpPr>
              <a:spLocks noChangeArrowheads="1"/>
            </p:cNvSpPr>
            <p:nvPr/>
          </p:nvSpPr>
          <p:spPr bwMode="auto">
            <a:xfrm>
              <a:off x="4042" y="2669"/>
              <a:ext cx="34" cy="34"/>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00" name="Line 124"/>
            <p:cNvSpPr>
              <a:spLocks noChangeShapeType="1"/>
            </p:cNvSpPr>
            <p:nvPr/>
          </p:nvSpPr>
          <p:spPr bwMode="auto">
            <a:xfrm>
              <a:off x="4078" y="2685"/>
              <a:ext cx="32"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5001" name="Freeform 125"/>
            <p:cNvSpPr>
              <a:spLocks/>
            </p:cNvSpPr>
            <p:nvPr/>
          </p:nvSpPr>
          <p:spPr bwMode="auto">
            <a:xfrm>
              <a:off x="3894" y="2662"/>
              <a:ext cx="150" cy="122"/>
            </a:xfrm>
            <a:custGeom>
              <a:avLst/>
              <a:gdLst>
                <a:gd name="T0" fmla="*/ 11 w 213"/>
                <a:gd name="T1" fmla="*/ 98 h 201"/>
                <a:gd name="T2" fmla="*/ 38 w 213"/>
                <a:gd name="T3" fmla="*/ 35 h 201"/>
                <a:gd name="T4" fmla="*/ 23 w 213"/>
                <a:gd name="T5" fmla="*/ 36 h 201"/>
                <a:gd name="T6" fmla="*/ 34 w 213"/>
                <a:gd name="T7" fmla="*/ 9 h 201"/>
                <a:gd name="T8" fmla="*/ 63 w 213"/>
                <a:gd name="T9" fmla="*/ 9 h 201"/>
                <a:gd name="T10" fmla="*/ 72 w 213"/>
                <a:gd name="T11" fmla="*/ 0 h 201"/>
                <a:gd name="T12" fmla="*/ 118 w 213"/>
                <a:gd name="T13" fmla="*/ 0 h 201"/>
                <a:gd name="T14" fmla="*/ 118 w 213"/>
                <a:gd name="T15" fmla="*/ 18 h 201"/>
                <a:gd name="T16" fmla="*/ 150 w 213"/>
                <a:gd name="T17" fmla="*/ 18 h 201"/>
                <a:gd name="T18" fmla="*/ 150 w 213"/>
                <a:gd name="T19" fmla="*/ 60 h 201"/>
                <a:gd name="T20" fmla="*/ 93 w 213"/>
                <a:gd name="T21" fmla="*/ 60 h 201"/>
                <a:gd name="T22" fmla="*/ 70 w 213"/>
                <a:gd name="T23" fmla="*/ 122 h 201"/>
                <a:gd name="T24" fmla="*/ 0 w 213"/>
                <a:gd name="T25" fmla="*/ 122 h 201"/>
                <a:gd name="T26" fmla="*/ 11 w 213"/>
                <a:gd name="T27" fmla="*/ 98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3" h="201">
                  <a:moveTo>
                    <a:pt x="15" y="162"/>
                  </a:moveTo>
                  <a:lnTo>
                    <a:pt x="54" y="57"/>
                  </a:lnTo>
                  <a:lnTo>
                    <a:pt x="33" y="60"/>
                  </a:lnTo>
                  <a:lnTo>
                    <a:pt x="48" y="15"/>
                  </a:lnTo>
                  <a:lnTo>
                    <a:pt x="90" y="15"/>
                  </a:lnTo>
                  <a:lnTo>
                    <a:pt x="102" y="0"/>
                  </a:lnTo>
                  <a:lnTo>
                    <a:pt x="168" y="0"/>
                  </a:lnTo>
                  <a:lnTo>
                    <a:pt x="168" y="30"/>
                  </a:lnTo>
                  <a:lnTo>
                    <a:pt x="213" y="30"/>
                  </a:lnTo>
                  <a:lnTo>
                    <a:pt x="213" y="99"/>
                  </a:lnTo>
                  <a:lnTo>
                    <a:pt x="132" y="99"/>
                  </a:lnTo>
                  <a:lnTo>
                    <a:pt x="99" y="201"/>
                  </a:lnTo>
                  <a:lnTo>
                    <a:pt x="0" y="201"/>
                  </a:lnTo>
                  <a:lnTo>
                    <a:pt x="15" y="162"/>
                  </a:lnTo>
                  <a:close/>
                </a:path>
              </a:pathLst>
            </a:custGeom>
            <a:solidFill>
              <a:schemeClr val="folHlink"/>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5002" name="Rectangle 126"/>
            <p:cNvSpPr>
              <a:spLocks noChangeArrowheads="1"/>
            </p:cNvSpPr>
            <p:nvPr/>
          </p:nvSpPr>
          <p:spPr bwMode="auto">
            <a:xfrm>
              <a:off x="4008" y="2658"/>
              <a:ext cx="42" cy="67"/>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5003" name="Line 127"/>
            <p:cNvSpPr>
              <a:spLocks noChangeShapeType="1"/>
            </p:cNvSpPr>
            <p:nvPr/>
          </p:nvSpPr>
          <p:spPr bwMode="auto">
            <a:xfrm>
              <a:off x="4107" y="2685"/>
              <a:ext cx="32"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sp>
        <p:nvSpPr>
          <p:cNvPr id="34900" name="Rectangle 128"/>
          <p:cNvSpPr>
            <a:spLocks noChangeArrowheads="1"/>
          </p:cNvSpPr>
          <p:nvPr/>
        </p:nvSpPr>
        <p:spPr bwMode="auto">
          <a:xfrm>
            <a:off x="7949556" y="2671763"/>
            <a:ext cx="41275" cy="93662"/>
          </a:xfrm>
          <a:prstGeom prst="rect">
            <a:avLst/>
          </a:prstGeom>
          <a:solidFill>
            <a:srgbClr val="FF99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01" name="Line 129"/>
          <p:cNvSpPr>
            <a:spLocks noChangeShapeType="1"/>
          </p:cNvSpPr>
          <p:nvPr/>
        </p:nvSpPr>
        <p:spPr bwMode="auto">
          <a:xfrm>
            <a:off x="5690543" y="2714625"/>
            <a:ext cx="0" cy="95250"/>
          </a:xfrm>
          <a:prstGeom prst="line">
            <a:avLst/>
          </a:prstGeom>
          <a:noFill/>
          <a:ln w="19050">
            <a:solidFill>
              <a:srgbClr val="FF99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02" name="Line 130"/>
          <p:cNvSpPr>
            <a:spLocks noChangeShapeType="1"/>
          </p:cNvSpPr>
          <p:nvPr/>
        </p:nvSpPr>
        <p:spPr bwMode="auto">
          <a:xfrm>
            <a:off x="6314431" y="2722563"/>
            <a:ext cx="0" cy="95250"/>
          </a:xfrm>
          <a:prstGeom prst="line">
            <a:avLst/>
          </a:prstGeom>
          <a:noFill/>
          <a:ln w="19050">
            <a:solidFill>
              <a:srgbClr val="FF99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03" name="Text Box 131"/>
          <p:cNvSpPr txBox="1">
            <a:spLocks noChangeArrowheads="1"/>
          </p:cNvSpPr>
          <p:nvPr/>
        </p:nvSpPr>
        <p:spPr bwMode="auto">
          <a:xfrm>
            <a:off x="7195493" y="3144838"/>
            <a:ext cx="4302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dirty="0">
                <a:solidFill>
                  <a:prstClr val="black"/>
                </a:solidFill>
              </a:rPr>
              <a:t>Tool</a:t>
            </a:r>
            <a:endParaRPr lang="th-TH" sz="1000">
              <a:solidFill>
                <a:prstClr val="black"/>
              </a:solidFill>
            </a:endParaRPr>
          </a:p>
        </p:txBody>
      </p:sp>
      <p:grpSp>
        <p:nvGrpSpPr>
          <p:cNvPr id="15" name="Group 132"/>
          <p:cNvGrpSpPr>
            <a:grpSpLocks/>
          </p:cNvGrpSpPr>
          <p:nvPr/>
        </p:nvGrpSpPr>
        <p:grpSpPr bwMode="auto">
          <a:xfrm>
            <a:off x="6660506" y="2476500"/>
            <a:ext cx="1809750" cy="1169988"/>
            <a:chOff x="4107" y="1812"/>
            <a:chExt cx="1163" cy="737"/>
          </a:xfrm>
        </p:grpSpPr>
        <p:sp>
          <p:nvSpPr>
            <p:cNvPr id="34975" name="Rectangle 133"/>
            <p:cNvSpPr>
              <a:spLocks noChangeArrowheads="1"/>
            </p:cNvSpPr>
            <p:nvPr/>
          </p:nvSpPr>
          <p:spPr bwMode="auto">
            <a:xfrm rot="1905569">
              <a:off x="4160" y="2168"/>
              <a:ext cx="1110" cy="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76" name="Line 134"/>
            <p:cNvSpPr>
              <a:spLocks noChangeShapeType="1"/>
            </p:cNvSpPr>
            <p:nvPr/>
          </p:nvSpPr>
          <p:spPr bwMode="auto">
            <a:xfrm>
              <a:off x="4264" y="1928"/>
              <a:ext cx="933" cy="579"/>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nvGrpSpPr>
            <p:cNvPr id="16" name="Group 135"/>
            <p:cNvGrpSpPr>
              <a:grpSpLocks/>
            </p:cNvGrpSpPr>
            <p:nvPr/>
          </p:nvGrpSpPr>
          <p:grpSpPr bwMode="auto">
            <a:xfrm>
              <a:off x="4257" y="1885"/>
              <a:ext cx="963" cy="664"/>
              <a:chOff x="3369" y="2669"/>
              <a:chExt cx="963" cy="664"/>
            </a:xfrm>
          </p:grpSpPr>
          <p:sp>
            <p:nvSpPr>
              <p:cNvPr id="34985" name="Freeform 136"/>
              <p:cNvSpPr>
                <a:spLocks/>
              </p:cNvSpPr>
              <p:nvPr/>
            </p:nvSpPr>
            <p:spPr bwMode="auto">
              <a:xfrm>
                <a:off x="3846" y="2974"/>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86" name="Freeform 137"/>
              <p:cNvSpPr>
                <a:spLocks/>
              </p:cNvSpPr>
              <p:nvPr/>
            </p:nvSpPr>
            <p:spPr bwMode="auto">
              <a:xfrm>
                <a:off x="3917" y="3019"/>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87" name="Freeform 138"/>
              <p:cNvSpPr>
                <a:spLocks/>
              </p:cNvSpPr>
              <p:nvPr/>
            </p:nvSpPr>
            <p:spPr bwMode="auto">
              <a:xfrm>
                <a:off x="3986" y="3062"/>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88" name="Freeform 139"/>
              <p:cNvSpPr>
                <a:spLocks/>
              </p:cNvSpPr>
              <p:nvPr/>
            </p:nvSpPr>
            <p:spPr bwMode="auto">
              <a:xfrm>
                <a:off x="4055" y="3105"/>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89" name="Freeform 140"/>
              <p:cNvSpPr>
                <a:spLocks/>
              </p:cNvSpPr>
              <p:nvPr/>
            </p:nvSpPr>
            <p:spPr bwMode="auto">
              <a:xfrm>
                <a:off x="3500" y="2760"/>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0" name="Freeform 141"/>
              <p:cNvSpPr>
                <a:spLocks/>
              </p:cNvSpPr>
              <p:nvPr/>
            </p:nvSpPr>
            <p:spPr bwMode="auto">
              <a:xfrm>
                <a:off x="3569" y="2803"/>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1" name="Freeform 142"/>
              <p:cNvSpPr>
                <a:spLocks/>
              </p:cNvSpPr>
              <p:nvPr/>
            </p:nvSpPr>
            <p:spPr bwMode="auto">
              <a:xfrm>
                <a:off x="3638" y="2846"/>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2" name="Freeform 143"/>
              <p:cNvSpPr>
                <a:spLocks/>
              </p:cNvSpPr>
              <p:nvPr/>
            </p:nvSpPr>
            <p:spPr bwMode="auto">
              <a:xfrm>
                <a:off x="3707" y="2889"/>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3" name="Freeform 144"/>
              <p:cNvSpPr>
                <a:spLocks/>
              </p:cNvSpPr>
              <p:nvPr/>
            </p:nvSpPr>
            <p:spPr bwMode="auto">
              <a:xfrm>
                <a:off x="3778" y="2932"/>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4" name="Freeform 145"/>
              <p:cNvSpPr>
                <a:spLocks/>
              </p:cNvSpPr>
              <p:nvPr/>
            </p:nvSpPr>
            <p:spPr bwMode="auto">
              <a:xfrm>
                <a:off x="4196" y="3192"/>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5" name="Freeform 146"/>
              <p:cNvSpPr>
                <a:spLocks/>
              </p:cNvSpPr>
              <p:nvPr/>
            </p:nvSpPr>
            <p:spPr bwMode="auto">
              <a:xfrm>
                <a:off x="4125" y="3147"/>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6" name="Freeform 147"/>
              <p:cNvSpPr>
                <a:spLocks/>
              </p:cNvSpPr>
              <p:nvPr/>
            </p:nvSpPr>
            <p:spPr bwMode="auto">
              <a:xfrm>
                <a:off x="4264" y="3236"/>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7" name="Freeform 148"/>
              <p:cNvSpPr>
                <a:spLocks/>
              </p:cNvSpPr>
              <p:nvPr/>
            </p:nvSpPr>
            <p:spPr bwMode="auto">
              <a:xfrm>
                <a:off x="3433" y="2715"/>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98" name="Freeform 149"/>
              <p:cNvSpPr>
                <a:spLocks/>
              </p:cNvSpPr>
              <p:nvPr/>
            </p:nvSpPr>
            <p:spPr bwMode="auto">
              <a:xfrm>
                <a:off x="3369" y="2669"/>
                <a:ext cx="68" cy="97"/>
              </a:xfrm>
              <a:custGeom>
                <a:avLst/>
                <a:gdLst>
                  <a:gd name="T0" fmla="*/ 0 w 68"/>
                  <a:gd name="T1" fmla="*/ 28 h 97"/>
                  <a:gd name="T2" fmla="*/ 38 w 68"/>
                  <a:gd name="T3" fmla="*/ 2 h 97"/>
                  <a:gd name="T4" fmla="*/ 36 w 68"/>
                  <a:gd name="T5" fmla="*/ 40 h 97"/>
                  <a:gd name="T6" fmla="*/ 36 w 68"/>
                  <a:gd name="T7" fmla="*/ 54 h 97"/>
                  <a:gd name="T8" fmla="*/ 28 w 68"/>
                  <a:gd name="T9" fmla="*/ 94 h 97"/>
                  <a:gd name="T10" fmla="*/ 68 w 68"/>
                  <a:gd name="T11" fmla="*/ 72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97">
                    <a:moveTo>
                      <a:pt x="0" y="28"/>
                    </a:moveTo>
                    <a:cubicBezTo>
                      <a:pt x="16" y="14"/>
                      <a:pt x="32" y="0"/>
                      <a:pt x="38" y="2"/>
                    </a:cubicBezTo>
                    <a:cubicBezTo>
                      <a:pt x="44" y="4"/>
                      <a:pt x="36" y="31"/>
                      <a:pt x="36" y="40"/>
                    </a:cubicBezTo>
                    <a:cubicBezTo>
                      <a:pt x="36" y="49"/>
                      <a:pt x="37" y="45"/>
                      <a:pt x="36" y="54"/>
                    </a:cubicBezTo>
                    <a:cubicBezTo>
                      <a:pt x="35" y="63"/>
                      <a:pt x="23" y="91"/>
                      <a:pt x="28" y="94"/>
                    </a:cubicBezTo>
                    <a:cubicBezTo>
                      <a:pt x="33" y="97"/>
                      <a:pt x="61" y="76"/>
                      <a:pt x="68" y="72"/>
                    </a:cubicBezTo>
                  </a:path>
                </a:pathLst>
              </a:custGeom>
              <a:solidFill>
                <a:srgbClr val="FF0000"/>
              </a:solidFill>
              <a:ln w="3175" cmpd="sng">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17" name="Group 150"/>
            <p:cNvGrpSpPr>
              <a:grpSpLocks/>
            </p:cNvGrpSpPr>
            <p:nvPr/>
          </p:nvGrpSpPr>
          <p:grpSpPr bwMode="auto">
            <a:xfrm>
              <a:off x="4107" y="1812"/>
              <a:ext cx="246" cy="180"/>
              <a:chOff x="4107" y="1812"/>
              <a:chExt cx="246" cy="180"/>
            </a:xfrm>
          </p:grpSpPr>
          <p:sp>
            <p:nvSpPr>
              <p:cNvPr id="34979" name="AutoShape 151"/>
              <p:cNvSpPr>
                <a:spLocks noChangeArrowheads="1"/>
              </p:cNvSpPr>
              <p:nvPr/>
            </p:nvSpPr>
            <p:spPr bwMode="auto">
              <a:xfrm rot="7289093">
                <a:off x="4117" y="1844"/>
                <a:ext cx="69" cy="27"/>
              </a:xfrm>
              <a:custGeom>
                <a:avLst/>
                <a:gdLst>
                  <a:gd name="T0" fmla="*/ 60 w 21600"/>
                  <a:gd name="T1" fmla="*/ 14 h 21600"/>
                  <a:gd name="T2" fmla="*/ 35 w 21600"/>
                  <a:gd name="T3" fmla="*/ 27 h 21600"/>
                  <a:gd name="T4" fmla="*/ 9 w 21600"/>
                  <a:gd name="T5" fmla="*/ 14 h 21600"/>
                  <a:gd name="T6" fmla="*/ 35 w 21600"/>
                  <a:gd name="T7" fmla="*/ 0 h 21600"/>
                  <a:gd name="T8" fmla="*/ 0 60000 65536"/>
                  <a:gd name="T9" fmla="*/ 0 60000 65536"/>
                  <a:gd name="T10" fmla="*/ 0 60000 65536"/>
                  <a:gd name="T11" fmla="*/ 0 60000 65536"/>
                  <a:gd name="T12" fmla="*/ 4383 w 21600"/>
                  <a:gd name="T13" fmla="*/ 4800 h 21600"/>
                  <a:gd name="T14" fmla="*/ 17217 w 21600"/>
                  <a:gd name="T15" fmla="*/ 168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80" name="AutoShape 152"/>
              <p:cNvSpPr>
                <a:spLocks noChangeArrowheads="1"/>
              </p:cNvSpPr>
              <p:nvPr/>
            </p:nvSpPr>
            <p:spPr bwMode="auto">
              <a:xfrm rot="1998214">
                <a:off x="4150" y="1845"/>
                <a:ext cx="182" cy="144"/>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81" name="Rectangle 153"/>
              <p:cNvSpPr>
                <a:spLocks noChangeArrowheads="1"/>
              </p:cNvSpPr>
              <p:nvPr/>
            </p:nvSpPr>
            <p:spPr bwMode="auto">
              <a:xfrm rot="1974315">
                <a:off x="4159" y="1825"/>
                <a:ext cx="35" cy="10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82" name="Freeform 154"/>
              <p:cNvSpPr>
                <a:spLocks/>
              </p:cNvSpPr>
              <p:nvPr/>
            </p:nvSpPr>
            <p:spPr bwMode="auto">
              <a:xfrm>
                <a:off x="4251" y="1812"/>
                <a:ext cx="102" cy="120"/>
              </a:xfrm>
              <a:custGeom>
                <a:avLst/>
                <a:gdLst>
                  <a:gd name="T0" fmla="*/ 75 w 102"/>
                  <a:gd name="T1" fmla="*/ 120 h 120"/>
                  <a:gd name="T2" fmla="*/ 0 w 102"/>
                  <a:gd name="T3" fmla="*/ 69 h 120"/>
                  <a:gd name="T4" fmla="*/ 36 w 102"/>
                  <a:gd name="T5" fmla="*/ 0 h 120"/>
                  <a:gd name="T6" fmla="*/ 75 w 102"/>
                  <a:gd name="T7" fmla="*/ 24 h 120"/>
                  <a:gd name="T8" fmla="*/ 75 w 102"/>
                  <a:gd name="T9" fmla="*/ 66 h 120"/>
                  <a:gd name="T10" fmla="*/ 102 w 102"/>
                  <a:gd name="T11" fmla="*/ 84 h 120"/>
                  <a:gd name="T12" fmla="*/ 75 w 102"/>
                  <a:gd name="T13" fmla="*/ 120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20">
                    <a:moveTo>
                      <a:pt x="75" y="120"/>
                    </a:moveTo>
                    <a:lnTo>
                      <a:pt x="0" y="69"/>
                    </a:lnTo>
                    <a:lnTo>
                      <a:pt x="36" y="0"/>
                    </a:lnTo>
                    <a:lnTo>
                      <a:pt x="75" y="24"/>
                    </a:lnTo>
                    <a:lnTo>
                      <a:pt x="75" y="66"/>
                    </a:lnTo>
                    <a:lnTo>
                      <a:pt x="102" y="84"/>
                    </a:lnTo>
                    <a:lnTo>
                      <a:pt x="75" y="12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83" name="Rectangle 155"/>
              <p:cNvSpPr>
                <a:spLocks noChangeArrowheads="1"/>
              </p:cNvSpPr>
              <p:nvPr/>
            </p:nvSpPr>
            <p:spPr bwMode="auto">
              <a:xfrm rot="2072902">
                <a:off x="4107" y="1833"/>
                <a:ext cx="62" cy="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84" name="Freeform 156"/>
              <p:cNvSpPr>
                <a:spLocks/>
              </p:cNvSpPr>
              <p:nvPr/>
            </p:nvSpPr>
            <p:spPr bwMode="auto">
              <a:xfrm>
                <a:off x="4158" y="1929"/>
                <a:ext cx="138" cy="63"/>
              </a:xfrm>
              <a:custGeom>
                <a:avLst/>
                <a:gdLst>
                  <a:gd name="T0" fmla="*/ 0 w 138"/>
                  <a:gd name="T1" fmla="*/ 6 h 63"/>
                  <a:gd name="T2" fmla="*/ 48 w 138"/>
                  <a:gd name="T3" fmla="*/ 0 h 63"/>
                  <a:gd name="T4" fmla="*/ 138 w 138"/>
                  <a:gd name="T5" fmla="*/ 63 h 63"/>
                  <a:gd name="T6" fmla="*/ 0 60000 65536"/>
                  <a:gd name="T7" fmla="*/ 0 60000 65536"/>
                  <a:gd name="T8" fmla="*/ 0 60000 65536"/>
                </a:gdLst>
                <a:ahLst/>
                <a:cxnLst>
                  <a:cxn ang="T6">
                    <a:pos x="T0" y="T1"/>
                  </a:cxn>
                  <a:cxn ang="T7">
                    <a:pos x="T2" y="T3"/>
                  </a:cxn>
                  <a:cxn ang="T8">
                    <a:pos x="T4" y="T5"/>
                  </a:cxn>
                </a:cxnLst>
                <a:rect l="0" t="0" r="r" b="b"/>
                <a:pathLst>
                  <a:path w="138" h="63">
                    <a:moveTo>
                      <a:pt x="0" y="6"/>
                    </a:moveTo>
                    <a:lnTo>
                      <a:pt x="48" y="0"/>
                    </a:lnTo>
                    <a:lnTo>
                      <a:pt x="138" y="63"/>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sp>
        <p:nvSpPr>
          <p:cNvPr id="34905" name="Freeform 157"/>
          <p:cNvSpPr>
            <a:spLocks/>
          </p:cNvSpPr>
          <p:nvPr/>
        </p:nvSpPr>
        <p:spPr bwMode="auto">
          <a:xfrm>
            <a:off x="5009506" y="2595563"/>
            <a:ext cx="3116262" cy="276225"/>
          </a:xfrm>
          <a:custGeom>
            <a:avLst/>
            <a:gdLst>
              <a:gd name="T0" fmla="*/ 0 w 2004"/>
              <a:gd name="T1" fmla="*/ 0 h 174"/>
              <a:gd name="T2" fmla="*/ 3116262 w 2004"/>
              <a:gd name="T3" fmla="*/ 4763 h 174"/>
              <a:gd name="T4" fmla="*/ 3116262 w 2004"/>
              <a:gd name="T5" fmla="*/ 276225 h 174"/>
              <a:gd name="T6" fmla="*/ 0 60000 65536"/>
              <a:gd name="T7" fmla="*/ 0 60000 65536"/>
              <a:gd name="T8" fmla="*/ 0 60000 65536"/>
            </a:gdLst>
            <a:ahLst/>
            <a:cxnLst>
              <a:cxn ang="T6">
                <a:pos x="T0" y="T1"/>
              </a:cxn>
              <a:cxn ang="T7">
                <a:pos x="T2" y="T3"/>
              </a:cxn>
              <a:cxn ang="T8">
                <a:pos x="T4" y="T5"/>
              </a:cxn>
            </a:cxnLst>
            <a:rect l="0" t="0" r="r" b="b"/>
            <a:pathLst>
              <a:path w="2004" h="174">
                <a:moveTo>
                  <a:pt x="0" y="0"/>
                </a:moveTo>
                <a:lnTo>
                  <a:pt x="2004" y="3"/>
                </a:lnTo>
                <a:lnTo>
                  <a:pt x="2004" y="174"/>
                </a:lnTo>
              </a:path>
            </a:pathLst>
          </a:custGeom>
          <a:noFill/>
          <a:ln w="19050" cmpd="sng">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06" name="Line 158"/>
          <p:cNvSpPr>
            <a:spLocks noChangeShapeType="1"/>
          </p:cNvSpPr>
          <p:nvPr/>
        </p:nvSpPr>
        <p:spPr bwMode="auto">
          <a:xfrm>
            <a:off x="4882506" y="2719388"/>
            <a:ext cx="3079750" cy="1587"/>
          </a:xfrm>
          <a:prstGeom prst="line">
            <a:avLst/>
          </a:prstGeom>
          <a:noFill/>
          <a:ln w="19050">
            <a:solidFill>
              <a:srgbClr val="FF99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nvGrpSpPr>
          <p:cNvPr id="18" name="Group 159"/>
          <p:cNvGrpSpPr>
            <a:grpSpLocks/>
          </p:cNvGrpSpPr>
          <p:nvPr/>
        </p:nvGrpSpPr>
        <p:grpSpPr bwMode="auto">
          <a:xfrm>
            <a:off x="797868" y="2314575"/>
            <a:ext cx="6769100" cy="93663"/>
            <a:chOff x="353" y="1746"/>
            <a:chExt cx="4351" cy="59"/>
          </a:xfrm>
        </p:grpSpPr>
        <p:sp>
          <p:nvSpPr>
            <p:cNvPr id="34954" name="Rectangle 160"/>
            <p:cNvSpPr>
              <a:spLocks noChangeArrowheads="1"/>
            </p:cNvSpPr>
            <p:nvPr/>
          </p:nvSpPr>
          <p:spPr bwMode="auto">
            <a:xfrm>
              <a:off x="353" y="1746"/>
              <a:ext cx="284" cy="5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19" name="Group 161"/>
            <p:cNvGrpSpPr>
              <a:grpSpLocks/>
            </p:cNvGrpSpPr>
            <p:nvPr/>
          </p:nvGrpSpPr>
          <p:grpSpPr bwMode="auto">
            <a:xfrm>
              <a:off x="3687" y="1746"/>
              <a:ext cx="1017" cy="59"/>
              <a:chOff x="3663" y="1443"/>
              <a:chExt cx="1017" cy="59"/>
            </a:xfrm>
          </p:grpSpPr>
          <p:sp>
            <p:nvSpPr>
              <p:cNvPr id="34971" name="Rectangle 162"/>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72" name="Line 163"/>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73" name="Line 164"/>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74" name="Line 165"/>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20" name="Group 166"/>
            <p:cNvGrpSpPr>
              <a:grpSpLocks/>
            </p:cNvGrpSpPr>
            <p:nvPr/>
          </p:nvGrpSpPr>
          <p:grpSpPr bwMode="auto">
            <a:xfrm>
              <a:off x="2672" y="1748"/>
              <a:ext cx="1017" cy="56"/>
              <a:chOff x="3663" y="1443"/>
              <a:chExt cx="1017" cy="59"/>
            </a:xfrm>
          </p:grpSpPr>
          <p:sp>
            <p:nvSpPr>
              <p:cNvPr id="34967" name="Rectangle 167"/>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68" name="Line 168"/>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69" name="Line 169"/>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70" name="Line 170"/>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21" name="Group 171"/>
            <p:cNvGrpSpPr>
              <a:grpSpLocks/>
            </p:cNvGrpSpPr>
            <p:nvPr/>
          </p:nvGrpSpPr>
          <p:grpSpPr bwMode="auto">
            <a:xfrm>
              <a:off x="1654" y="1747"/>
              <a:ext cx="1017" cy="56"/>
              <a:chOff x="3663" y="1443"/>
              <a:chExt cx="1017" cy="59"/>
            </a:xfrm>
          </p:grpSpPr>
          <p:sp>
            <p:nvSpPr>
              <p:cNvPr id="34963" name="Rectangle 172"/>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64" name="Line 173"/>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65" name="Line 174"/>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66" name="Line 175"/>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22" name="Group 176"/>
            <p:cNvGrpSpPr>
              <a:grpSpLocks/>
            </p:cNvGrpSpPr>
            <p:nvPr/>
          </p:nvGrpSpPr>
          <p:grpSpPr bwMode="auto">
            <a:xfrm>
              <a:off x="639" y="1746"/>
              <a:ext cx="1017" cy="56"/>
              <a:chOff x="3663" y="1443"/>
              <a:chExt cx="1017" cy="59"/>
            </a:xfrm>
          </p:grpSpPr>
          <p:sp>
            <p:nvSpPr>
              <p:cNvPr id="34959" name="Rectangle 177"/>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60" name="Line 178"/>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61" name="Line 179"/>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62" name="Line 180"/>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grpSp>
        <p:nvGrpSpPr>
          <p:cNvPr id="23" name="Group 181"/>
          <p:cNvGrpSpPr>
            <a:grpSpLocks/>
          </p:cNvGrpSpPr>
          <p:nvPr/>
        </p:nvGrpSpPr>
        <p:grpSpPr bwMode="auto">
          <a:xfrm>
            <a:off x="793106" y="3548063"/>
            <a:ext cx="6769100" cy="93662"/>
            <a:chOff x="353" y="1746"/>
            <a:chExt cx="4351" cy="59"/>
          </a:xfrm>
        </p:grpSpPr>
        <p:sp>
          <p:nvSpPr>
            <p:cNvPr id="34933" name="Rectangle 182"/>
            <p:cNvSpPr>
              <a:spLocks noChangeArrowheads="1"/>
            </p:cNvSpPr>
            <p:nvPr/>
          </p:nvSpPr>
          <p:spPr bwMode="auto">
            <a:xfrm>
              <a:off x="353" y="1746"/>
              <a:ext cx="284" cy="55"/>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24" name="Group 183"/>
            <p:cNvGrpSpPr>
              <a:grpSpLocks/>
            </p:cNvGrpSpPr>
            <p:nvPr/>
          </p:nvGrpSpPr>
          <p:grpSpPr bwMode="auto">
            <a:xfrm>
              <a:off x="3687" y="1746"/>
              <a:ext cx="1017" cy="59"/>
              <a:chOff x="3663" y="1443"/>
              <a:chExt cx="1017" cy="59"/>
            </a:xfrm>
          </p:grpSpPr>
          <p:sp>
            <p:nvSpPr>
              <p:cNvPr id="34950" name="Rectangle 184"/>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51" name="Line 185"/>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52" name="Line 186"/>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53" name="Line 187"/>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25" name="Group 188"/>
            <p:cNvGrpSpPr>
              <a:grpSpLocks/>
            </p:cNvGrpSpPr>
            <p:nvPr/>
          </p:nvGrpSpPr>
          <p:grpSpPr bwMode="auto">
            <a:xfrm>
              <a:off x="2672" y="1748"/>
              <a:ext cx="1017" cy="56"/>
              <a:chOff x="3663" y="1443"/>
              <a:chExt cx="1017" cy="59"/>
            </a:xfrm>
          </p:grpSpPr>
          <p:sp>
            <p:nvSpPr>
              <p:cNvPr id="34946" name="Rectangle 189"/>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47" name="Line 190"/>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48" name="Line 191"/>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49" name="Line 192"/>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26" name="Group 193"/>
            <p:cNvGrpSpPr>
              <a:grpSpLocks/>
            </p:cNvGrpSpPr>
            <p:nvPr/>
          </p:nvGrpSpPr>
          <p:grpSpPr bwMode="auto">
            <a:xfrm>
              <a:off x="1654" y="1747"/>
              <a:ext cx="1017" cy="56"/>
              <a:chOff x="3663" y="1443"/>
              <a:chExt cx="1017" cy="59"/>
            </a:xfrm>
          </p:grpSpPr>
          <p:sp>
            <p:nvSpPr>
              <p:cNvPr id="34942" name="Rectangle 194"/>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43" name="Line 195"/>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44" name="Line 196"/>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45" name="Line 197"/>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27" name="Group 198"/>
            <p:cNvGrpSpPr>
              <a:grpSpLocks/>
            </p:cNvGrpSpPr>
            <p:nvPr/>
          </p:nvGrpSpPr>
          <p:grpSpPr bwMode="auto">
            <a:xfrm>
              <a:off x="639" y="1746"/>
              <a:ext cx="1017" cy="56"/>
              <a:chOff x="3663" y="1443"/>
              <a:chExt cx="1017" cy="59"/>
            </a:xfrm>
          </p:grpSpPr>
          <p:sp>
            <p:nvSpPr>
              <p:cNvPr id="34938" name="Rectangle 199"/>
              <p:cNvSpPr>
                <a:spLocks noChangeArrowheads="1"/>
              </p:cNvSpPr>
              <p:nvPr/>
            </p:nvSpPr>
            <p:spPr bwMode="auto">
              <a:xfrm>
                <a:off x="3663" y="1443"/>
                <a:ext cx="1017" cy="59"/>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39" name="Line 200"/>
              <p:cNvSpPr>
                <a:spLocks noChangeShapeType="1"/>
              </p:cNvSpPr>
              <p:nvPr/>
            </p:nvSpPr>
            <p:spPr bwMode="auto">
              <a:xfrm>
                <a:off x="3923" y="1448"/>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40" name="Line 201"/>
              <p:cNvSpPr>
                <a:spLocks noChangeShapeType="1"/>
              </p:cNvSpPr>
              <p:nvPr/>
            </p:nvSpPr>
            <p:spPr bwMode="auto">
              <a:xfrm>
                <a:off x="4177"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41" name="Line 202"/>
              <p:cNvSpPr>
                <a:spLocks noChangeShapeType="1"/>
              </p:cNvSpPr>
              <p:nvPr/>
            </p:nvSpPr>
            <p:spPr bwMode="auto">
              <a:xfrm>
                <a:off x="4438" y="1447"/>
                <a:ext cx="0" cy="51"/>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sp>
        <p:nvSpPr>
          <p:cNvPr id="34909" name="Line 203"/>
          <p:cNvSpPr>
            <a:spLocks noChangeShapeType="1"/>
          </p:cNvSpPr>
          <p:nvPr/>
        </p:nvSpPr>
        <p:spPr bwMode="auto">
          <a:xfrm>
            <a:off x="7967018" y="2428875"/>
            <a:ext cx="0" cy="1076325"/>
          </a:xfrm>
          <a:prstGeom prst="line">
            <a:avLst/>
          </a:prstGeom>
          <a:noFill/>
          <a:ln w="19050">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0" name="Line 204"/>
          <p:cNvSpPr>
            <a:spLocks noChangeShapeType="1"/>
          </p:cNvSpPr>
          <p:nvPr/>
        </p:nvSpPr>
        <p:spPr bwMode="auto">
          <a:xfrm>
            <a:off x="5931843" y="3146425"/>
            <a:ext cx="0" cy="161925"/>
          </a:xfrm>
          <a:prstGeom prst="line">
            <a:avLst/>
          </a:prstGeom>
          <a:noFill/>
          <a:ln w="19050">
            <a:solidFill>
              <a:srgbClr val="33CC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1" name="Line 205"/>
          <p:cNvSpPr>
            <a:spLocks noChangeShapeType="1"/>
          </p:cNvSpPr>
          <p:nvPr/>
        </p:nvSpPr>
        <p:spPr bwMode="auto">
          <a:xfrm>
            <a:off x="1443981" y="3257550"/>
            <a:ext cx="4872037" cy="0"/>
          </a:xfrm>
          <a:prstGeom prst="line">
            <a:avLst/>
          </a:prstGeom>
          <a:noFill/>
          <a:ln w="190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2" name="Text Box 206"/>
          <p:cNvSpPr txBox="1">
            <a:spLocks noChangeArrowheads="1"/>
          </p:cNvSpPr>
          <p:nvPr/>
        </p:nvSpPr>
        <p:spPr bwMode="auto">
          <a:xfrm>
            <a:off x="3857625" y="4776788"/>
            <a:ext cx="13083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2400" b="1" dirty="0" smtClean="0">
                <a:solidFill>
                  <a:srgbClr val="0000CC"/>
                </a:solidFill>
                <a:latin typeface="Andalus" pitchFamily="18" charset="-78"/>
                <a:cs typeface="Andalus" pitchFamily="18" charset="-78"/>
              </a:rPr>
              <a:t>EPB.TMB</a:t>
            </a:r>
            <a:endParaRPr lang="th-TH" sz="2400" b="1" dirty="0">
              <a:solidFill>
                <a:srgbClr val="0000CC"/>
              </a:solidFill>
              <a:latin typeface="Andalus" pitchFamily="18" charset="-78"/>
            </a:endParaRPr>
          </a:p>
        </p:txBody>
      </p:sp>
      <p:sp>
        <p:nvSpPr>
          <p:cNvPr id="34913" name="Text Box 207"/>
          <p:cNvSpPr txBox="1">
            <a:spLocks noChangeArrowheads="1"/>
          </p:cNvSpPr>
          <p:nvPr/>
        </p:nvSpPr>
        <p:spPr bwMode="auto">
          <a:xfrm>
            <a:off x="1244600" y="5186363"/>
            <a:ext cx="63882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2400" b="1" dirty="0">
                <a:solidFill>
                  <a:srgbClr val="0000CC"/>
                </a:solidFill>
                <a:latin typeface="Andalus" pitchFamily="18" charset="-78"/>
                <a:cs typeface="Andalus" pitchFamily="18" charset="-78"/>
              </a:rPr>
              <a:t>(Earth Pressure Balance  Tunnel Boring Machine)</a:t>
            </a:r>
            <a:endParaRPr lang="th-TH" sz="2400" b="1" dirty="0">
              <a:solidFill>
                <a:srgbClr val="0000CC"/>
              </a:solidFill>
              <a:latin typeface="Andalus" pitchFamily="18" charset="-78"/>
            </a:endParaRPr>
          </a:p>
        </p:txBody>
      </p:sp>
      <p:sp>
        <p:nvSpPr>
          <p:cNvPr id="34914" name="Line 208"/>
          <p:cNvSpPr>
            <a:spLocks noChangeShapeType="1"/>
          </p:cNvSpPr>
          <p:nvPr/>
        </p:nvSpPr>
        <p:spPr bwMode="auto">
          <a:xfrm>
            <a:off x="8824268" y="2260600"/>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5" name="Line 209"/>
          <p:cNvSpPr>
            <a:spLocks noChangeShapeType="1"/>
          </p:cNvSpPr>
          <p:nvPr/>
        </p:nvSpPr>
        <p:spPr bwMode="auto">
          <a:xfrm>
            <a:off x="8825856" y="3621088"/>
            <a:ext cx="22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6" name="Line 210"/>
          <p:cNvSpPr>
            <a:spLocks noChangeShapeType="1"/>
          </p:cNvSpPr>
          <p:nvPr/>
        </p:nvSpPr>
        <p:spPr bwMode="auto">
          <a:xfrm>
            <a:off x="8938568" y="2273300"/>
            <a:ext cx="0" cy="4699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7" name="Line 211"/>
          <p:cNvSpPr>
            <a:spLocks noChangeShapeType="1"/>
          </p:cNvSpPr>
          <p:nvPr/>
        </p:nvSpPr>
        <p:spPr bwMode="auto">
          <a:xfrm>
            <a:off x="8952856" y="3227388"/>
            <a:ext cx="0" cy="3937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18" name="Text Box 212"/>
          <p:cNvSpPr txBox="1">
            <a:spLocks noChangeArrowheads="1"/>
          </p:cNvSpPr>
          <p:nvPr/>
        </p:nvSpPr>
        <p:spPr bwMode="auto">
          <a:xfrm>
            <a:off x="7474893" y="4113213"/>
            <a:ext cx="6270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400" dirty="0">
                <a:solidFill>
                  <a:prstClr val="black"/>
                </a:solidFill>
              </a:rPr>
              <a:t>8.0 m</a:t>
            </a:r>
            <a:endParaRPr lang="th-TH" sz="1400">
              <a:solidFill>
                <a:prstClr val="black"/>
              </a:solidFill>
            </a:endParaRPr>
          </a:p>
        </p:txBody>
      </p:sp>
      <p:sp>
        <p:nvSpPr>
          <p:cNvPr id="34919" name="Line 213"/>
          <p:cNvSpPr>
            <a:spLocks noChangeShapeType="1"/>
          </p:cNvSpPr>
          <p:nvPr/>
        </p:nvSpPr>
        <p:spPr bwMode="auto">
          <a:xfrm>
            <a:off x="772468" y="3771900"/>
            <a:ext cx="0" cy="4699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20" name="Line 214"/>
          <p:cNvSpPr>
            <a:spLocks noChangeShapeType="1"/>
          </p:cNvSpPr>
          <p:nvPr/>
        </p:nvSpPr>
        <p:spPr bwMode="auto">
          <a:xfrm>
            <a:off x="6616056" y="3773488"/>
            <a:ext cx="0" cy="4699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21" name="Line 215"/>
          <p:cNvSpPr>
            <a:spLocks noChangeShapeType="1"/>
          </p:cNvSpPr>
          <p:nvPr/>
        </p:nvSpPr>
        <p:spPr bwMode="auto">
          <a:xfrm>
            <a:off x="8763943" y="3775075"/>
            <a:ext cx="0" cy="4699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22" name="Line 216"/>
          <p:cNvSpPr>
            <a:spLocks noChangeShapeType="1"/>
          </p:cNvSpPr>
          <p:nvPr/>
        </p:nvSpPr>
        <p:spPr bwMode="auto">
          <a:xfrm>
            <a:off x="683568" y="4127500"/>
            <a:ext cx="81788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23" name="Text Box 217"/>
          <p:cNvSpPr txBox="1">
            <a:spLocks noChangeArrowheads="1"/>
          </p:cNvSpPr>
          <p:nvPr/>
        </p:nvSpPr>
        <p:spPr bwMode="auto">
          <a:xfrm rot="5400000">
            <a:off x="8669133" y="2842519"/>
            <a:ext cx="53251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400" dirty="0" smtClean="0">
                <a:solidFill>
                  <a:prstClr val="black"/>
                </a:solidFill>
              </a:rPr>
              <a:t>6.35</a:t>
            </a:r>
            <a:endParaRPr lang="th-TH" sz="1400" dirty="0">
              <a:solidFill>
                <a:prstClr val="black"/>
              </a:solidFill>
            </a:endParaRPr>
          </a:p>
        </p:txBody>
      </p:sp>
      <p:sp>
        <p:nvSpPr>
          <p:cNvPr id="34924" name="Text Box 218"/>
          <p:cNvSpPr txBox="1">
            <a:spLocks noChangeArrowheads="1"/>
          </p:cNvSpPr>
          <p:nvPr/>
        </p:nvSpPr>
        <p:spPr bwMode="auto">
          <a:xfrm>
            <a:off x="3452168" y="4103688"/>
            <a:ext cx="72548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400" dirty="0">
                <a:solidFill>
                  <a:prstClr val="black"/>
                </a:solidFill>
              </a:rPr>
              <a:t>75.0 m</a:t>
            </a:r>
            <a:endParaRPr lang="th-TH" sz="1400">
              <a:solidFill>
                <a:prstClr val="black"/>
              </a:solidFill>
            </a:endParaRPr>
          </a:p>
        </p:txBody>
      </p:sp>
      <p:sp>
        <p:nvSpPr>
          <p:cNvPr id="34925" name="Text Box 219"/>
          <p:cNvSpPr txBox="1">
            <a:spLocks noChangeArrowheads="1"/>
          </p:cNvSpPr>
          <p:nvPr/>
        </p:nvSpPr>
        <p:spPr bwMode="auto">
          <a:xfrm>
            <a:off x="7284393" y="1671638"/>
            <a:ext cx="107156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200" dirty="0">
                <a:solidFill>
                  <a:prstClr val="black"/>
                </a:solidFill>
              </a:rPr>
              <a:t>Cutter Wheel</a:t>
            </a:r>
            <a:endParaRPr lang="th-TH" sz="1200">
              <a:solidFill>
                <a:prstClr val="black"/>
              </a:solidFill>
            </a:endParaRPr>
          </a:p>
        </p:txBody>
      </p:sp>
      <p:sp>
        <p:nvSpPr>
          <p:cNvPr id="34926" name="Freeform 220"/>
          <p:cNvSpPr>
            <a:spLocks/>
          </p:cNvSpPr>
          <p:nvPr/>
        </p:nvSpPr>
        <p:spPr bwMode="auto">
          <a:xfrm>
            <a:off x="8278168" y="1803400"/>
            <a:ext cx="292100" cy="431800"/>
          </a:xfrm>
          <a:custGeom>
            <a:avLst/>
            <a:gdLst>
              <a:gd name="T0" fmla="*/ 0 w 264"/>
              <a:gd name="T1" fmla="*/ 0 h 232"/>
              <a:gd name="T2" fmla="*/ 292100 w 264"/>
              <a:gd name="T3" fmla="*/ 0 h 232"/>
              <a:gd name="T4" fmla="*/ 292100 w 264"/>
              <a:gd name="T5" fmla="*/ 431800 h 232"/>
              <a:gd name="T6" fmla="*/ 0 60000 65536"/>
              <a:gd name="T7" fmla="*/ 0 60000 65536"/>
              <a:gd name="T8" fmla="*/ 0 60000 65536"/>
            </a:gdLst>
            <a:ahLst/>
            <a:cxnLst>
              <a:cxn ang="T6">
                <a:pos x="T0" y="T1"/>
              </a:cxn>
              <a:cxn ang="T7">
                <a:pos x="T2" y="T3"/>
              </a:cxn>
              <a:cxn ang="T8">
                <a:pos x="T4" y="T5"/>
              </a:cxn>
            </a:cxnLst>
            <a:rect l="0" t="0" r="r" b="b"/>
            <a:pathLst>
              <a:path w="264" h="232">
                <a:moveTo>
                  <a:pt x="0" y="0"/>
                </a:moveTo>
                <a:lnTo>
                  <a:pt x="264" y="0"/>
                </a:lnTo>
                <a:lnTo>
                  <a:pt x="264" y="232"/>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27" name="Text Box 221"/>
          <p:cNvSpPr txBox="1">
            <a:spLocks noChangeArrowheads="1"/>
          </p:cNvSpPr>
          <p:nvPr/>
        </p:nvSpPr>
        <p:spPr bwMode="auto">
          <a:xfrm>
            <a:off x="6600181" y="1647825"/>
            <a:ext cx="5302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200" dirty="0">
                <a:solidFill>
                  <a:prstClr val="black"/>
                </a:solidFill>
              </a:rPr>
              <a:t>Body</a:t>
            </a:r>
            <a:endParaRPr lang="th-TH" sz="1200" dirty="0">
              <a:solidFill>
                <a:prstClr val="black"/>
              </a:solidFill>
            </a:endParaRPr>
          </a:p>
        </p:txBody>
      </p:sp>
      <p:sp>
        <p:nvSpPr>
          <p:cNvPr id="34928" name="Freeform 222"/>
          <p:cNvSpPr>
            <a:spLocks/>
          </p:cNvSpPr>
          <p:nvPr/>
        </p:nvSpPr>
        <p:spPr bwMode="auto">
          <a:xfrm>
            <a:off x="7047856" y="1792288"/>
            <a:ext cx="152400" cy="469900"/>
          </a:xfrm>
          <a:custGeom>
            <a:avLst/>
            <a:gdLst>
              <a:gd name="T0" fmla="*/ 0 w 264"/>
              <a:gd name="T1" fmla="*/ 0 h 232"/>
              <a:gd name="T2" fmla="*/ 152400 w 264"/>
              <a:gd name="T3" fmla="*/ 0 h 232"/>
              <a:gd name="T4" fmla="*/ 152400 w 264"/>
              <a:gd name="T5" fmla="*/ 469900 h 232"/>
              <a:gd name="T6" fmla="*/ 0 60000 65536"/>
              <a:gd name="T7" fmla="*/ 0 60000 65536"/>
              <a:gd name="T8" fmla="*/ 0 60000 65536"/>
            </a:gdLst>
            <a:ahLst/>
            <a:cxnLst>
              <a:cxn ang="T6">
                <a:pos x="T0" y="T1"/>
              </a:cxn>
              <a:cxn ang="T7">
                <a:pos x="T2" y="T3"/>
              </a:cxn>
              <a:cxn ang="T8">
                <a:pos x="T4" y="T5"/>
              </a:cxn>
            </a:cxnLst>
            <a:rect l="0" t="0" r="r" b="b"/>
            <a:pathLst>
              <a:path w="264" h="232">
                <a:moveTo>
                  <a:pt x="0" y="0"/>
                </a:moveTo>
                <a:lnTo>
                  <a:pt x="264" y="0"/>
                </a:lnTo>
                <a:lnTo>
                  <a:pt x="264" y="232"/>
                </a:ln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4929" name="AutoShape 223"/>
          <p:cNvSpPr>
            <a:spLocks/>
          </p:cNvSpPr>
          <p:nvPr/>
        </p:nvSpPr>
        <p:spPr bwMode="auto">
          <a:xfrm rot="-5400000">
            <a:off x="3710136" y="-778668"/>
            <a:ext cx="131763" cy="5918200"/>
          </a:xfrm>
          <a:prstGeom prst="rightBracket">
            <a:avLst>
              <a:gd name="adj" fmla="val 85464"/>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4930" name="Text Box 224"/>
          <p:cNvSpPr txBox="1">
            <a:spLocks noChangeArrowheads="1"/>
          </p:cNvSpPr>
          <p:nvPr/>
        </p:nvSpPr>
        <p:spPr bwMode="auto">
          <a:xfrm>
            <a:off x="3642668" y="1827213"/>
            <a:ext cx="150336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200" dirty="0">
                <a:solidFill>
                  <a:prstClr val="black"/>
                </a:solidFill>
              </a:rPr>
              <a:t>Gantry Backup Unit</a:t>
            </a:r>
            <a:endParaRPr lang="th-TH" sz="1200">
              <a:solidFill>
                <a:prstClr val="black"/>
              </a:solidFill>
            </a:endParaRPr>
          </a:p>
        </p:txBody>
      </p:sp>
      <p:sp>
        <p:nvSpPr>
          <p:cNvPr id="34931" name="Text Box 225"/>
          <p:cNvSpPr txBox="1">
            <a:spLocks noChangeArrowheads="1"/>
          </p:cNvSpPr>
          <p:nvPr/>
        </p:nvSpPr>
        <p:spPr bwMode="auto">
          <a:xfrm>
            <a:off x="5957243" y="2936875"/>
            <a:ext cx="4762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dirty="0">
                <a:solidFill>
                  <a:srgbClr val="0000CC"/>
                </a:solidFill>
              </a:rPr>
              <a:t>Panel</a:t>
            </a:r>
            <a:endParaRPr lang="th-TH" sz="900">
              <a:solidFill>
                <a:srgbClr val="0000CC"/>
              </a:solidFill>
            </a:endParaRPr>
          </a:p>
        </p:txBody>
      </p:sp>
      <p:sp>
        <p:nvSpPr>
          <p:cNvPr id="34932" name="Text Box 226"/>
          <p:cNvSpPr txBox="1">
            <a:spLocks noChangeArrowheads="1"/>
          </p:cNvSpPr>
          <p:nvPr/>
        </p:nvSpPr>
        <p:spPr bwMode="auto">
          <a:xfrm>
            <a:off x="5298431" y="2938463"/>
            <a:ext cx="47625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900" dirty="0">
                <a:solidFill>
                  <a:srgbClr val="0000CC"/>
                </a:solidFill>
              </a:rPr>
              <a:t>Panel</a:t>
            </a:r>
            <a:endParaRPr lang="th-TH" sz="900">
              <a:solidFill>
                <a:srgbClr val="0000CC"/>
              </a:solidFill>
            </a:endParaRPr>
          </a:p>
        </p:txBody>
      </p:sp>
      <p:sp>
        <p:nvSpPr>
          <p:cNvPr id="249" name="Line 18"/>
          <p:cNvSpPr>
            <a:spLocks noChangeShapeType="1"/>
          </p:cNvSpPr>
          <p:nvPr/>
        </p:nvSpPr>
        <p:spPr bwMode="auto">
          <a:xfrm>
            <a:off x="0" y="857232"/>
            <a:ext cx="9144000" cy="0"/>
          </a:xfrm>
          <a:prstGeom prst="line">
            <a:avLst/>
          </a:prstGeom>
          <a:noFill/>
          <a:ln w="28575">
            <a:solidFill>
              <a:srgbClr val="0070C0"/>
            </a:solidFill>
            <a:round/>
            <a:headEnd/>
            <a:tailEnd/>
          </a:ln>
          <a:scene3d>
            <a:camera prst="orthographicFront"/>
            <a:lightRig rig="threePt" dir="t"/>
          </a:scene3d>
          <a:sp3d>
            <a:bevelT/>
          </a:sp3d>
        </p:spPr>
        <p:txBody>
          <a:bodyPr/>
          <a:lstStyle/>
          <a:p>
            <a:pPr defTabSz="914400"/>
            <a:endParaRPr lang="th-TH" sz="2800">
              <a:solidFill>
                <a:prstClr val="black"/>
              </a:solidFill>
            </a:endParaRPr>
          </a:p>
        </p:txBody>
      </p:sp>
      <p:sp>
        <p:nvSpPr>
          <p:cNvPr id="253" name="Title 5"/>
          <p:cNvSpPr txBox="1">
            <a:spLocks/>
          </p:cNvSpPr>
          <p:nvPr/>
        </p:nvSpPr>
        <p:spPr>
          <a:xfrm>
            <a:off x="6350"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TBM SCHEMATIC</a:t>
            </a:r>
            <a:endParaRPr lang="en-US" sz="2000" dirty="0">
              <a:solidFill>
                <a:srgbClr val="FFFF00"/>
              </a:solidFill>
              <a:latin typeface="Berlin Sans FB" panose="020E0602020502020306" pitchFamily="34" charset="0"/>
            </a:endParaRPr>
          </a:p>
        </p:txBody>
      </p:sp>
      <p:sp>
        <p:nvSpPr>
          <p:cNvPr id="217" name="TextBox 21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a:t>
            </a:r>
          </a:p>
        </p:txBody>
      </p:sp>
      <p:pic>
        <p:nvPicPr>
          <p:cNvPr id="220" name="Picture 219"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670545021"/>
      </p:ext>
    </p:extLst>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160"/>
          <p:cNvSpPr>
            <a:spLocks noChangeShapeType="1"/>
          </p:cNvSpPr>
          <p:nvPr/>
        </p:nvSpPr>
        <p:spPr bwMode="auto">
          <a:xfrm>
            <a:off x="0" y="900113"/>
            <a:ext cx="9144000" cy="0"/>
          </a:xfrm>
          <a:prstGeom prst="line">
            <a:avLst/>
          </a:prstGeom>
          <a:noFill/>
          <a:ln w="28575">
            <a:solidFill>
              <a:srgbClr val="FF3300"/>
            </a:solidFill>
            <a:round/>
            <a:headEnd/>
            <a:tailEnd/>
          </a:ln>
        </p:spPr>
        <p:txBody>
          <a:bodyPr/>
          <a:lstStyle/>
          <a:p>
            <a:pPr defTabSz="914400"/>
            <a:endParaRPr lang="en-US" dirty="0">
              <a:solidFill>
                <a:prstClr val="black"/>
              </a:solidFill>
            </a:endParaRPr>
          </a:p>
        </p:txBody>
      </p:sp>
      <p:sp>
        <p:nvSpPr>
          <p:cNvPr id="74755" name="Text Box 161"/>
          <p:cNvSpPr txBox="1">
            <a:spLocks noChangeArrowheads="1"/>
          </p:cNvSpPr>
          <p:nvPr/>
        </p:nvSpPr>
        <p:spPr bwMode="auto">
          <a:xfrm>
            <a:off x="5767388" y="390525"/>
            <a:ext cx="2808287" cy="396875"/>
          </a:xfrm>
          <a:prstGeom prst="rect">
            <a:avLst/>
          </a:prstGeom>
          <a:noFill/>
          <a:ln w="9525">
            <a:noFill/>
            <a:miter lim="800000"/>
            <a:headEnd/>
            <a:tailEnd/>
          </a:ln>
        </p:spPr>
        <p:txBody>
          <a:bodyPr wrap="none">
            <a:spAutoFit/>
          </a:bodyPr>
          <a:lstStyle/>
          <a:p>
            <a:pPr defTabSz="914400"/>
            <a:r>
              <a:rPr lang="en-US" sz="2000" b="1" i="1" dirty="0">
                <a:solidFill>
                  <a:srgbClr val="0033CC"/>
                </a:solidFill>
              </a:rPr>
              <a:t>Components of TBM  </a:t>
            </a:r>
          </a:p>
        </p:txBody>
      </p:sp>
      <p:sp>
        <p:nvSpPr>
          <p:cNvPr id="74756" name="Rectangle 165"/>
          <p:cNvSpPr>
            <a:spLocks noChangeArrowheads="1"/>
          </p:cNvSpPr>
          <p:nvPr/>
        </p:nvSpPr>
        <p:spPr bwMode="auto">
          <a:xfrm>
            <a:off x="0" y="874713"/>
            <a:ext cx="301625" cy="5983287"/>
          </a:xfrm>
          <a:prstGeom prst="rect">
            <a:avLst/>
          </a:prstGeom>
          <a:solidFill>
            <a:srgbClr val="FF9900"/>
          </a:solidFill>
          <a:ln w="9525">
            <a:noFill/>
            <a:miter lim="800000"/>
            <a:headEnd/>
            <a:tailEnd/>
          </a:ln>
        </p:spPr>
        <p:txBody>
          <a:bodyPr wrap="none" anchor="ctr"/>
          <a:lstStyle/>
          <a:p>
            <a:pPr defTabSz="914400"/>
            <a:endParaRPr lang="en-US" dirty="0">
              <a:solidFill>
                <a:prstClr val="black"/>
              </a:solidFill>
            </a:endParaRPr>
          </a:p>
        </p:txBody>
      </p:sp>
      <p:sp>
        <p:nvSpPr>
          <p:cNvPr id="74758" name="Text Box 19"/>
          <p:cNvSpPr txBox="1">
            <a:spLocks noChangeArrowheads="1"/>
          </p:cNvSpPr>
          <p:nvPr/>
        </p:nvSpPr>
        <p:spPr bwMode="auto">
          <a:xfrm>
            <a:off x="6626225" y="1081088"/>
            <a:ext cx="184150" cy="519112"/>
          </a:xfrm>
          <a:prstGeom prst="rect">
            <a:avLst/>
          </a:prstGeom>
          <a:noFill/>
          <a:ln w="9525">
            <a:noFill/>
            <a:miter lim="800000"/>
            <a:headEnd/>
            <a:tailEnd/>
          </a:ln>
        </p:spPr>
        <p:txBody>
          <a:bodyPr wrap="none">
            <a:spAutoFit/>
          </a:bodyPr>
          <a:lstStyle/>
          <a:p>
            <a:pPr defTabSz="914400"/>
            <a:endParaRPr lang="en-US" dirty="0">
              <a:solidFill>
                <a:prstClr val="black"/>
              </a:solidFill>
            </a:endParaRPr>
          </a:p>
        </p:txBody>
      </p:sp>
      <p:sp>
        <p:nvSpPr>
          <p:cNvPr id="74759" name="Text Box 56"/>
          <p:cNvSpPr txBox="1">
            <a:spLocks noChangeArrowheads="1"/>
          </p:cNvSpPr>
          <p:nvPr/>
        </p:nvSpPr>
        <p:spPr bwMode="auto">
          <a:xfrm>
            <a:off x="6410325" y="5843588"/>
            <a:ext cx="184150" cy="519112"/>
          </a:xfrm>
          <a:prstGeom prst="rect">
            <a:avLst/>
          </a:prstGeom>
          <a:noFill/>
          <a:ln w="9525">
            <a:noFill/>
            <a:miter lim="800000"/>
            <a:headEnd/>
            <a:tailEnd/>
          </a:ln>
        </p:spPr>
        <p:txBody>
          <a:bodyPr wrap="none">
            <a:spAutoFit/>
          </a:bodyPr>
          <a:lstStyle/>
          <a:p>
            <a:pPr defTabSz="914400"/>
            <a:endParaRPr lang="en-US" dirty="0">
              <a:solidFill>
                <a:prstClr val="black"/>
              </a:solidFill>
            </a:endParaRPr>
          </a:p>
        </p:txBody>
      </p:sp>
      <p:grpSp>
        <p:nvGrpSpPr>
          <p:cNvPr id="2" name="Group 93"/>
          <p:cNvGrpSpPr>
            <a:grpSpLocks/>
          </p:cNvGrpSpPr>
          <p:nvPr/>
        </p:nvGrpSpPr>
        <p:grpSpPr bwMode="auto">
          <a:xfrm>
            <a:off x="428625" y="1068388"/>
            <a:ext cx="8251825" cy="5510212"/>
            <a:chOff x="270" y="673"/>
            <a:chExt cx="5198" cy="3471"/>
          </a:xfrm>
        </p:grpSpPr>
        <p:grpSp>
          <p:nvGrpSpPr>
            <p:cNvPr id="3" name="Group 80"/>
            <p:cNvGrpSpPr>
              <a:grpSpLocks/>
            </p:cNvGrpSpPr>
            <p:nvPr/>
          </p:nvGrpSpPr>
          <p:grpSpPr bwMode="auto">
            <a:xfrm>
              <a:off x="409" y="673"/>
              <a:ext cx="5059" cy="3296"/>
              <a:chOff x="409" y="673"/>
              <a:chExt cx="5059" cy="3296"/>
            </a:xfrm>
          </p:grpSpPr>
          <p:pic>
            <p:nvPicPr>
              <p:cNvPr id="74804" name="Picture 17" descr="TBM picture_resize"/>
              <p:cNvPicPr>
                <a:picLocks noChangeAspect="1" noChangeArrowheads="1"/>
              </p:cNvPicPr>
              <p:nvPr/>
            </p:nvPicPr>
            <p:blipFill>
              <a:blip r:embed="rId3"/>
              <a:srcRect/>
              <a:stretch>
                <a:fillRect/>
              </a:stretch>
            </p:blipFill>
            <p:spPr bwMode="auto">
              <a:xfrm>
                <a:off x="416" y="673"/>
                <a:ext cx="5052" cy="3296"/>
              </a:xfrm>
              <a:prstGeom prst="rect">
                <a:avLst/>
              </a:prstGeom>
              <a:noFill/>
              <a:ln w="9525">
                <a:noFill/>
                <a:miter lim="800000"/>
                <a:headEnd/>
                <a:tailEnd/>
              </a:ln>
            </p:spPr>
          </p:pic>
          <p:grpSp>
            <p:nvGrpSpPr>
              <p:cNvPr id="4" name="Group 77"/>
              <p:cNvGrpSpPr>
                <a:grpSpLocks/>
              </p:cNvGrpSpPr>
              <p:nvPr/>
            </p:nvGrpSpPr>
            <p:grpSpPr bwMode="auto">
              <a:xfrm>
                <a:off x="409" y="704"/>
                <a:ext cx="5055" cy="3264"/>
                <a:chOff x="409" y="704"/>
                <a:chExt cx="5055" cy="3264"/>
              </a:xfrm>
            </p:grpSpPr>
            <p:sp>
              <p:nvSpPr>
                <p:cNvPr id="74806" name="Line 32"/>
                <p:cNvSpPr>
                  <a:spLocks noChangeShapeType="1"/>
                </p:cNvSpPr>
                <p:nvPr/>
              </p:nvSpPr>
              <p:spPr bwMode="auto">
                <a:xfrm>
                  <a:off x="456" y="704"/>
                  <a:ext cx="0" cy="3248"/>
                </a:xfrm>
                <a:prstGeom prst="line">
                  <a:avLst/>
                </a:prstGeom>
                <a:noFill/>
                <a:ln w="57150">
                  <a:solidFill>
                    <a:schemeClr val="bg1"/>
                  </a:solidFill>
                  <a:round/>
                  <a:headEnd/>
                  <a:tailEnd/>
                </a:ln>
              </p:spPr>
              <p:txBody>
                <a:bodyPr/>
                <a:lstStyle/>
                <a:p>
                  <a:pPr defTabSz="914400"/>
                  <a:endParaRPr lang="en-US" dirty="0">
                    <a:solidFill>
                      <a:prstClr val="black"/>
                    </a:solidFill>
                  </a:endParaRPr>
                </a:p>
              </p:txBody>
            </p:sp>
            <p:sp>
              <p:nvSpPr>
                <p:cNvPr id="74807" name="Line 33"/>
                <p:cNvSpPr>
                  <a:spLocks noChangeShapeType="1"/>
                </p:cNvSpPr>
                <p:nvPr/>
              </p:nvSpPr>
              <p:spPr bwMode="auto">
                <a:xfrm>
                  <a:off x="5417" y="713"/>
                  <a:ext cx="0" cy="3248"/>
                </a:xfrm>
                <a:prstGeom prst="line">
                  <a:avLst/>
                </a:prstGeom>
                <a:noFill/>
                <a:ln w="57150">
                  <a:solidFill>
                    <a:schemeClr val="bg1"/>
                  </a:solidFill>
                  <a:round/>
                  <a:headEnd/>
                  <a:tailEnd/>
                </a:ln>
              </p:spPr>
              <p:txBody>
                <a:bodyPr/>
                <a:lstStyle/>
                <a:p>
                  <a:pPr defTabSz="914400"/>
                  <a:endParaRPr lang="en-US" dirty="0">
                    <a:solidFill>
                      <a:prstClr val="black"/>
                    </a:solidFill>
                  </a:endParaRPr>
                </a:p>
              </p:txBody>
            </p:sp>
            <p:sp>
              <p:nvSpPr>
                <p:cNvPr id="74808" name="Line 34"/>
                <p:cNvSpPr>
                  <a:spLocks noChangeShapeType="1"/>
                </p:cNvSpPr>
                <p:nvPr/>
              </p:nvSpPr>
              <p:spPr bwMode="auto">
                <a:xfrm>
                  <a:off x="440" y="3968"/>
                  <a:ext cx="5024" cy="0"/>
                </a:xfrm>
                <a:prstGeom prst="line">
                  <a:avLst/>
                </a:prstGeom>
                <a:noFill/>
                <a:ln w="57150">
                  <a:solidFill>
                    <a:schemeClr val="bg1"/>
                  </a:solidFill>
                  <a:round/>
                  <a:headEnd/>
                  <a:tailEnd/>
                </a:ln>
              </p:spPr>
              <p:txBody>
                <a:bodyPr/>
                <a:lstStyle/>
                <a:p>
                  <a:pPr defTabSz="914400"/>
                  <a:endParaRPr lang="en-US" dirty="0">
                    <a:solidFill>
                      <a:prstClr val="black"/>
                    </a:solidFill>
                  </a:endParaRPr>
                </a:p>
              </p:txBody>
            </p:sp>
            <p:sp>
              <p:nvSpPr>
                <p:cNvPr id="74809" name="Line 35"/>
                <p:cNvSpPr>
                  <a:spLocks noChangeShapeType="1"/>
                </p:cNvSpPr>
                <p:nvPr/>
              </p:nvSpPr>
              <p:spPr bwMode="auto">
                <a:xfrm>
                  <a:off x="409" y="705"/>
                  <a:ext cx="5024" cy="0"/>
                </a:xfrm>
                <a:prstGeom prst="line">
                  <a:avLst/>
                </a:prstGeom>
                <a:noFill/>
                <a:ln w="76200">
                  <a:solidFill>
                    <a:schemeClr val="bg1"/>
                  </a:solidFill>
                  <a:round/>
                  <a:headEnd/>
                  <a:tailEnd/>
                </a:ln>
              </p:spPr>
              <p:txBody>
                <a:bodyPr/>
                <a:lstStyle/>
                <a:p>
                  <a:pPr defTabSz="914400"/>
                  <a:endParaRPr lang="en-US" dirty="0">
                    <a:solidFill>
                      <a:prstClr val="black"/>
                    </a:solidFill>
                  </a:endParaRPr>
                </a:p>
              </p:txBody>
            </p:sp>
          </p:grpSp>
        </p:grpSp>
        <p:grpSp>
          <p:nvGrpSpPr>
            <p:cNvPr id="5" name="Group 92"/>
            <p:cNvGrpSpPr>
              <a:grpSpLocks/>
            </p:cNvGrpSpPr>
            <p:nvPr/>
          </p:nvGrpSpPr>
          <p:grpSpPr bwMode="auto">
            <a:xfrm>
              <a:off x="270" y="1230"/>
              <a:ext cx="4681" cy="2914"/>
              <a:chOff x="270" y="1230"/>
              <a:chExt cx="4681" cy="2914"/>
            </a:xfrm>
          </p:grpSpPr>
          <p:sp>
            <p:nvSpPr>
              <p:cNvPr id="74779" name="Text Box 18"/>
              <p:cNvSpPr txBox="1">
                <a:spLocks noChangeArrowheads="1"/>
              </p:cNvSpPr>
              <p:nvPr/>
            </p:nvSpPr>
            <p:spPr bwMode="auto">
              <a:xfrm>
                <a:off x="270" y="1230"/>
                <a:ext cx="799" cy="212"/>
              </a:xfrm>
              <a:prstGeom prst="rect">
                <a:avLst/>
              </a:prstGeom>
              <a:noFill/>
              <a:ln w="9525">
                <a:noFill/>
                <a:miter lim="800000"/>
                <a:headEnd/>
                <a:tailEnd/>
              </a:ln>
            </p:spPr>
            <p:txBody>
              <a:bodyPr wrap="none">
                <a:spAutoFit/>
              </a:bodyPr>
              <a:lstStyle/>
              <a:p>
                <a:pPr defTabSz="914400"/>
                <a:r>
                  <a:rPr lang="en-US" sz="1600" b="1" dirty="0">
                    <a:solidFill>
                      <a:srgbClr val="0000CC"/>
                    </a:solidFill>
                  </a:rPr>
                  <a:t>Cutter Disk</a:t>
                </a:r>
                <a:endParaRPr lang="th-TH" sz="1600" b="1">
                  <a:solidFill>
                    <a:srgbClr val="0000CC"/>
                  </a:solidFill>
                </a:endParaRPr>
              </a:p>
            </p:txBody>
          </p:sp>
          <p:grpSp>
            <p:nvGrpSpPr>
              <p:cNvPr id="6" name="Group 73"/>
              <p:cNvGrpSpPr>
                <a:grpSpLocks/>
              </p:cNvGrpSpPr>
              <p:nvPr/>
            </p:nvGrpSpPr>
            <p:grpSpPr bwMode="auto">
              <a:xfrm>
                <a:off x="1353" y="3312"/>
                <a:ext cx="1358" cy="832"/>
                <a:chOff x="1353" y="3312"/>
                <a:chExt cx="1358" cy="832"/>
              </a:xfrm>
            </p:grpSpPr>
            <p:grpSp>
              <p:nvGrpSpPr>
                <p:cNvPr id="7" name="Group 39"/>
                <p:cNvGrpSpPr>
                  <a:grpSpLocks/>
                </p:cNvGrpSpPr>
                <p:nvPr/>
              </p:nvGrpSpPr>
              <p:grpSpPr bwMode="auto">
                <a:xfrm>
                  <a:off x="1353" y="3817"/>
                  <a:ext cx="280" cy="327"/>
                  <a:chOff x="2145" y="3769"/>
                  <a:chExt cx="280" cy="327"/>
                </a:xfrm>
              </p:grpSpPr>
              <p:sp>
                <p:nvSpPr>
                  <p:cNvPr id="74802" name="Oval 37"/>
                  <p:cNvSpPr>
                    <a:spLocks noChangeArrowheads="1"/>
                  </p:cNvSpPr>
                  <p:nvPr/>
                </p:nvSpPr>
                <p:spPr bwMode="auto">
                  <a:xfrm>
                    <a:off x="2145" y="3777"/>
                    <a:ext cx="280" cy="288"/>
                  </a:xfrm>
                  <a:prstGeom prst="ellipse">
                    <a:avLst/>
                  </a:prstGeom>
                  <a:solidFill>
                    <a:srgbClr val="FF6600"/>
                  </a:solidFill>
                  <a:ln w="9525">
                    <a:noFill/>
                    <a:round/>
                    <a:headEnd/>
                    <a:tailEnd/>
                  </a:ln>
                </p:spPr>
                <p:txBody>
                  <a:bodyPr wrap="none" anchor="ctr"/>
                  <a:lstStyle/>
                  <a:p>
                    <a:pPr defTabSz="914400"/>
                    <a:endParaRPr lang="en-US" dirty="0">
                      <a:solidFill>
                        <a:prstClr val="black"/>
                      </a:solidFill>
                    </a:endParaRPr>
                  </a:p>
                </p:txBody>
              </p:sp>
              <p:sp>
                <p:nvSpPr>
                  <p:cNvPr id="74803" name="Text Box 38"/>
                  <p:cNvSpPr txBox="1">
                    <a:spLocks noChangeArrowheads="1"/>
                  </p:cNvSpPr>
                  <p:nvPr/>
                </p:nvSpPr>
                <p:spPr bwMode="auto">
                  <a:xfrm>
                    <a:off x="2158" y="3769"/>
                    <a:ext cx="241" cy="327"/>
                  </a:xfrm>
                  <a:prstGeom prst="rect">
                    <a:avLst/>
                  </a:prstGeom>
                  <a:noFill/>
                  <a:ln w="9525">
                    <a:noFill/>
                    <a:miter lim="800000"/>
                    <a:headEnd/>
                    <a:tailEnd/>
                  </a:ln>
                </p:spPr>
                <p:txBody>
                  <a:bodyPr wrap="none">
                    <a:spAutoFit/>
                  </a:bodyPr>
                  <a:lstStyle/>
                  <a:p>
                    <a:pPr defTabSz="914400"/>
                    <a:r>
                      <a:rPr lang="en-US" dirty="0">
                        <a:solidFill>
                          <a:prstClr val="black"/>
                        </a:solidFill>
                      </a:rPr>
                      <a:t>3</a:t>
                    </a:r>
                    <a:endParaRPr lang="th-TH">
                      <a:solidFill>
                        <a:prstClr val="black"/>
                      </a:solidFill>
                    </a:endParaRPr>
                  </a:p>
                </p:txBody>
              </p:sp>
            </p:grpSp>
            <p:sp>
              <p:nvSpPr>
                <p:cNvPr id="74800" name="Line 42"/>
                <p:cNvSpPr>
                  <a:spLocks noChangeShapeType="1"/>
                </p:cNvSpPr>
                <p:nvPr/>
              </p:nvSpPr>
              <p:spPr bwMode="auto">
                <a:xfrm flipH="1" flipV="1">
                  <a:off x="1496" y="3312"/>
                  <a:ext cx="0" cy="520"/>
                </a:xfrm>
                <a:prstGeom prst="line">
                  <a:avLst/>
                </a:prstGeom>
                <a:noFill/>
                <a:ln w="28575">
                  <a:solidFill>
                    <a:srgbClr val="FF9900"/>
                  </a:solidFill>
                  <a:round/>
                  <a:headEnd/>
                  <a:tailEnd type="triangle" w="med" len="med"/>
                </a:ln>
              </p:spPr>
              <p:txBody>
                <a:bodyPr/>
                <a:lstStyle/>
                <a:p>
                  <a:pPr defTabSz="914400"/>
                  <a:endParaRPr lang="en-US" dirty="0">
                    <a:solidFill>
                      <a:prstClr val="black"/>
                    </a:solidFill>
                  </a:endParaRPr>
                </a:p>
              </p:txBody>
            </p:sp>
            <p:sp>
              <p:nvSpPr>
                <p:cNvPr id="74801" name="Text Box 20"/>
                <p:cNvSpPr txBox="1">
                  <a:spLocks noChangeArrowheads="1"/>
                </p:cNvSpPr>
                <p:nvPr/>
              </p:nvSpPr>
              <p:spPr bwMode="auto">
                <a:xfrm>
                  <a:off x="1599" y="3871"/>
                  <a:ext cx="1112" cy="212"/>
                </a:xfrm>
                <a:prstGeom prst="rect">
                  <a:avLst/>
                </a:prstGeom>
                <a:noFill/>
                <a:ln w="9525">
                  <a:noFill/>
                  <a:miter lim="800000"/>
                  <a:headEnd/>
                  <a:tailEnd/>
                </a:ln>
              </p:spPr>
              <p:txBody>
                <a:bodyPr wrap="none">
                  <a:spAutoFit/>
                </a:bodyPr>
                <a:lstStyle/>
                <a:p>
                  <a:pPr defTabSz="914400"/>
                  <a:r>
                    <a:rPr lang="en-US" sz="1600" b="1" dirty="0">
                      <a:solidFill>
                        <a:srgbClr val="0000CC"/>
                      </a:solidFill>
                    </a:rPr>
                    <a:t>Mixing Chamber</a:t>
                  </a:r>
                  <a:endParaRPr lang="th-TH" sz="1600" b="1">
                    <a:solidFill>
                      <a:srgbClr val="0000CC"/>
                    </a:solidFill>
                  </a:endParaRPr>
                </a:p>
              </p:txBody>
            </p:sp>
          </p:grpSp>
          <p:grpSp>
            <p:nvGrpSpPr>
              <p:cNvPr id="8" name="Group 72"/>
              <p:cNvGrpSpPr>
                <a:grpSpLocks/>
              </p:cNvGrpSpPr>
              <p:nvPr/>
            </p:nvGrpSpPr>
            <p:grpSpPr bwMode="auto">
              <a:xfrm>
                <a:off x="3160" y="2736"/>
                <a:ext cx="1646" cy="926"/>
                <a:chOff x="3160" y="2736"/>
                <a:chExt cx="1646" cy="926"/>
              </a:xfrm>
            </p:grpSpPr>
            <p:sp>
              <p:nvSpPr>
                <p:cNvPr id="74795" name="Text Box 23"/>
                <p:cNvSpPr txBox="1">
                  <a:spLocks noChangeArrowheads="1"/>
                </p:cNvSpPr>
                <p:nvPr/>
              </p:nvSpPr>
              <p:spPr bwMode="auto">
                <a:xfrm>
                  <a:off x="3666" y="3450"/>
                  <a:ext cx="1140" cy="212"/>
                </a:xfrm>
                <a:prstGeom prst="rect">
                  <a:avLst/>
                </a:prstGeom>
                <a:noFill/>
                <a:ln w="9525">
                  <a:noFill/>
                  <a:miter lim="800000"/>
                  <a:headEnd/>
                  <a:tailEnd/>
                </a:ln>
              </p:spPr>
              <p:txBody>
                <a:bodyPr wrap="none">
                  <a:spAutoFit/>
                </a:bodyPr>
                <a:lstStyle/>
                <a:p>
                  <a:pPr defTabSz="914400"/>
                  <a:r>
                    <a:rPr lang="en-US" sz="1600" b="1" dirty="0">
                      <a:solidFill>
                        <a:srgbClr val="0000CC"/>
                      </a:solidFill>
                    </a:rPr>
                    <a:t>Segment Erector</a:t>
                  </a:r>
                  <a:endParaRPr lang="th-TH" sz="1600" b="1">
                    <a:solidFill>
                      <a:srgbClr val="0000CC"/>
                    </a:solidFill>
                  </a:endParaRPr>
                </a:p>
              </p:txBody>
            </p:sp>
            <p:sp>
              <p:nvSpPr>
                <p:cNvPr id="74796" name="Line 43"/>
                <p:cNvSpPr>
                  <a:spLocks noChangeShapeType="1"/>
                </p:cNvSpPr>
                <p:nvPr/>
              </p:nvSpPr>
              <p:spPr bwMode="auto">
                <a:xfrm flipV="1">
                  <a:off x="3536" y="2744"/>
                  <a:ext cx="176" cy="112"/>
                </a:xfrm>
                <a:prstGeom prst="line">
                  <a:avLst/>
                </a:prstGeom>
                <a:noFill/>
                <a:ln w="38100">
                  <a:solidFill>
                    <a:srgbClr val="FF6600"/>
                  </a:solidFill>
                  <a:round/>
                  <a:headEnd/>
                  <a:tailEnd type="triangle" w="med" len="med"/>
                </a:ln>
              </p:spPr>
              <p:txBody>
                <a:bodyPr/>
                <a:lstStyle/>
                <a:p>
                  <a:pPr defTabSz="914400"/>
                  <a:endParaRPr lang="en-US" dirty="0">
                    <a:solidFill>
                      <a:prstClr val="black"/>
                    </a:solidFill>
                  </a:endParaRPr>
                </a:p>
              </p:txBody>
            </p:sp>
            <p:sp>
              <p:nvSpPr>
                <p:cNvPr id="74797" name="Line 44"/>
                <p:cNvSpPr>
                  <a:spLocks noChangeShapeType="1"/>
                </p:cNvSpPr>
                <p:nvPr/>
              </p:nvSpPr>
              <p:spPr bwMode="auto">
                <a:xfrm flipH="1" flipV="1">
                  <a:off x="3160" y="2736"/>
                  <a:ext cx="160" cy="128"/>
                </a:xfrm>
                <a:prstGeom prst="line">
                  <a:avLst/>
                </a:prstGeom>
                <a:noFill/>
                <a:ln w="38100">
                  <a:solidFill>
                    <a:srgbClr val="FF6600"/>
                  </a:solidFill>
                  <a:round/>
                  <a:headEnd/>
                  <a:tailEnd type="triangle" w="med" len="med"/>
                </a:ln>
              </p:spPr>
              <p:txBody>
                <a:bodyPr/>
                <a:lstStyle/>
                <a:p>
                  <a:pPr defTabSz="914400"/>
                  <a:endParaRPr lang="en-US" dirty="0">
                    <a:solidFill>
                      <a:prstClr val="black"/>
                    </a:solidFill>
                  </a:endParaRPr>
                </a:p>
              </p:txBody>
            </p:sp>
            <p:sp>
              <p:nvSpPr>
                <p:cNvPr id="74798" name="Freeform 45"/>
                <p:cNvSpPr>
                  <a:spLocks/>
                </p:cNvSpPr>
                <p:nvPr/>
              </p:nvSpPr>
              <p:spPr bwMode="auto">
                <a:xfrm>
                  <a:off x="3424" y="2944"/>
                  <a:ext cx="296" cy="616"/>
                </a:xfrm>
                <a:custGeom>
                  <a:avLst/>
                  <a:gdLst>
                    <a:gd name="T0" fmla="*/ 0 w 296"/>
                    <a:gd name="T1" fmla="*/ 0 h 768"/>
                    <a:gd name="T2" fmla="*/ 0 w 296"/>
                    <a:gd name="T3" fmla="*/ 318 h 768"/>
                    <a:gd name="T4" fmla="*/ 296 w 296"/>
                    <a:gd name="T5" fmla="*/ 318 h 768"/>
                    <a:gd name="T6" fmla="*/ 0 60000 65536"/>
                    <a:gd name="T7" fmla="*/ 0 60000 65536"/>
                    <a:gd name="T8" fmla="*/ 0 60000 65536"/>
                    <a:gd name="T9" fmla="*/ 0 w 296"/>
                    <a:gd name="T10" fmla="*/ 0 h 768"/>
                    <a:gd name="T11" fmla="*/ 296 w 296"/>
                    <a:gd name="T12" fmla="*/ 768 h 768"/>
                  </a:gdLst>
                  <a:ahLst/>
                  <a:cxnLst>
                    <a:cxn ang="T6">
                      <a:pos x="T0" y="T1"/>
                    </a:cxn>
                    <a:cxn ang="T7">
                      <a:pos x="T2" y="T3"/>
                    </a:cxn>
                    <a:cxn ang="T8">
                      <a:pos x="T4" y="T5"/>
                    </a:cxn>
                  </a:cxnLst>
                  <a:rect l="T9" t="T10" r="T11" b="T12"/>
                  <a:pathLst>
                    <a:path w="296" h="768">
                      <a:moveTo>
                        <a:pt x="0" y="0"/>
                      </a:moveTo>
                      <a:lnTo>
                        <a:pt x="0" y="768"/>
                      </a:lnTo>
                      <a:lnTo>
                        <a:pt x="296" y="768"/>
                      </a:lnTo>
                    </a:path>
                  </a:pathLst>
                </a:custGeom>
                <a:noFill/>
                <a:ln w="28575">
                  <a:solidFill>
                    <a:srgbClr val="FF6600"/>
                  </a:solidFill>
                  <a:round/>
                  <a:headEnd/>
                  <a:tailEnd/>
                </a:ln>
              </p:spPr>
              <p:txBody>
                <a:bodyPr/>
                <a:lstStyle/>
                <a:p>
                  <a:pPr defTabSz="914400"/>
                  <a:endParaRPr lang="en-US" dirty="0">
                    <a:solidFill>
                      <a:prstClr val="black"/>
                    </a:solidFill>
                  </a:endParaRPr>
                </a:p>
              </p:txBody>
            </p:sp>
          </p:grpSp>
          <p:sp>
            <p:nvSpPr>
              <p:cNvPr id="74782" name="Text Box 25"/>
              <p:cNvSpPr txBox="1">
                <a:spLocks noChangeArrowheads="1"/>
              </p:cNvSpPr>
              <p:nvPr/>
            </p:nvSpPr>
            <p:spPr bwMode="auto">
              <a:xfrm rot="-1868914">
                <a:off x="2572" y="2372"/>
                <a:ext cx="948" cy="212"/>
              </a:xfrm>
              <a:prstGeom prst="rect">
                <a:avLst/>
              </a:prstGeom>
              <a:noFill/>
              <a:ln w="9525">
                <a:noFill/>
                <a:miter lim="800000"/>
                <a:headEnd/>
                <a:tailEnd/>
              </a:ln>
            </p:spPr>
            <p:txBody>
              <a:bodyPr wrap="none">
                <a:spAutoFit/>
              </a:bodyPr>
              <a:lstStyle/>
              <a:p>
                <a:pPr defTabSz="914400"/>
                <a:r>
                  <a:rPr lang="en-US" sz="1600" b="1" dirty="0">
                    <a:solidFill>
                      <a:srgbClr val="0000CC"/>
                    </a:solidFill>
                  </a:rPr>
                  <a:t>Screw Feeder</a:t>
                </a:r>
                <a:endParaRPr lang="th-TH" sz="1600" b="1">
                  <a:solidFill>
                    <a:srgbClr val="0000CC"/>
                  </a:solidFill>
                </a:endParaRPr>
              </a:p>
            </p:txBody>
          </p:sp>
          <p:sp>
            <p:nvSpPr>
              <p:cNvPr id="74783" name="Text Box 52"/>
              <p:cNvSpPr txBox="1">
                <a:spLocks noChangeArrowheads="1"/>
              </p:cNvSpPr>
              <p:nvPr/>
            </p:nvSpPr>
            <p:spPr bwMode="auto">
              <a:xfrm rot="-1481385">
                <a:off x="4326" y="2216"/>
                <a:ext cx="625" cy="192"/>
              </a:xfrm>
              <a:prstGeom prst="rect">
                <a:avLst/>
              </a:prstGeom>
              <a:noFill/>
              <a:ln w="9525">
                <a:noFill/>
                <a:miter lim="800000"/>
                <a:headEnd/>
                <a:tailEnd/>
              </a:ln>
            </p:spPr>
            <p:txBody>
              <a:bodyPr wrap="none">
                <a:spAutoFit/>
              </a:bodyPr>
              <a:lstStyle/>
              <a:p>
                <a:pPr defTabSz="914400"/>
                <a:r>
                  <a:rPr lang="en-US" sz="1400" b="1" dirty="0">
                    <a:solidFill>
                      <a:srgbClr val="0000CC"/>
                    </a:solidFill>
                  </a:rPr>
                  <a:t>Conveyer</a:t>
                </a:r>
                <a:endParaRPr lang="th-TH" sz="1400" b="1">
                  <a:solidFill>
                    <a:srgbClr val="0000CC"/>
                  </a:solidFill>
                </a:endParaRPr>
              </a:p>
            </p:txBody>
          </p:sp>
          <p:sp>
            <p:nvSpPr>
              <p:cNvPr id="74784" name="Text Box 82"/>
              <p:cNvSpPr txBox="1">
                <a:spLocks noChangeArrowheads="1"/>
              </p:cNvSpPr>
              <p:nvPr/>
            </p:nvSpPr>
            <p:spPr bwMode="auto">
              <a:xfrm>
                <a:off x="1855" y="3599"/>
                <a:ext cx="1559" cy="212"/>
              </a:xfrm>
              <a:prstGeom prst="rect">
                <a:avLst/>
              </a:prstGeom>
              <a:noFill/>
              <a:ln w="9525">
                <a:noFill/>
                <a:miter lim="800000"/>
                <a:headEnd/>
                <a:tailEnd/>
              </a:ln>
            </p:spPr>
            <p:txBody>
              <a:bodyPr wrap="none">
                <a:spAutoFit/>
              </a:bodyPr>
              <a:lstStyle/>
              <a:p>
                <a:pPr defTabSz="914400"/>
                <a:r>
                  <a:rPr lang="en-US" sz="1600" b="1" dirty="0">
                    <a:solidFill>
                      <a:srgbClr val="0000CC"/>
                    </a:solidFill>
                  </a:rPr>
                  <a:t>Shoving Hydraulic Jack</a:t>
                </a:r>
                <a:endParaRPr lang="th-TH" sz="1600" b="1">
                  <a:solidFill>
                    <a:srgbClr val="0000CC"/>
                  </a:solidFill>
                </a:endParaRPr>
              </a:p>
            </p:txBody>
          </p:sp>
          <p:sp>
            <p:nvSpPr>
              <p:cNvPr id="74785" name="Text Box 83"/>
              <p:cNvSpPr txBox="1">
                <a:spLocks noChangeArrowheads="1"/>
              </p:cNvSpPr>
              <p:nvPr/>
            </p:nvSpPr>
            <p:spPr bwMode="auto">
              <a:xfrm>
                <a:off x="3448" y="1640"/>
                <a:ext cx="1182" cy="212"/>
              </a:xfrm>
              <a:prstGeom prst="rect">
                <a:avLst/>
              </a:prstGeom>
              <a:noFill/>
              <a:ln w="9525">
                <a:noFill/>
                <a:miter lim="800000"/>
                <a:headEnd/>
                <a:tailEnd/>
              </a:ln>
            </p:spPr>
            <p:txBody>
              <a:bodyPr wrap="none">
                <a:spAutoFit/>
              </a:bodyPr>
              <a:lstStyle/>
              <a:p>
                <a:pPr defTabSz="914400"/>
                <a:r>
                  <a:rPr lang="en-US" sz="1600" b="1" dirty="0">
                    <a:solidFill>
                      <a:srgbClr val="0000CC"/>
                    </a:solidFill>
                  </a:rPr>
                  <a:t>Tunnel Segments</a:t>
                </a:r>
                <a:endParaRPr lang="th-TH" sz="1600" b="1">
                  <a:solidFill>
                    <a:srgbClr val="0000CC"/>
                  </a:solidFill>
                </a:endParaRPr>
              </a:p>
            </p:txBody>
          </p:sp>
          <p:sp>
            <p:nvSpPr>
              <p:cNvPr id="74786" name="Text Box 84"/>
              <p:cNvSpPr txBox="1">
                <a:spLocks noChangeArrowheads="1"/>
              </p:cNvSpPr>
              <p:nvPr/>
            </p:nvSpPr>
            <p:spPr bwMode="auto">
              <a:xfrm>
                <a:off x="1593" y="1289"/>
                <a:ext cx="1241" cy="212"/>
              </a:xfrm>
              <a:prstGeom prst="rect">
                <a:avLst/>
              </a:prstGeom>
              <a:noFill/>
              <a:ln w="9525">
                <a:noFill/>
                <a:miter lim="800000"/>
                <a:headEnd/>
                <a:tailEnd/>
              </a:ln>
            </p:spPr>
            <p:txBody>
              <a:bodyPr wrap="none">
                <a:spAutoFit/>
              </a:bodyPr>
              <a:lstStyle/>
              <a:p>
                <a:pPr defTabSz="914400"/>
                <a:r>
                  <a:rPr lang="en-US" sz="1600" b="1" dirty="0">
                    <a:solidFill>
                      <a:srgbClr val="0000CC"/>
                    </a:solidFill>
                  </a:rPr>
                  <a:t>Hydraulic Oil Tank</a:t>
                </a:r>
                <a:endParaRPr lang="th-TH" sz="1600" b="1">
                  <a:solidFill>
                    <a:srgbClr val="0000CC"/>
                  </a:solidFill>
                </a:endParaRPr>
              </a:p>
            </p:txBody>
          </p:sp>
          <p:sp>
            <p:nvSpPr>
              <p:cNvPr id="74787" name="Text Box 85"/>
              <p:cNvSpPr txBox="1">
                <a:spLocks noChangeArrowheads="1"/>
              </p:cNvSpPr>
              <p:nvPr/>
            </p:nvSpPr>
            <p:spPr bwMode="auto">
              <a:xfrm>
                <a:off x="490" y="2578"/>
                <a:ext cx="457" cy="212"/>
              </a:xfrm>
              <a:prstGeom prst="rect">
                <a:avLst/>
              </a:prstGeom>
              <a:noFill/>
              <a:ln w="9525">
                <a:noFill/>
                <a:miter lim="800000"/>
                <a:headEnd/>
                <a:tailEnd/>
              </a:ln>
            </p:spPr>
            <p:txBody>
              <a:bodyPr wrap="none">
                <a:spAutoFit/>
              </a:bodyPr>
              <a:lstStyle/>
              <a:p>
                <a:pPr defTabSz="914400"/>
                <a:r>
                  <a:rPr lang="en-US" sz="1600" b="1" dirty="0">
                    <a:solidFill>
                      <a:srgbClr val="0000CC"/>
                    </a:solidFill>
                  </a:rPr>
                  <a:t>Teeth</a:t>
                </a:r>
                <a:endParaRPr lang="th-TH" sz="1600" b="1">
                  <a:solidFill>
                    <a:srgbClr val="0000CC"/>
                  </a:solidFill>
                </a:endParaRPr>
              </a:p>
            </p:txBody>
          </p:sp>
          <p:sp>
            <p:nvSpPr>
              <p:cNvPr id="74788" name="Text Box 54"/>
              <p:cNvSpPr txBox="1">
                <a:spLocks noChangeArrowheads="1"/>
              </p:cNvSpPr>
              <p:nvPr/>
            </p:nvSpPr>
            <p:spPr bwMode="auto">
              <a:xfrm>
                <a:off x="384" y="2053"/>
                <a:ext cx="414" cy="173"/>
              </a:xfrm>
              <a:prstGeom prst="rect">
                <a:avLst/>
              </a:prstGeom>
              <a:noFill/>
              <a:ln w="9525">
                <a:noFill/>
                <a:miter lim="800000"/>
                <a:headEnd/>
                <a:tailEnd/>
              </a:ln>
            </p:spPr>
            <p:txBody>
              <a:bodyPr wrap="none">
                <a:spAutoFit/>
              </a:bodyPr>
              <a:lstStyle/>
              <a:p>
                <a:pPr defTabSz="914400"/>
                <a:r>
                  <a:rPr lang="en-US" sz="1200" dirty="0">
                    <a:solidFill>
                      <a:prstClr val="black"/>
                    </a:solidFill>
                  </a:rPr>
                  <a:t>2.5rpm</a:t>
                </a:r>
                <a:endParaRPr lang="th-TH" sz="1200">
                  <a:solidFill>
                    <a:prstClr val="black"/>
                  </a:solidFill>
                </a:endParaRPr>
              </a:p>
            </p:txBody>
          </p:sp>
          <p:sp>
            <p:nvSpPr>
              <p:cNvPr id="74789" name="Freeform 75"/>
              <p:cNvSpPr>
                <a:spLocks/>
              </p:cNvSpPr>
              <p:nvPr/>
            </p:nvSpPr>
            <p:spPr bwMode="auto">
              <a:xfrm>
                <a:off x="780" y="1896"/>
                <a:ext cx="28" cy="488"/>
              </a:xfrm>
              <a:custGeom>
                <a:avLst/>
                <a:gdLst>
                  <a:gd name="T0" fmla="*/ 28 w 28"/>
                  <a:gd name="T1" fmla="*/ 0 h 488"/>
                  <a:gd name="T2" fmla="*/ 4 w 28"/>
                  <a:gd name="T3" fmla="*/ 248 h 488"/>
                  <a:gd name="T4" fmla="*/ 4 w 28"/>
                  <a:gd name="T5" fmla="*/ 488 h 488"/>
                  <a:gd name="T6" fmla="*/ 0 60000 65536"/>
                  <a:gd name="T7" fmla="*/ 0 60000 65536"/>
                  <a:gd name="T8" fmla="*/ 0 60000 65536"/>
                  <a:gd name="T9" fmla="*/ 0 w 28"/>
                  <a:gd name="T10" fmla="*/ 0 h 488"/>
                  <a:gd name="T11" fmla="*/ 28 w 28"/>
                  <a:gd name="T12" fmla="*/ 488 h 488"/>
                </a:gdLst>
                <a:ahLst/>
                <a:cxnLst>
                  <a:cxn ang="T6">
                    <a:pos x="T0" y="T1"/>
                  </a:cxn>
                  <a:cxn ang="T7">
                    <a:pos x="T2" y="T3"/>
                  </a:cxn>
                  <a:cxn ang="T8">
                    <a:pos x="T4" y="T5"/>
                  </a:cxn>
                </a:cxnLst>
                <a:rect l="T9" t="T10" r="T11" b="T12"/>
                <a:pathLst>
                  <a:path w="28" h="488">
                    <a:moveTo>
                      <a:pt x="28" y="0"/>
                    </a:moveTo>
                    <a:cubicBezTo>
                      <a:pt x="18" y="83"/>
                      <a:pt x="8" y="167"/>
                      <a:pt x="4" y="248"/>
                    </a:cubicBezTo>
                    <a:cubicBezTo>
                      <a:pt x="0" y="329"/>
                      <a:pt x="4" y="448"/>
                      <a:pt x="4" y="488"/>
                    </a:cubicBezTo>
                  </a:path>
                </a:pathLst>
              </a:custGeom>
              <a:noFill/>
              <a:ln w="28575">
                <a:solidFill>
                  <a:srgbClr val="FF0000"/>
                </a:solidFill>
                <a:round/>
                <a:headEnd/>
                <a:tailEnd type="triangle" w="med" len="med"/>
              </a:ln>
            </p:spPr>
            <p:txBody>
              <a:bodyPr/>
              <a:lstStyle/>
              <a:p>
                <a:pPr defTabSz="914400"/>
                <a:endParaRPr lang="en-US" dirty="0">
                  <a:solidFill>
                    <a:prstClr val="black"/>
                  </a:solidFill>
                </a:endParaRPr>
              </a:p>
            </p:txBody>
          </p:sp>
          <p:grpSp>
            <p:nvGrpSpPr>
              <p:cNvPr id="9" name="Group 91"/>
              <p:cNvGrpSpPr>
                <a:grpSpLocks/>
              </p:cNvGrpSpPr>
              <p:nvPr/>
            </p:nvGrpSpPr>
            <p:grpSpPr bwMode="auto">
              <a:xfrm>
                <a:off x="2210" y="2167"/>
                <a:ext cx="1040" cy="354"/>
                <a:chOff x="2290" y="2183"/>
                <a:chExt cx="1040" cy="354"/>
              </a:xfrm>
            </p:grpSpPr>
            <p:grpSp>
              <p:nvGrpSpPr>
                <p:cNvPr id="10" name="Group 50"/>
                <p:cNvGrpSpPr>
                  <a:grpSpLocks/>
                </p:cNvGrpSpPr>
                <p:nvPr/>
              </p:nvGrpSpPr>
              <p:grpSpPr bwMode="auto">
                <a:xfrm>
                  <a:off x="2290" y="2210"/>
                  <a:ext cx="280" cy="327"/>
                  <a:chOff x="4314" y="3834"/>
                  <a:chExt cx="280" cy="327"/>
                </a:xfrm>
              </p:grpSpPr>
              <p:sp>
                <p:nvSpPr>
                  <p:cNvPr id="74793" name="Oval 48"/>
                  <p:cNvSpPr>
                    <a:spLocks noChangeArrowheads="1"/>
                  </p:cNvSpPr>
                  <p:nvPr/>
                </p:nvSpPr>
                <p:spPr bwMode="auto">
                  <a:xfrm>
                    <a:off x="4314" y="3842"/>
                    <a:ext cx="280" cy="288"/>
                  </a:xfrm>
                  <a:prstGeom prst="ellipse">
                    <a:avLst/>
                  </a:prstGeom>
                  <a:solidFill>
                    <a:srgbClr val="FF6600"/>
                  </a:solidFill>
                  <a:ln w="9525">
                    <a:noFill/>
                    <a:round/>
                    <a:headEnd/>
                    <a:tailEnd/>
                  </a:ln>
                </p:spPr>
                <p:txBody>
                  <a:bodyPr wrap="none" anchor="ctr"/>
                  <a:lstStyle/>
                  <a:p>
                    <a:pPr defTabSz="914400"/>
                    <a:endParaRPr lang="en-US" dirty="0">
                      <a:solidFill>
                        <a:prstClr val="black"/>
                      </a:solidFill>
                    </a:endParaRPr>
                  </a:p>
                </p:txBody>
              </p:sp>
              <p:sp>
                <p:nvSpPr>
                  <p:cNvPr id="74794" name="Text Box 49"/>
                  <p:cNvSpPr txBox="1">
                    <a:spLocks noChangeArrowheads="1"/>
                  </p:cNvSpPr>
                  <p:nvPr/>
                </p:nvSpPr>
                <p:spPr bwMode="auto">
                  <a:xfrm>
                    <a:off x="4327" y="3834"/>
                    <a:ext cx="241" cy="327"/>
                  </a:xfrm>
                  <a:prstGeom prst="rect">
                    <a:avLst/>
                  </a:prstGeom>
                  <a:noFill/>
                  <a:ln w="9525">
                    <a:noFill/>
                    <a:miter lim="800000"/>
                    <a:headEnd/>
                    <a:tailEnd/>
                  </a:ln>
                </p:spPr>
                <p:txBody>
                  <a:bodyPr wrap="none">
                    <a:spAutoFit/>
                  </a:bodyPr>
                  <a:lstStyle/>
                  <a:p>
                    <a:pPr defTabSz="914400"/>
                    <a:r>
                      <a:rPr lang="en-US" dirty="0">
                        <a:solidFill>
                          <a:prstClr val="black"/>
                        </a:solidFill>
                      </a:rPr>
                      <a:t>9</a:t>
                    </a:r>
                    <a:endParaRPr lang="th-TH">
                      <a:solidFill>
                        <a:prstClr val="black"/>
                      </a:solidFill>
                    </a:endParaRPr>
                  </a:p>
                </p:txBody>
              </p:sp>
            </p:grpSp>
            <p:sp>
              <p:nvSpPr>
                <p:cNvPr id="74792" name="Text Box 28"/>
                <p:cNvSpPr txBox="1">
                  <a:spLocks noChangeArrowheads="1"/>
                </p:cNvSpPr>
                <p:nvPr/>
              </p:nvSpPr>
              <p:spPr bwMode="auto">
                <a:xfrm>
                  <a:off x="2431" y="2183"/>
                  <a:ext cx="899" cy="212"/>
                </a:xfrm>
                <a:prstGeom prst="rect">
                  <a:avLst/>
                </a:prstGeom>
                <a:noFill/>
                <a:ln w="9525">
                  <a:noFill/>
                  <a:miter lim="800000"/>
                  <a:headEnd/>
                  <a:tailEnd/>
                </a:ln>
              </p:spPr>
              <p:txBody>
                <a:bodyPr wrap="none">
                  <a:spAutoFit/>
                </a:bodyPr>
                <a:lstStyle/>
                <a:p>
                  <a:pPr defTabSz="914400"/>
                  <a:r>
                    <a:rPr lang="en-US" sz="1600" b="1" dirty="0">
                      <a:solidFill>
                        <a:srgbClr val="0000CC"/>
                      </a:solidFill>
                    </a:rPr>
                    <a:t>Planet Gears</a:t>
                  </a:r>
                  <a:endParaRPr lang="th-TH" sz="1600" b="1">
                    <a:solidFill>
                      <a:srgbClr val="0000CC"/>
                    </a:solidFill>
                  </a:endParaRPr>
                </a:p>
              </p:txBody>
            </p:sp>
          </p:grpSp>
        </p:grpSp>
      </p:grpSp>
      <p:grpSp>
        <p:nvGrpSpPr>
          <p:cNvPr id="11" name="Group 94"/>
          <p:cNvGrpSpPr>
            <a:grpSpLocks/>
          </p:cNvGrpSpPr>
          <p:nvPr/>
        </p:nvGrpSpPr>
        <p:grpSpPr bwMode="auto">
          <a:xfrm>
            <a:off x="1866900" y="2212975"/>
            <a:ext cx="625475" cy="2917825"/>
            <a:chOff x="1176" y="1394"/>
            <a:chExt cx="394" cy="1838"/>
          </a:xfrm>
        </p:grpSpPr>
        <p:sp>
          <p:nvSpPr>
            <p:cNvPr id="74773" name="Line 57"/>
            <p:cNvSpPr>
              <a:spLocks noChangeShapeType="1"/>
            </p:cNvSpPr>
            <p:nvPr/>
          </p:nvSpPr>
          <p:spPr bwMode="auto">
            <a:xfrm flipV="1">
              <a:off x="1176" y="3224"/>
              <a:ext cx="368" cy="8"/>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74" name="Line 58"/>
            <p:cNvSpPr>
              <a:spLocks noChangeShapeType="1"/>
            </p:cNvSpPr>
            <p:nvPr/>
          </p:nvSpPr>
          <p:spPr bwMode="auto">
            <a:xfrm flipV="1">
              <a:off x="1201" y="2633"/>
              <a:ext cx="368" cy="8"/>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75" name="Line 59"/>
            <p:cNvSpPr>
              <a:spLocks noChangeShapeType="1"/>
            </p:cNvSpPr>
            <p:nvPr/>
          </p:nvSpPr>
          <p:spPr bwMode="auto">
            <a:xfrm flipV="1">
              <a:off x="1202" y="1394"/>
              <a:ext cx="368" cy="8"/>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76" name="Line 60"/>
            <p:cNvSpPr>
              <a:spLocks noChangeShapeType="1"/>
            </p:cNvSpPr>
            <p:nvPr/>
          </p:nvSpPr>
          <p:spPr bwMode="auto">
            <a:xfrm flipV="1">
              <a:off x="1187" y="2131"/>
              <a:ext cx="368" cy="8"/>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grpSp>
      <p:sp>
        <p:nvSpPr>
          <p:cNvPr id="337988" name="Line 68"/>
          <p:cNvSpPr>
            <a:spLocks noChangeShapeType="1"/>
          </p:cNvSpPr>
          <p:nvPr/>
        </p:nvSpPr>
        <p:spPr bwMode="auto">
          <a:xfrm rot="6887280" flipV="1">
            <a:off x="5876926" y="3432175"/>
            <a:ext cx="469900" cy="250825"/>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grpSp>
        <p:nvGrpSpPr>
          <p:cNvPr id="12" name="Group 101"/>
          <p:cNvGrpSpPr>
            <a:grpSpLocks/>
          </p:cNvGrpSpPr>
          <p:nvPr/>
        </p:nvGrpSpPr>
        <p:grpSpPr bwMode="auto">
          <a:xfrm>
            <a:off x="2546350" y="3705225"/>
            <a:ext cx="3168650" cy="1955800"/>
            <a:chOff x="1604" y="2334"/>
            <a:chExt cx="1996" cy="1232"/>
          </a:xfrm>
        </p:grpSpPr>
        <p:sp>
          <p:nvSpPr>
            <p:cNvPr id="74769" name="Line 61"/>
            <p:cNvSpPr>
              <a:spLocks noChangeShapeType="1"/>
            </p:cNvSpPr>
            <p:nvPr/>
          </p:nvSpPr>
          <p:spPr bwMode="auto">
            <a:xfrm flipV="1">
              <a:off x="1604" y="3382"/>
              <a:ext cx="312" cy="184"/>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70" name="Line 63"/>
            <p:cNvSpPr>
              <a:spLocks noChangeShapeType="1"/>
            </p:cNvSpPr>
            <p:nvPr/>
          </p:nvSpPr>
          <p:spPr bwMode="auto">
            <a:xfrm flipV="1">
              <a:off x="3302" y="2334"/>
              <a:ext cx="298" cy="178"/>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71" name="Line 64"/>
            <p:cNvSpPr>
              <a:spLocks noChangeShapeType="1"/>
            </p:cNvSpPr>
            <p:nvPr/>
          </p:nvSpPr>
          <p:spPr bwMode="auto">
            <a:xfrm flipV="1">
              <a:off x="2234" y="2989"/>
              <a:ext cx="322" cy="192"/>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72" name="Line 66"/>
            <p:cNvSpPr>
              <a:spLocks noChangeShapeType="1"/>
            </p:cNvSpPr>
            <p:nvPr/>
          </p:nvSpPr>
          <p:spPr bwMode="auto">
            <a:xfrm flipV="1">
              <a:off x="2756" y="2678"/>
              <a:ext cx="296" cy="184"/>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grpSp>
      <p:grpSp>
        <p:nvGrpSpPr>
          <p:cNvPr id="13" name="Group 99"/>
          <p:cNvGrpSpPr>
            <a:grpSpLocks/>
          </p:cNvGrpSpPr>
          <p:nvPr/>
        </p:nvGrpSpPr>
        <p:grpSpPr bwMode="auto">
          <a:xfrm>
            <a:off x="6465888" y="3175000"/>
            <a:ext cx="1743075" cy="819150"/>
            <a:chOff x="3849" y="2084"/>
            <a:chExt cx="1098" cy="516"/>
          </a:xfrm>
        </p:grpSpPr>
        <p:sp>
          <p:nvSpPr>
            <p:cNvPr id="74766" name="Line 62"/>
            <p:cNvSpPr>
              <a:spLocks noChangeShapeType="1"/>
            </p:cNvSpPr>
            <p:nvPr/>
          </p:nvSpPr>
          <p:spPr bwMode="auto">
            <a:xfrm flipV="1">
              <a:off x="3849" y="2440"/>
              <a:ext cx="338" cy="160"/>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67" name="Line 96"/>
            <p:cNvSpPr>
              <a:spLocks noChangeShapeType="1"/>
            </p:cNvSpPr>
            <p:nvPr/>
          </p:nvSpPr>
          <p:spPr bwMode="auto">
            <a:xfrm flipV="1">
              <a:off x="4250" y="2253"/>
              <a:ext cx="338" cy="160"/>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sp>
          <p:nvSpPr>
            <p:cNvPr id="74768" name="Line 97"/>
            <p:cNvSpPr>
              <a:spLocks noChangeShapeType="1"/>
            </p:cNvSpPr>
            <p:nvPr/>
          </p:nvSpPr>
          <p:spPr bwMode="auto">
            <a:xfrm flipV="1">
              <a:off x="4609" y="2084"/>
              <a:ext cx="338" cy="160"/>
            </a:xfrm>
            <a:prstGeom prst="line">
              <a:avLst/>
            </a:prstGeom>
            <a:noFill/>
            <a:ln w="76200">
              <a:solidFill>
                <a:srgbClr val="00FF00"/>
              </a:solidFill>
              <a:round/>
              <a:headEnd/>
              <a:tailEnd type="triangle" w="med" len="med"/>
            </a:ln>
          </p:spPr>
          <p:txBody>
            <a:bodyPr/>
            <a:lstStyle/>
            <a:p>
              <a:pPr defTabSz="914400"/>
              <a:endParaRPr lang="en-US" dirty="0">
                <a:solidFill>
                  <a:prstClr val="black"/>
                </a:solidFill>
              </a:endParaRPr>
            </a:p>
          </p:txBody>
        </p:sp>
      </p:grpSp>
      <p:sp>
        <p:nvSpPr>
          <p:cNvPr id="57" name="Title 5"/>
          <p:cNvSpPr txBox="1">
            <a:spLocks/>
          </p:cNvSpPr>
          <p:nvPr/>
        </p:nvSpPr>
        <p:spPr>
          <a:xfrm>
            <a:off x="6350"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TBM SCHEMATIC</a:t>
            </a:r>
            <a:endParaRPr lang="en-US" sz="2000" dirty="0">
              <a:solidFill>
                <a:srgbClr val="FFFF00"/>
              </a:solidFill>
              <a:latin typeface="Berlin Sans FB" panose="020E0602020502020306" pitchFamily="34" charset="0"/>
            </a:endParaRPr>
          </a:p>
        </p:txBody>
      </p:sp>
      <p:sp>
        <p:nvSpPr>
          <p:cNvPr id="60" name="TextBox 5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a:t>
            </a:r>
          </a:p>
        </p:txBody>
      </p:sp>
      <p:pic>
        <p:nvPicPr>
          <p:cNvPr id="59" name="Picture 5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002868842"/>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repeatCount="indefinite"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repeatCount="indefinite" accel="50000" decel="50000" fill="hold" nodeType="clickEffect">
                                  <p:stCondLst>
                                    <p:cond delay="0"/>
                                  </p:stCondLst>
                                  <p:childTnLst>
                                    <p:animMotion origin="layout" path="M -5.55556E-7 -4.07407E-6 L 0.08958 -0.07361 " pathEditMode="relative" ptsTypes="AA">
                                      <p:cBhvr>
                                        <p:cTn id="15" dur="2000" fill="hold"/>
                                        <p:tgtEl>
                                          <p:spTgt spid="12"/>
                                        </p:tgtEl>
                                        <p:attrNameLst>
                                          <p:attrName>ppt_x</p:attrName>
                                          <p:attrName>ppt_y</p:attrName>
                                        </p:attrNameLst>
                                      </p:cBhvr>
                                    </p:animMotion>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37988"/>
                                        </p:tgtEl>
                                        <p:attrNameLst>
                                          <p:attrName>style.visibility</p:attrName>
                                        </p:attrNameLst>
                                      </p:cBhvr>
                                      <p:to>
                                        <p:strVal val="visible"/>
                                      </p:to>
                                    </p:set>
                                  </p:childTnLst>
                                </p:cTn>
                              </p:par>
                            </p:childTnLst>
                          </p:cTn>
                        </p:par>
                        <p:par>
                          <p:cTn id="19" fill="hold">
                            <p:stCondLst>
                              <p:cond delay="2000"/>
                            </p:stCondLst>
                            <p:childTnLst>
                              <p:par>
                                <p:cTn id="20" presetID="0" presetClass="path" presetSubtype="0" repeatCount="indefinite" accel="50000" decel="50000" fill="hold" grpId="1" nodeType="afterEffect">
                                  <p:stCondLst>
                                    <p:cond delay="0"/>
                                  </p:stCondLst>
                                  <p:childTnLst>
                                    <p:animMotion origin="layout" path="M -2.77778E-6 0 L -2.77778E-6 0.05972 " pathEditMode="relative" rAng="0" ptsTypes="AA">
                                      <p:cBhvr>
                                        <p:cTn id="21" dur="2000" fill="hold"/>
                                        <p:tgtEl>
                                          <p:spTgt spid="337988"/>
                                        </p:tgtEl>
                                        <p:attrNameLst>
                                          <p:attrName>ppt_x</p:attrName>
                                          <p:attrName>ppt_y</p:attrName>
                                        </p:attrNameLst>
                                      </p:cBhvr>
                                      <p:rCtr x="0" y="30"/>
                                    </p:animMotion>
                                  </p:child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4000"/>
                            </p:stCondLst>
                            <p:childTnLst>
                              <p:par>
                                <p:cTn id="26" presetID="0" presetClass="path" presetSubtype="0" repeatCount="indefinite" accel="50000" decel="50000" fill="hold" nodeType="afterEffect">
                                  <p:stCondLst>
                                    <p:cond delay="0"/>
                                  </p:stCondLst>
                                  <p:childTnLst>
                                    <p:animMotion origin="layout" path="M -0.03437 0.02083 L -4.44444E-6 -1.11111E-6 " pathEditMode="relative" rAng="0" ptsTypes="AA">
                                      <p:cBhvr>
                                        <p:cTn id="27" dur="2000" fill="hold"/>
                                        <p:tgtEl>
                                          <p:spTgt spid="13"/>
                                        </p:tgtEl>
                                        <p:attrNameLst>
                                          <p:attrName>ppt_x</p:attrName>
                                          <p:attrName>ppt_y</p:attrName>
                                        </p:attrNameLst>
                                      </p:cBhvr>
                                      <p:rCtr x="17" y="-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8" grpId="0" animBg="1"/>
      <p:bldP spid="33798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1776"/>
            <a:ext cx="8077200" cy="715962"/>
          </a:xfrm>
        </p:spPr>
        <p:txBody>
          <a:bodyPr>
            <a:noAutofit/>
          </a:bodyPr>
          <a:lstStyle/>
          <a:p>
            <a:pPr algn="ctr"/>
            <a:r>
              <a:rPr lang="en-US" sz="2400" b="0" u="sng" dirty="0" smtClean="0">
                <a:solidFill>
                  <a:srgbClr val="5353FF"/>
                </a:solidFill>
                <a:latin typeface="Berlin Sans FB" pitchFamily="34" charset="0"/>
              </a:rPr>
              <a:t>TYPICAL ARRANGEMENT OF STANDARD SEGMENTS &amp; KEY</a:t>
            </a:r>
            <a:endParaRPr lang="en-US" sz="2400" b="0" u="sng" dirty="0">
              <a:solidFill>
                <a:srgbClr val="5353FF"/>
              </a:solidFill>
              <a:latin typeface="Berlin Sans FB"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947738"/>
            <a:ext cx="8686800" cy="4962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67400" y="3124200"/>
            <a:ext cx="3152775" cy="2590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le 5"/>
          <p:cNvSpPr txBox="1">
            <a:spLocks/>
          </p:cNvSpPr>
          <p:nvPr/>
        </p:nvSpPr>
        <p:spPr>
          <a:xfrm>
            <a:off x="6350"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TBM SCHEMATIC</a:t>
            </a:r>
            <a:endParaRPr lang="en-US" sz="2000" dirty="0">
              <a:solidFill>
                <a:srgbClr val="FFFF00"/>
              </a:solidFill>
              <a:latin typeface="Berlin Sans FB" panose="020E0602020502020306" pitchFamily="34" charset="0"/>
            </a:endParaRPr>
          </a:p>
        </p:txBody>
      </p:sp>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846467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71470" y="6143668"/>
            <a:ext cx="9144000" cy="857232"/>
          </a:xfrm>
        </p:spPr>
        <p:txBody>
          <a:bodyPr>
            <a:normAutofit/>
          </a:bodyPr>
          <a:lstStyle/>
          <a:p>
            <a:r>
              <a:rPr lang="en-US" sz="2400" dirty="0" smtClean="0"/>
              <a:t>Segments stacked at Casting yard</a:t>
            </a:r>
            <a:endParaRPr lang="en-US" sz="2800" dirty="0"/>
          </a:p>
        </p:txBody>
      </p:sp>
      <p:grpSp>
        <p:nvGrpSpPr>
          <p:cNvPr id="3" name="กลุ่ม 512"/>
          <p:cNvGrpSpPr/>
          <p:nvPr/>
        </p:nvGrpSpPr>
        <p:grpSpPr>
          <a:xfrm>
            <a:off x="4958446" y="71414"/>
            <a:ext cx="4042710" cy="714796"/>
            <a:chOff x="4786314" y="71414"/>
            <a:chExt cx="4042710" cy="714796"/>
          </a:xfrm>
        </p:grpSpPr>
        <p:grpSp>
          <p:nvGrpSpPr>
            <p:cNvPr id="4" name="กลุ่ม 485"/>
            <p:cNvGrpSpPr/>
            <p:nvPr/>
          </p:nvGrpSpPr>
          <p:grpSpPr>
            <a:xfrm>
              <a:off x="8001024" y="71414"/>
              <a:ext cx="828000" cy="684000"/>
              <a:chOff x="6388100" y="2692400"/>
              <a:chExt cx="1016000" cy="936000"/>
            </a:xfrm>
          </p:grpSpPr>
          <p:sp>
            <p:nvSpPr>
              <p:cNvPr id="20" name="รูปแปดเหลี่ยม 505"/>
              <p:cNvSpPr/>
              <p:nvPr/>
            </p:nvSpPr>
            <p:spPr>
              <a:xfrm>
                <a:off x="6388100" y="2692400"/>
                <a:ext cx="1016000" cy="936000"/>
              </a:xfrm>
              <a:prstGeom prst="octagon">
                <a:avLst/>
              </a:prstGeom>
              <a:noFill/>
              <a:ln w="635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th-TH" sz="2800" dirty="0">
                  <a:ln>
                    <a:solidFill>
                      <a:srgbClr val="00B050"/>
                    </a:solidFill>
                  </a:ln>
                  <a:solidFill>
                    <a:srgbClr val="00B050"/>
                  </a:solidFill>
                </a:endParaRPr>
              </a:p>
            </p:txBody>
          </p:sp>
          <p:sp>
            <p:nvSpPr>
              <p:cNvPr id="21" name="รูปแปดเหลี่ยม 506"/>
              <p:cNvSpPr/>
              <p:nvPr/>
            </p:nvSpPr>
            <p:spPr>
              <a:xfrm>
                <a:off x="6489700" y="2781300"/>
                <a:ext cx="812800" cy="762000"/>
              </a:xfrm>
              <a:prstGeom prst="octagon">
                <a:avLst/>
              </a:prstGeom>
              <a:no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th-TH" sz="2800" dirty="0">
                  <a:ln>
                    <a:solidFill>
                      <a:srgbClr val="00B050"/>
                    </a:solidFill>
                  </a:ln>
                  <a:solidFill>
                    <a:srgbClr val="00B050"/>
                  </a:solidFill>
                </a:endParaRPr>
              </a:p>
            </p:txBody>
          </p:sp>
          <p:sp>
            <p:nvSpPr>
              <p:cNvPr id="22" name="เครื่องหมายบั้ง 507"/>
              <p:cNvSpPr/>
              <p:nvPr/>
            </p:nvSpPr>
            <p:spPr>
              <a:xfrm>
                <a:off x="6858000" y="3073400"/>
                <a:ext cx="381000" cy="393700"/>
              </a:xfrm>
              <a:prstGeom prst="chevron">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th-TH" sz="2800">
                  <a:solidFill>
                    <a:prstClr val="black"/>
                  </a:solidFill>
                </a:endParaRPr>
              </a:p>
            </p:txBody>
          </p:sp>
          <p:sp>
            <p:nvSpPr>
              <p:cNvPr id="23" name="เครื่องหมายบั้ง 508"/>
              <p:cNvSpPr/>
              <p:nvPr/>
            </p:nvSpPr>
            <p:spPr>
              <a:xfrm rot="10800000">
                <a:off x="6540500" y="2832100"/>
                <a:ext cx="381000" cy="393700"/>
              </a:xfrm>
              <a:prstGeom prst="chevron">
                <a:avLst/>
              </a:prstGeom>
              <a:solidFill>
                <a:srgbClr val="0070C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th-TH" sz="2800" dirty="0">
                  <a:solidFill>
                    <a:srgbClr val="0070C0"/>
                  </a:solidFill>
                </a:endParaRPr>
              </a:p>
            </p:txBody>
          </p:sp>
        </p:grpSp>
        <p:sp>
          <p:nvSpPr>
            <p:cNvPr id="18" name="Text Box 218"/>
            <p:cNvSpPr txBox="1">
              <a:spLocks noChangeArrowheads="1"/>
            </p:cNvSpPr>
            <p:nvPr/>
          </p:nvSpPr>
          <p:spPr bwMode="auto">
            <a:xfrm>
              <a:off x="4786314" y="187306"/>
              <a:ext cx="184731" cy="338554"/>
            </a:xfrm>
            <a:prstGeom prst="rect">
              <a:avLst/>
            </a:prstGeom>
            <a:noFill/>
            <a:ln w="9525">
              <a:noFill/>
              <a:miter lim="800000"/>
              <a:headEnd/>
              <a:tailEnd/>
            </a:ln>
          </p:spPr>
          <p:txBody>
            <a:bodyPr wrap="none">
              <a:spAutoFit/>
            </a:bodyPr>
            <a:lstStyle/>
            <a:p>
              <a:pPr defTabSz="914400"/>
              <a:endParaRPr lang="th-TH" sz="1600" b="1" dirty="0">
                <a:solidFill>
                  <a:srgbClr val="00B050"/>
                </a:solidFill>
                <a:effectLst>
                  <a:outerShdw blurRad="38100" dist="38100" dir="2700000" algn="tl">
                    <a:srgbClr val="000000">
                      <a:alpha val="43137"/>
                    </a:srgbClr>
                  </a:outerShdw>
                </a:effectLst>
                <a:latin typeface="Andalus" pitchFamily="18" charset="-78"/>
              </a:endParaRPr>
            </a:p>
          </p:txBody>
        </p:sp>
        <p:sp>
          <p:nvSpPr>
            <p:cNvPr id="19" name="Text Box 219"/>
            <p:cNvSpPr txBox="1">
              <a:spLocks noChangeArrowheads="1"/>
            </p:cNvSpPr>
            <p:nvPr/>
          </p:nvSpPr>
          <p:spPr bwMode="auto">
            <a:xfrm>
              <a:off x="7206311" y="447656"/>
              <a:ext cx="184731" cy="338554"/>
            </a:xfrm>
            <a:prstGeom prst="rect">
              <a:avLst/>
            </a:prstGeom>
            <a:noFill/>
            <a:ln w="9525">
              <a:noFill/>
              <a:miter lim="800000"/>
              <a:headEnd/>
              <a:tailEnd/>
            </a:ln>
          </p:spPr>
          <p:txBody>
            <a:bodyPr wrap="none">
              <a:spAutoFit/>
            </a:bodyPr>
            <a:lstStyle/>
            <a:p>
              <a:pPr defTabSz="914400"/>
              <a:endParaRPr lang="th-TH" sz="1600" b="1" dirty="0">
                <a:solidFill>
                  <a:srgbClr val="00B050"/>
                </a:solidFill>
                <a:effectLst>
                  <a:outerShdw blurRad="38100" dist="38100" dir="2700000" algn="tl">
                    <a:srgbClr val="000000">
                      <a:alpha val="43137"/>
                    </a:srgbClr>
                  </a:outerShdw>
                </a:effectLst>
                <a:latin typeface="Andalus" pitchFamily="18" charset="-78"/>
              </a:endParaRPr>
            </a:p>
          </p:txBody>
        </p:sp>
      </p:grpSp>
      <p:grpSp>
        <p:nvGrpSpPr>
          <p:cNvPr id="5" name="กลุ่ม 24"/>
          <p:cNvGrpSpPr/>
          <p:nvPr/>
        </p:nvGrpSpPr>
        <p:grpSpPr>
          <a:xfrm>
            <a:off x="-32" y="857232"/>
            <a:ext cx="9144064" cy="6012000"/>
            <a:chOff x="-32" y="857232"/>
            <a:chExt cx="9144064" cy="6012000"/>
          </a:xfrm>
        </p:grpSpPr>
        <p:sp>
          <p:nvSpPr>
            <p:cNvPr id="25" name="AutoShape 3"/>
            <p:cNvSpPr>
              <a:spLocks noChangeArrowheads="1"/>
            </p:cNvSpPr>
            <p:nvPr/>
          </p:nvSpPr>
          <p:spPr bwMode="auto">
            <a:xfrm rot="10800000" flipV="1">
              <a:off x="7672420" y="5867400"/>
              <a:ext cx="1471612" cy="990600"/>
            </a:xfrm>
            <a:prstGeom prst="rtTriangle">
              <a:avLst/>
            </a:prstGeom>
            <a:solidFill>
              <a:srgbClr val="00B0F0"/>
            </a:solidFill>
            <a:ln w="9525">
              <a:noFill/>
              <a:miter lim="800000"/>
              <a:headEnd/>
              <a:tailEnd/>
            </a:ln>
            <a:effectLst/>
            <a:scene3d>
              <a:camera prst="orthographicFront"/>
              <a:lightRig rig="threePt" dir="t"/>
            </a:scene3d>
            <a:sp3d>
              <a:bevelT w="139700" prst="cross"/>
            </a:sp3d>
          </p:spPr>
          <p:txBody>
            <a:bodyPr wrap="none" anchor="ctr"/>
            <a:lstStyle/>
            <a:p>
              <a:pPr defTabSz="914400"/>
              <a:endParaRPr lang="th-TH" sz="2800">
                <a:solidFill>
                  <a:prstClr val="black"/>
                </a:solidFill>
              </a:endParaRPr>
            </a:p>
          </p:txBody>
        </p:sp>
        <p:sp>
          <p:nvSpPr>
            <p:cNvPr id="26" name="Rectangle 2"/>
            <p:cNvSpPr>
              <a:spLocks noChangeArrowheads="1"/>
            </p:cNvSpPr>
            <p:nvPr/>
          </p:nvSpPr>
          <p:spPr bwMode="auto">
            <a:xfrm>
              <a:off x="-32" y="857232"/>
              <a:ext cx="610314" cy="6012000"/>
            </a:xfrm>
            <a:prstGeom prst="rect">
              <a:avLst/>
            </a:prstGeom>
            <a:solidFill>
              <a:srgbClr val="00B0F0"/>
            </a:solidFill>
            <a:ln w="9525">
              <a:solidFill>
                <a:srgbClr val="00B0F0"/>
              </a:solidFill>
              <a:miter lim="800000"/>
              <a:headEnd/>
              <a:tailEnd/>
            </a:ln>
            <a:scene3d>
              <a:camera prst="orthographicFront"/>
              <a:lightRig rig="threePt" dir="t"/>
            </a:scene3d>
            <a:sp3d>
              <a:bevelT w="139700" prst="cross"/>
            </a:sp3d>
          </p:spPr>
          <p:txBody>
            <a:bodyPr wrap="none" anchor="ctr"/>
            <a:lstStyle/>
            <a:p>
              <a:pPr defTabSz="914400"/>
              <a:endParaRPr lang="th-TH" sz="2800">
                <a:solidFill>
                  <a:prstClr val="black"/>
                </a:solidFill>
              </a:endParaRPr>
            </a:p>
          </p:txBody>
        </p:sp>
        <p:sp>
          <p:nvSpPr>
            <p:cNvPr id="27" name="AutoShape 4"/>
            <p:cNvSpPr>
              <a:spLocks noChangeArrowheads="1"/>
            </p:cNvSpPr>
            <p:nvPr/>
          </p:nvSpPr>
          <p:spPr bwMode="auto">
            <a:xfrm rot="10800000" flipH="1">
              <a:off x="32" y="857232"/>
              <a:ext cx="1471613" cy="998537"/>
            </a:xfrm>
            <a:prstGeom prst="rtTriangle">
              <a:avLst/>
            </a:prstGeom>
            <a:solidFill>
              <a:srgbClr val="00B0F0"/>
            </a:solidFill>
            <a:ln w="9525">
              <a:noFill/>
              <a:miter lim="800000"/>
              <a:headEnd/>
              <a:tailEnd/>
            </a:ln>
            <a:effectLst/>
            <a:scene3d>
              <a:camera prst="orthographicFront"/>
              <a:lightRig rig="threePt" dir="t"/>
            </a:scene3d>
            <a:sp3d>
              <a:bevelT w="139700" prst="cross"/>
            </a:sp3d>
          </p:spPr>
          <p:txBody>
            <a:bodyPr wrap="none" anchor="ctr"/>
            <a:lstStyle/>
            <a:p>
              <a:pPr defTabSz="914400"/>
              <a:endParaRPr lang="th-TH" sz="2800">
                <a:solidFill>
                  <a:prstClr val="black"/>
                </a:solidFill>
              </a:endParaRPr>
            </a:p>
          </p:txBody>
        </p:sp>
      </p:grpSp>
      <p:sp>
        <p:nvSpPr>
          <p:cNvPr id="28" name="Line 18"/>
          <p:cNvSpPr>
            <a:spLocks noChangeShapeType="1"/>
          </p:cNvSpPr>
          <p:nvPr/>
        </p:nvSpPr>
        <p:spPr bwMode="auto">
          <a:xfrm>
            <a:off x="0" y="857232"/>
            <a:ext cx="9144000" cy="0"/>
          </a:xfrm>
          <a:prstGeom prst="line">
            <a:avLst/>
          </a:prstGeom>
          <a:noFill/>
          <a:ln w="28575">
            <a:solidFill>
              <a:srgbClr val="0070C0"/>
            </a:solidFill>
            <a:round/>
            <a:headEnd/>
            <a:tailEnd/>
          </a:ln>
          <a:scene3d>
            <a:camera prst="orthographicFront"/>
            <a:lightRig rig="threePt" dir="t"/>
          </a:scene3d>
          <a:sp3d>
            <a:bevelT/>
          </a:sp3d>
        </p:spPr>
        <p:txBody>
          <a:bodyPr/>
          <a:lstStyle/>
          <a:p>
            <a:pPr defTabSz="914400"/>
            <a:endParaRPr lang="th-TH" sz="2800">
              <a:solidFill>
                <a:prstClr val="black"/>
              </a:solidFill>
            </a:endParaRPr>
          </a:p>
        </p:txBody>
      </p:sp>
      <p:sp>
        <p:nvSpPr>
          <p:cNvPr id="29" name="TextBox 28"/>
          <p:cNvSpPr txBox="1"/>
          <p:nvPr/>
        </p:nvSpPr>
        <p:spPr>
          <a:xfrm>
            <a:off x="8501090" y="6357958"/>
            <a:ext cx="500066" cy="369332"/>
          </a:xfrm>
          <a:prstGeom prst="rect">
            <a:avLst/>
          </a:prstGeom>
          <a:noFill/>
          <a:ln w="19050">
            <a:noFill/>
          </a:ln>
        </p:spPr>
        <p:txBody>
          <a:bodyPr wrap="square" rtlCol="0">
            <a:spAutoFit/>
          </a:bodyPr>
          <a:lstStyle/>
          <a:p>
            <a:pPr algn="r" defTabSz="914400"/>
            <a:r>
              <a:rPr lang="en-US" b="1" dirty="0" smtClean="0">
                <a:solidFill>
                  <a:srgbClr val="FF0000"/>
                </a:solidFill>
                <a:latin typeface="Andalus" pitchFamily="18" charset="-78"/>
              </a:rPr>
              <a:t>31</a:t>
            </a:r>
            <a:endParaRPr lang="th-TH" b="1" dirty="0">
              <a:solidFill>
                <a:srgbClr val="FF0000"/>
              </a:solidFill>
              <a:latin typeface="Andalus" pitchFamily="18" charset="-78"/>
            </a:endParaRPr>
          </a:p>
        </p:txBody>
      </p:sp>
      <p:sp>
        <p:nvSpPr>
          <p:cNvPr id="30" name="Text Box 268"/>
          <p:cNvSpPr txBox="1">
            <a:spLocks noChangeArrowheads="1"/>
          </p:cNvSpPr>
          <p:nvPr/>
        </p:nvSpPr>
        <p:spPr bwMode="auto">
          <a:xfrm rot="16200000">
            <a:off x="-1165856" y="3492948"/>
            <a:ext cx="2951449" cy="523220"/>
          </a:xfrm>
          <a:prstGeom prst="rect">
            <a:avLst/>
          </a:prstGeom>
          <a:noFill/>
          <a:ln w="9525">
            <a:noFill/>
            <a:miter lim="800000"/>
            <a:headEnd/>
            <a:tailEnd/>
          </a:ln>
          <a:effectLst/>
        </p:spPr>
        <p:txBody>
          <a:bodyPr wrap="none">
            <a:spAutoFit/>
          </a:bodyPr>
          <a:lstStyle/>
          <a:p>
            <a:pPr defTabSz="914400"/>
            <a:r>
              <a:rPr lang="en-US" sz="2800" b="1" dirty="0" smtClean="0">
                <a:solidFill>
                  <a:srgbClr val="FF0000"/>
                </a:solidFill>
                <a:effectLst>
                  <a:outerShdw blurRad="38100" dist="38100" dir="2700000" algn="tl">
                    <a:srgbClr val="000000">
                      <a:alpha val="43137"/>
                    </a:srgbClr>
                  </a:outerShdw>
                </a:effectLst>
                <a:latin typeface="Andalus" pitchFamily="18" charset="-78"/>
                <a:cs typeface="Andalus" pitchFamily="18" charset="-78"/>
              </a:rPr>
              <a:t>Tunneling  Works</a:t>
            </a:r>
            <a:endParaRPr lang="th-TH" sz="2800" b="1" dirty="0">
              <a:solidFill>
                <a:srgbClr val="FF0000"/>
              </a:solidFill>
              <a:effectLst>
                <a:outerShdw blurRad="38100" dist="38100" dir="2700000" algn="tl">
                  <a:srgbClr val="000000">
                    <a:alpha val="43137"/>
                  </a:srgbClr>
                </a:outerShdw>
              </a:effectLst>
              <a:latin typeface="Andalus" pitchFamily="18" charset="-78"/>
            </a:endParaRPr>
          </a:p>
        </p:txBody>
      </p:sp>
      <p:pic>
        <p:nvPicPr>
          <p:cNvPr id="4098" name="Picture 2" descr="D:\ITDC-Kolkata Metro\Photos\Photos (May'13)\2013-05-16-0574 STOCK NO 2.jpg"/>
          <p:cNvPicPr>
            <a:picLocks noChangeAspect="1" noChangeArrowheads="1"/>
          </p:cNvPicPr>
          <p:nvPr/>
        </p:nvPicPr>
        <p:blipFill>
          <a:blip r:embed="rId2" cstate="print"/>
          <a:srcRect/>
          <a:stretch>
            <a:fillRect/>
          </a:stretch>
        </p:blipFill>
        <p:spPr bwMode="auto">
          <a:xfrm>
            <a:off x="857224" y="1000108"/>
            <a:ext cx="7660823" cy="5143536"/>
          </a:xfrm>
          <a:prstGeom prst="rect">
            <a:avLst/>
          </a:prstGeom>
          <a:noFill/>
        </p:spPr>
      </p:pic>
    </p:spTree>
    <p:extLst>
      <p:ext uri="{BB962C8B-B14F-4D97-AF65-F5344CB8AC3E}">
        <p14:creationId xmlns:p14="http://schemas.microsoft.com/office/powerpoint/2010/main" xmlns="" val="5676433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14030" y="2781300"/>
            <a:ext cx="2209800" cy="2114550"/>
            <a:chOff x="1618" y="1752"/>
            <a:chExt cx="1392" cy="1332"/>
          </a:xfrm>
        </p:grpSpPr>
        <p:sp>
          <p:nvSpPr>
            <p:cNvPr id="36939" name="Rectangle 3"/>
            <p:cNvSpPr>
              <a:spLocks noChangeArrowheads="1"/>
            </p:cNvSpPr>
            <p:nvPr/>
          </p:nvSpPr>
          <p:spPr bwMode="auto">
            <a:xfrm>
              <a:off x="1618" y="1752"/>
              <a:ext cx="1392" cy="1332"/>
            </a:xfrm>
            <a:prstGeom prst="rect">
              <a:avLst/>
            </a:prstGeom>
            <a:solidFill>
              <a:srgbClr val="FFFFCC"/>
            </a:solidFill>
            <a:ln w="28575">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3" name="Group 4"/>
            <p:cNvGrpSpPr>
              <a:grpSpLocks/>
            </p:cNvGrpSpPr>
            <p:nvPr/>
          </p:nvGrpSpPr>
          <p:grpSpPr bwMode="auto">
            <a:xfrm>
              <a:off x="2194" y="2350"/>
              <a:ext cx="467" cy="546"/>
              <a:chOff x="2186" y="2348"/>
              <a:chExt cx="467" cy="545"/>
            </a:xfrm>
          </p:grpSpPr>
          <p:sp>
            <p:nvSpPr>
              <p:cNvPr id="36941" name="Line 5"/>
              <p:cNvSpPr>
                <a:spLocks noChangeShapeType="1"/>
              </p:cNvSpPr>
              <p:nvPr/>
            </p:nvSpPr>
            <p:spPr bwMode="auto">
              <a:xfrm>
                <a:off x="2186" y="2348"/>
                <a:ext cx="458" cy="0"/>
              </a:xfrm>
              <a:prstGeom prst="line">
                <a:avLst/>
              </a:prstGeom>
              <a:noFill/>
              <a:ln w="28575">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42" name="Line 6"/>
              <p:cNvSpPr>
                <a:spLocks noChangeShapeType="1"/>
              </p:cNvSpPr>
              <p:nvPr/>
            </p:nvSpPr>
            <p:spPr bwMode="auto">
              <a:xfrm>
                <a:off x="2195" y="2893"/>
                <a:ext cx="458" cy="0"/>
              </a:xfrm>
              <a:prstGeom prst="line">
                <a:avLst/>
              </a:prstGeom>
              <a:noFill/>
              <a:ln w="28575">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grpSp>
        <p:nvGrpSpPr>
          <p:cNvPr id="4" name="Group 7"/>
          <p:cNvGrpSpPr>
            <a:grpSpLocks/>
          </p:cNvGrpSpPr>
          <p:nvPr/>
        </p:nvGrpSpPr>
        <p:grpSpPr bwMode="auto">
          <a:xfrm>
            <a:off x="1658268" y="2819400"/>
            <a:ext cx="3865562" cy="138113"/>
            <a:chOff x="575" y="1776"/>
            <a:chExt cx="2435" cy="87"/>
          </a:xfrm>
        </p:grpSpPr>
        <p:sp>
          <p:nvSpPr>
            <p:cNvPr id="36932" name="Rectangle 8"/>
            <p:cNvSpPr>
              <a:spLocks noChangeArrowheads="1"/>
            </p:cNvSpPr>
            <p:nvPr/>
          </p:nvSpPr>
          <p:spPr bwMode="auto">
            <a:xfrm>
              <a:off x="575" y="1776"/>
              <a:ext cx="2435" cy="87"/>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33" name="Line 9"/>
            <p:cNvSpPr>
              <a:spLocks noChangeShapeType="1"/>
            </p:cNvSpPr>
            <p:nvPr/>
          </p:nvSpPr>
          <p:spPr bwMode="auto">
            <a:xfrm>
              <a:off x="2662" y="1778"/>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34" name="Line 10"/>
            <p:cNvSpPr>
              <a:spLocks noChangeShapeType="1"/>
            </p:cNvSpPr>
            <p:nvPr/>
          </p:nvSpPr>
          <p:spPr bwMode="auto">
            <a:xfrm>
              <a:off x="2314" y="1778"/>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35" name="Line 11"/>
            <p:cNvSpPr>
              <a:spLocks noChangeShapeType="1"/>
            </p:cNvSpPr>
            <p:nvPr/>
          </p:nvSpPr>
          <p:spPr bwMode="auto">
            <a:xfrm>
              <a:off x="1967" y="1777"/>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36" name="Line 12"/>
            <p:cNvSpPr>
              <a:spLocks noChangeShapeType="1"/>
            </p:cNvSpPr>
            <p:nvPr/>
          </p:nvSpPr>
          <p:spPr bwMode="auto">
            <a:xfrm>
              <a:off x="1620" y="1778"/>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37" name="Line 13"/>
            <p:cNvSpPr>
              <a:spLocks noChangeShapeType="1"/>
            </p:cNvSpPr>
            <p:nvPr/>
          </p:nvSpPr>
          <p:spPr bwMode="auto">
            <a:xfrm>
              <a:off x="1273" y="1779"/>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38" name="Line 14"/>
            <p:cNvSpPr>
              <a:spLocks noChangeShapeType="1"/>
            </p:cNvSpPr>
            <p:nvPr/>
          </p:nvSpPr>
          <p:spPr bwMode="auto">
            <a:xfrm>
              <a:off x="924" y="1779"/>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5" name="Group 15"/>
          <p:cNvGrpSpPr>
            <a:grpSpLocks/>
          </p:cNvGrpSpPr>
          <p:nvPr/>
        </p:nvGrpSpPr>
        <p:grpSpPr bwMode="auto">
          <a:xfrm>
            <a:off x="5523830" y="2814638"/>
            <a:ext cx="1100138" cy="2041525"/>
            <a:chOff x="3010" y="1773"/>
            <a:chExt cx="693" cy="1286"/>
          </a:xfrm>
        </p:grpSpPr>
        <p:grpSp>
          <p:nvGrpSpPr>
            <p:cNvPr id="6" name="Group 16"/>
            <p:cNvGrpSpPr>
              <a:grpSpLocks/>
            </p:cNvGrpSpPr>
            <p:nvPr/>
          </p:nvGrpSpPr>
          <p:grpSpPr bwMode="auto">
            <a:xfrm>
              <a:off x="3010" y="1800"/>
              <a:ext cx="693" cy="1235"/>
              <a:chOff x="3010" y="1800"/>
              <a:chExt cx="693" cy="1235"/>
            </a:xfrm>
          </p:grpSpPr>
          <p:sp>
            <p:nvSpPr>
              <p:cNvPr id="36930" name="Rectangle 17"/>
              <p:cNvSpPr>
                <a:spLocks noChangeArrowheads="1"/>
              </p:cNvSpPr>
              <p:nvPr/>
            </p:nvSpPr>
            <p:spPr bwMode="auto">
              <a:xfrm>
                <a:off x="3010" y="1800"/>
                <a:ext cx="692" cy="36"/>
              </a:xfrm>
              <a:prstGeom prst="rect">
                <a:avLst/>
              </a:prstGeom>
              <a:solidFill>
                <a:schemeClr val="accent1"/>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31" name="Rectangle 18"/>
              <p:cNvSpPr>
                <a:spLocks noChangeArrowheads="1"/>
              </p:cNvSpPr>
              <p:nvPr/>
            </p:nvSpPr>
            <p:spPr bwMode="auto">
              <a:xfrm>
                <a:off x="3011" y="2999"/>
                <a:ext cx="692" cy="36"/>
              </a:xfrm>
              <a:prstGeom prst="rect">
                <a:avLst/>
              </a:prstGeom>
              <a:solidFill>
                <a:schemeClr val="accent1"/>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sp>
          <p:nvSpPr>
            <p:cNvPr id="36928" name="Line 19"/>
            <p:cNvSpPr>
              <a:spLocks noChangeShapeType="1"/>
            </p:cNvSpPr>
            <p:nvPr/>
          </p:nvSpPr>
          <p:spPr bwMode="auto">
            <a:xfrm>
              <a:off x="3020" y="1773"/>
              <a:ext cx="0" cy="89"/>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29" name="Line 20"/>
            <p:cNvSpPr>
              <a:spLocks noChangeShapeType="1"/>
            </p:cNvSpPr>
            <p:nvPr/>
          </p:nvSpPr>
          <p:spPr bwMode="auto">
            <a:xfrm>
              <a:off x="3021" y="2970"/>
              <a:ext cx="0" cy="89"/>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sp>
        <p:nvSpPr>
          <p:cNvPr id="506914" name="Rectangle 34"/>
          <p:cNvSpPr>
            <a:spLocks noChangeArrowheads="1"/>
          </p:cNvSpPr>
          <p:nvPr/>
        </p:nvSpPr>
        <p:spPr bwMode="auto">
          <a:xfrm>
            <a:off x="4322093" y="4271963"/>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506915" name="Rectangle 35"/>
          <p:cNvSpPr>
            <a:spLocks noChangeArrowheads="1"/>
          </p:cNvSpPr>
          <p:nvPr/>
        </p:nvSpPr>
        <p:spPr bwMode="auto">
          <a:xfrm>
            <a:off x="4322093" y="4416425"/>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506916" name="Rectangle 36"/>
          <p:cNvSpPr>
            <a:spLocks noChangeArrowheads="1"/>
          </p:cNvSpPr>
          <p:nvPr/>
        </p:nvSpPr>
        <p:spPr bwMode="auto">
          <a:xfrm>
            <a:off x="4322093" y="4125913"/>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506917" name="Rectangle 37"/>
          <p:cNvSpPr>
            <a:spLocks noChangeArrowheads="1"/>
          </p:cNvSpPr>
          <p:nvPr/>
        </p:nvSpPr>
        <p:spPr bwMode="auto">
          <a:xfrm>
            <a:off x="4322093" y="3978275"/>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nvGrpSpPr>
          <p:cNvPr id="7" name="Group 39"/>
          <p:cNvGrpSpPr>
            <a:grpSpLocks/>
          </p:cNvGrpSpPr>
          <p:nvPr/>
        </p:nvGrpSpPr>
        <p:grpSpPr bwMode="auto">
          <a:xfrm>
            <a:off x="1656680" y="4718050"/>
            <a:ext cx="3865563" cy="144463"/>
            <a:chOff x="575" y="1776"/>
            <a:chExt cx="2435" cy="87"/>
          </a:xfrm>
        </p:grpSpPr>
        <p:sp>
          <p:nvSpPr>
            <p:cNvPr id="36910" name="Rectangle 40"/>
            <p:cNvSpPr>
              <a:spLocks noChangeArrowheads="1"/>
            </p:cNvSpPr>
            <p:nvPr/>
          </p:nvSpPr>
          <p:spPr bwMode="auto">
            <a:xfrm>
              <a:off x="575" y="1776"/>
              <a:ext cx="2435" cy="87"/>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11" name="Line 41"/>
            <p:cNvSpPr>
              <a:spLocks noChangeShapeType="1"/>
            </p:cNvSpPr>
            <p:nvPr/>
          </p:nvSpPr>
          <p:spPr bwMode="auto">
            <a:xfrm>
              <a:off x="2662" y="1778"/>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12" name="Line 42"/>
            <p:cNvSpPr>
              <a:spLocks noChangeShapeType="1"/>
            </p:cNvSpPr>
            <p:nvPr/>
          </p:nvSpPr>
          <p:spPr bwMode="auto">
            <a:xfrm>
              <a:off x="2314" y="1778"/>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13" name="Line 43"/>
            <p:cNvSpPr>
              <a:spLocks noChangeShapeType="1"/>
            </p:cNvSpPr>
            <p:nvPr/>
          </p:nvSpPr>
          <p:spPr bwMode="auto">
            <a:xfrm>
              <a:off x="1967" y="1777"/>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14" name="Line 44"/>
            <p:cNvSpPr>
              <a:spLocks noChangeShapeType="1"/>
            </p:cNvSpPr>
            <p:nvPr/>
          </p:nvSpPr>
          <p:spPr bwMode="auto">
            <a:xfrm>
              <a:off x="1620" y="1778"/>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15" name="Line 45"/>
            <p:cNvSpPr>
              <a:spLocks noChangeShapeType="1"/>
            </p:cNvSpPr>
            <p:nvPr/>
          </p:nvSpPr>
          <p:spPr bwMode="auto">
            <a:xfrm>
              <a:off x="1273" y="1779"/>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16" name="Line 46"/>
            <p:cNvSpPr>
              <a:spLocks noChangeShapeType="1"/>
            </p:cNvSpPr>
            <p:nvPr/>
          </p:nvSpPr>
          <p:spPr bwMode="auto">
            <a:xfrm>
              <a:off x="924" y="1779"/>
              <a:ext cx="0" cy="83"/>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sp>
        <p:nvSpPr>
          <p:cNvPr id="506927" name="Rectangle 47"/>
          <p:cNvSpPr>
            <a:spLocks noChangeArrowheads="1"/>
          </p:cNvSpPr>
          <p:nvPr/>
        </p:nvSpPr>
        <p:spPr bwMode="auto">
          <a:xfrm>
            <a:off x="4322093" y="3403600"/>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506928" name="Rectangle 48"/>
          <p:cNvSpPr>
            <a:spLocks noChangeArrowheads="1"/>
          </p:cNvSpPr>
          <p:nvPr/>
        </p:nvSpPr>
        <p:spPr bwMode="auto">
          <a:xfrm>
            <a:off x="4322093" y="3549650"/>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506929" name="Rectangle 49"/>
          <p:cNvSpPr>
            <a:spLocks noChangeArrowheads="1"/>
          </p:cNvSpPr>
          <p:nvPr/>
        </p:nvSpPr>
        <p:spPr bwMode="auto">
          <a:xfrm>
            <a:off x="4322093" y="3257550"/>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506930" name="Rectangle 50"/>
          <p:cNvSpPr>
            <a:spLocks noChangeArrowheads="1"/>
          </p:cNvSpPr>
          <p:nvPr/>
        </p:nvSpPr>
        <p:spPr bwMode="auto">
          <a:xfrm>
            <a:off x="4322093" y="3113088"/>
            <a:ext cx="552450" cy="146050"/>
          </a:xfrm>
          <a:prstGeom prst="rect">
            <a:avLst/>
          </a:prstGeom>
          <a:solidFill>
            <a:schemeClr val="bg2"/>
          </a:solidFill>
          <a:ln w="31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882" name="Line 51"/>
          <p:cNvSpPr>
            <a:spLocks noChangeShapeType="1"/>
          </p:cNvSpPr>
          <p:nvPr/>
        </p:nvSpPr>
        <p:spPr bwMode="auto">
          <a:xfrm>
            <a:off x="1650330" y="2800350"/>
            <a:ext cx="1666875" cy="0"/>
          </a:xfrm>
          <a:prstGeom prst="line">
            <a:avLst/>
          </a:prstGeom>
          <a:noFill/>
          <a:ln w="57150">
            <a:solidFill>
              <a:srgbClr val="D6009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883" name="Line 52"/>
          <p:cNvSpPr>
            <a:spLocks noChangeShapeType="1"/>
          </p:cNvSpPr>
          <p:nvPr/>
        </p:nvSpPr>
        <p:spPr bwMode="auto">
          <a:xfrm>
            <a:off x="1648743" y="4878388"/>
            <a:ext cx="1666875" cy="0"/>
          </a:xfrm>
          <a:prstGeom prst="line">
            <a:avLst/>
          </a:prstGeom>
          <a:noFill/>
          <a:ln w="57150">
            <a:solidFill>
              <a:srgbClr val="D6009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506933" name="Line 53"/>
          <p:cNvSpPr>
            <a:spLocks noChangeShapeType="1"/>
          </p:cNvSpPr>
          <p:nvPr/>
        </p:nvSpPr>
        <p:spPr bwMode="auto">
          <a:xfrm>
            <a:off x="3318793" y="2801938"/>
            <a:ext cx="1104900" cy="0"/>
          </a:xfrm>
          <a:prstGeom prst="line">
            <a:avLst/>
          </a:prstGeom>
          <a:noFill/>
          <a:ln w="57150">
            <a:solidFill>
              <a:srgbClr val="D6009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506934" name="Line 54"/>
          <p:cNvSpPr>
            <a:spLocks noChangeShapeType="1"/>
          </p:cNvSpPr>
          <p:nvPr/>
        </p:nvSpPr>
        <p:spPr bwMode="auto">
          <a:xfrm>
            <a:off x="3314030" y="4879975"/>
            <a:ext cx="1098550" cy="0"/>
          </a:xfrm>
          <a:prstGeom prst="line">
            <a:avLst/>
          </a:prstGeom>
          <a:noFill/>
          <a:ln w="57150">
            <a:solidFill>
              <a:srgbClr val="D6009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506935" name="Line 55"/>
          <p:cNvSpPr>
            <a:spLocks noChangeShapeType="1"/>
          </p:cNvSpPr>
          <p:nvPr/>
        </p:nvSpPr>
        <p:spPr bwMode="auto">
          <a:xfrm>
            <a:off x="4422105" y="2800350"/>
            <a:ext cx="1104900" cy="0"/>
          </a:xfrm>
          <a:prstGeom prst="line">
            <a:avLst/>
          </a:prstGeom>
          <a:noFill/>
          <a:ln w="57150">
            <a:solidFill>
              <a:srgbClr val="D6009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506936" name="Line 56"/>
          <p:cNvSpPr>
            <a:spLocks noChangeShapeType="1"/>
          </p:cNvSpPr>
          <p:nvPr/>
        </p:nvSpPr>
        <p:spPr bwMode="auto">
          <a:xfrm>
            <a:off x="4410993" y="4878388"/>
            <a:ext cx="1104900" cy="0"/>
          </a:xfrm>
          <a:prstGeom prst="line">
            <a:avLst/>
          </a:prstGeom>
          <a:noFill/>
          <a:ln w="57150">
            <a:solidFill>
              <a:srgbClr val="D6009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nvGrpSpPr>
          <p:cNvPr id="8" name="Group 57"/>
          <p:cNvGrpSpPr>
            <a:grpSpLocks/>
          </p:cNvGrpSpPr>
          <p:nvPr/>
        </p:nvGrpSpPr>
        <p:grpSpPr bwMode="auto">
          <a:xfrm>
            <a:off x="5523830" y="2782888"/>
            <a:ext cx="1193800" cy="2116137"/>
            <a:chOff x="3010" y="1753"/>
            <a:chExt cx="760" cy="1329"/>
          </a:xfrm>
        </p:grpSpPr>
        <p:grpSp>
          <p:nvGrpSpPr>
            <p:cNvPr id="9" name="Group 58"/>
            <p:cNvGrpSpPr>
              <a:grpSpLocks/>
            </p:cNvGrpSpPr>
            <p:nvPr/>
          </p:nvGrpSpPr>
          <p:grpSpPr bwMode="auto">
            <a:xfrm>
              <a:off x="3010" y="1753"/>
              <a:ext cx="693" cy="1328"/>
              <a:chOff x="3010" y="1753"/>
              <a:chExt cx="693" cy="1328"/>
            </a:xfrm>
          </p:grpSpPr>
          <p:sp>
            <p:nvSpPr>
              <p:cNvPr id="36907" name="Rectangle 59"/>
              <p:cNvSpPr>
                <a:spLocks noChangeArrowheads="1"/>
              </p:cNvSpPr>
              <p:nvPr/>
            </p:nvSpPr>
            <p:spPr bwMode="auto">
              <a:xfrm>
                <a:off x="3011" y="1753"/>
                <a:ext cx="692" cy="1328"/>
              </a:xfrm>
              <a:prstGeom prst="rect">
                <a:avLst/>
              </a:prstGeom>
              <a:solidFill>
                <a:srgbClr val="FFFFCC"/>
              </a:solidFill>
              <a:ln w="28575">
                <a:solidFill>
                  <a:schemeClr va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08" name="Rectangle 60"/>
              <p:cNvSpPr>
                <a:spLocks noChangeArrowheads="1"/>
              </p:cNvSpPr>
              <p:nvPr/>
            </p:nvSpPr>
            <p:spPr bwMode="auto">
              <a:xfrm>
                <a:off x="3010" y="1768"/>
                <a:ext cx="136" cy="100"/>
              </a:xfrm>
              <a:prstGeom prst="rect">
                <a:avLst/>
              </a:prstGeom>
              <a:solidFill>
                <a:srgbClr val="FFCC00"/>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09" name="Rectangle 61"/>
              <p:cNvSpPr>
                <a:spLocks noChangeArrowheads="1"/>
              </p:cNvSpPr>
              <p:nvPr/>
            </p:nvSpPr>
            <p:spPr bwMode="auto">
              <a:xfrm>
                <a:off x="3011" y="2967"/>
                <a:ext cx="136" cy="100"/>
              </a:xfrm>
              <a:prstGeom prst="rect">
                <a:avLst/>
              </a:prstGeom>
              <a:solidFill>
                <a:srgbClr val="FFCC00"/>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sp>
          <p:nvSpPr>
            <p:cNvPr id="36904" name="AutoShape 62"/>
            <p:cNvSpPr>
              <a:spLocks noChangeArrowheads="1"/>
            </p:cNvSpPr>
            <p:nvPr/>
          </p:nvSpPr>
          <p:spPr bwMode="auto">
            <a:xfrm rot="5400000">
              <a:off x="3660" y="2400"/>
              <a:ext cx="120" cy="36"/>
            </a:xfrm>
            <a:prstGeom prst="triangle">
              <a:avLst>
                <a:gd name="adj" fmla="val 50000"/>
              </a:avLst>
            </a:prstGeom>
            <a:solidFill>
              <a:srgbClr val="FF0000"/>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05" name="AutoShape 63"/>
            <p:cNvSpPr>
              <a:spLocks noChangeArrowheads="1"/>
            </p:cNvSpPr>
            <p:nvPr/>
          </p:nvSpPr>
          <p:spPr bwMode="auto">
            <a:xfrm flipV="1">
              <a:off x="3701" y="1753"/>
              <a:ext cx="68" cy="60"/>
            </a:xfrm>
            <a:prstGeom prst="rtTriangle">
              <a:avLst/>
            </a:prstGeom>
            <a:solidFill>
              <a:srgbClr val="FF0000"/>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06" name="AutoShape 64"/>
            <p:cNvSpPr>
              <a:spLocks noChangeArrowheads="1"/>
            </p:cNvSpPr>
            <p:nvPr/>
          </p:nvSpPr>
          <p:spPr bwMode="auto">
            <a:xfrm>
              <a:off x="3702" y="3022"/>
              <a:ext cx="68" cy="60"/>
            </a:xfrm>
            <a:prstGeom prst="rtTriangle">
              <a:avLst/>
            </a:prstGeom>
            <a:solidFill>
              <a:srgbClr val="FF0000"/>
            </a:solidFill>
            <a:ln w="2857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grpSp>
      <p:grpSp>
        <p:nvGrpSpPr>
          <p:cNvPr id="10" name="Group 65"/>
          <p:cNvGrpSpPr>
            <a:grpSpLocks/>
          </p:cNvGrpSpPr>
          <p:nvPr/>
        </p:nvGrpSpPr>
        <p:grpSpPr bwMode="auto">
          <a:xfrm>
            <a:off x="1659855" y="5624513"/>
            <a:ext cx="2208213" cy="623887"/>
            <a:chOff x="576" y="3543"/>
            <a:chExt cx="1391" cy="393"/>
          </a:xfrm>
        </p:grpSpPr>
        <p:sp>
          <p:nvSpPr>
            <p:cNvPr id="36899" name="Rectangle 66"/>
            <p:cNvSpPr>
              <a:spLocks noChangeArrowheads="1"/>
            </p:cNvSpPr>
            <p:nvPr/>
          </p:nvSpPr>
          <p:spPr bwMode="auto">
            <a:xfrm>
              <a:off x="576" y="3584"/>
              <a:ext cx="312" cy="9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endParaRPr lang="th-TH" sz="2800">
                <a:solidFill>
                  <a:prstClr val="black"/>
                </a:solidFill>
              </a:endParaRPr>
            </a:p>
          </p:txBody>
        </p:sp>
        <p:sp>
          <p:nvSpPr>
            <p:cNvPr id="36900" name="Line 67"/>
            <p:cNvSpPr>
              <a:spLocks noChangeShapeType="1"/>
            </p:cNvSpPr>
            <p:nvPr/>
          </p:nvSpPr>
          <p:spPr bwMode="auto">
            <a:xfrm>
              <a:off x="592" y="3856"/>
              <a:ext cx="288" cy="0"/>
            </a:xfrm>
            <a:prstGeom prst="line">
              <a:avLst/>
            </a:prstGeom>
            <a:noFill/>
            <a:ln w="76200">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901" name="Text Box 68"/>
            <p:cNvSpPr txBox="1">
              <a:spLocks noChangeArrowheads="1"/>
            </p:cNvSpPr>
            <p:nvPr/>
          </p:nvSpPr>
          <p:spPr bwMode="auto">
            <a:xfrm>
              <a:off x="934" y="3543"/>
              <a:ext cx="58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400" b="1">
                  <a:solidFill>
                    <a:prstClr val="black"/>
                  </a:solidFill>
                </a:rPr>
                <a:t>Segment</a:t>
              </a:r>
              <a:endParaRPr lang="th-TH" sz="1400" b="1">
                <a:solidFill>
                  <a:prstClr val="black"/>
                </a:solidFill>
              </a:endParaRPr>
            </a:p>
          </p:txBody>
        </p:sp>
        <p:sp>
          <p:nvSpPr>
            <p:cNvPr id="36902" name="Text Box 69"/>
            <p:cNvSpPr txBox="1">
              <a:spLocks noChangeArrowheads="1"/>
            </p:cNvSpPr>
            <p:nvPr/>
          </p:nvSpPr>
          <p:spPr bwMode="auto">
            <a:xfrm>
              <a:off x="927" y="3744"/>
              <a:ext cx="1040"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400" b="1">
                  <a:solidFill>
                    <a:prstClr val="black"/>
                  </a:solidFill>
                </a:rPr>
                <a:t>Grouting Material</a:t>
              </a:r>
              <a:endParaRPr lang="th-TH" sz="1400" b="1">
                <a:solidFill>
                  <a:prstClr val="black"/>
                </a:solidFill>
              </a:endParaRPr>
            </a:p>
          </p:txBody>
        </p:sp>
      </p:grpSp>
      <p:grpSp>
        <p:nvGrpSpPr>
          <p:cNvPr id="11" name="Group 70"/>
          <p:cNvGrpSpPr>
            <a:grpSpLocks/>
          </p:cNvGrpSpPr>
          <p:nvPr/>
        </p:nvGrpSpPr>
        <p:grpSpPr bwMode="auto">
          <a:xfrm>
            <a:off x="3294980" y="2306638"/>
            <a:ext cx="576263" cy="425450"/>
            <a:chOff x="1606" y="1453"/>
            <a:chExt cx="363" cy="268"/>
          </a:xfrm>
        </p:grpSpPr>
        <p:sp>
          <p:nvSpPr>
            <p:cNvPr id="36895" name="Line 71"/>
            <p:cNvSpPr>
              <a:spLocks noChangeShapeType="1"/>
            </p:cNvSpPr>
            <p:nvPr/>
          </p:nvSpPr>
          <p:spPr bwMode="auto">
            <a:xfrm>
              <a:off x="1616" y="1523"/>
              <a:ext cx="0" cy="19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896" name="Line 72"/>
            <p:cNvSpPr>
              <a:spLocks noChangeShapeType="1"/>
            </p:cNvSpPr>
            <p:nvPr/>
          </p:nvSpPr>
          <p:spPr bwMode="auto">
            <a:xfrm>
              <a:off x="1961" y="1529"/>
              <a:ext cx="0" cy="19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897" name="Text Box 73"/>
            <p:cNvSpPr txBox="1">
              <a:spLocks noChangeArrowheads="1"/>
            </p:cNvSpPr>
            <p:nvPr/>
          </p:nvSpPr>
          <p:spPr bwMode="auto">
            <a:xfrm>
              <a:off x="1606" y="1453"/>
              <a:ext cx="363"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000">
                  <a:solidFill>
                    <a:prstClr val="black"/>
                  </a:solidFill>
                </a:rPr>
                <a:t>1.2-1.5</a:t>
              </a:r>
              <a:endParaRPr lang="th-TH" sz="1000">
                <a:solidFill>
                  <a:prstClr val="black"/>
                </a:solidFill>
              </a:endParaRPr>
            </a:p>
          </p:txBody>
        </p:sp>
        <p:sp>
          <p:nvSpPr>
            <p:cNvPr id="36898" name="Line 74"/>
            <p:cNvSpPr>
              <a:spLocks noChangeShapeType="1"/>
            </p:cNvSpPr>
            <p:nvPr/>
          </p:nvSpPr>
          <p:spPr bwMode="auto">
            <a:xfrm>
              <a:off x="1618" y="1592"/>
              <a:ext cx="339"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grpSp>
      <p:grpSp>
        <p:nvGrpSpPr>
          <p:cNvPr id="12" name="Group 75"/>
          <p:cNvGrpSpPr>
            <a:grpSpLocks/>
          </p:cNvGrpSpPr>
          <p:nvPr/>
        </p:nvGrpSpPr>
        <p:grpSpPr bwMode="auto">
          <a:xfrm>
            <a:off x="5347618" y="2395538"/>
            <a:ext cx="1744662" cy="2825750"/>
            <a:chOff x="2899" y="1509"/>
            <a:chExt cx="1099" cy="1780"/>
          </a:xfrm>
        </p:grpSpPr>
        <p:sp>
          <p:nvSpPr>
            <p:cNvPr id="36892" name="Text Box 76"/>
            <p:cNvSpPr txBox="1">
              <a:spLocks noChangeArrowheads="1"/>
            </p:cNvSpPr>
            <p:nvPr/>
          </p:nvSpPr>
          <p:spPr bwMode="auto">
            <a:xfrm>
              <a:off x="2912" y="1509"/>
              <a:ext cx="93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200" b="1">
                  <a:solidFill>
                    <a:srgbClr val="0000FF"/>
                  </a:solidFill>
                </a:rPr>
                <a:t>Speed  8 mm /min</a:t>
              </a:r>
              <a:endParaRPr lang="th-TH" sz="1200" b="1">
                <a:solidFill>
                  <a:srgbClr val="0000FF"/>
                </a:solidFill>
              </a:endParaRPr>
            </a:p>
          </p:txBody>
        </p:sp>
        <p:sp>
          <p:nvSpPr>
            <p:cNvPr id="36893" name="Line 77"/>
            <p:cNvSpPr>
              <a:spLocks noChangeShapeType="1"/>
            </p:cNvSpPr>
            <p:nvPr/>
          </p:nvSpPr>
          <p:spPr bwMode="auto">
            <a:xfrm>
              <a:off x="2952" y="1668"/>
              <a:ext cx="870" cy="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defTabSz="914400"/>
              <a:endParaRPr lang="th-TH" sz="2800">
                <a:solidFill>
                  <a:prstClr val="black"/>
                </a:solidFill>
              </a:endParaRPr>
            </a:p>
          </p:txBody>
        </p:sp>
        <p:sp>
          <p:nvSpPr>
            <p:cNvPr id="36894" name="Text Box 78"/>
            <p:cNvSpPr txBox="1">
              <a:spLocks noChangeArrowheads="1"/>
            </p:cNvSpPr>
            <p:nvPr/>
          </p:nvSpPr>
          <p:spPr bwMode="auto">
            <a:xfrm>
              <a:off x="2899" y="3116"/>
              <a:ext cx="1099"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defTabSz="914400" eaLnBrk="1" hangingPunct="1"/>
              <a:r>
                <a:rPr lang="en-US" sz="1200" b="1">
                  <a:solidFill>
                    <a:srgbClr val="0000FF"/>
                  </a:solidFill>
                </a:rPr>
                <a:t>Rotation 2.5 rpm /min</a:t>
              </a:r>
              <a:endParaRPr lang="th-TH" sz="1200" b="1">
                <a:solidFill>
                  <a:srgbClr val="0000FF"/>
                </a:solidFill>
              </a:endParaRPr>
            </a:p>
          </p:txBody>
        </p:sp>
      </p:grpSp>
      <p:sp>
        <p:nvSpPr>
          <p:cNvPr id="102" name="TextBox 101"/>
          <p:cNvSpPr txBox="1"/>
          <p:nvPr/>
        </p:nvSpPr>
        <p:spPr>
          <a:xfrm>
            <a:off x="5364504" y="899428"/>
            <a:ext cx="3744000" cy="369332"/>
          </a:xfrm>
          <a:prstGeom prst="rect">
            <a:avLst/>
          </a:prstGeom>
          <a:solidFill>
            <a:schemeClr val="accent6">
              <a:lumMod val="60000"/>
              <a:lumOff val="40000"/>
            </a:schemeClr>
          </a:solidFill>
          <a:ln w="19050">
            <a:solidFill>
              <a:schemeClr val="accent6">
                <a:lumMod val="20000"/>
                <a:lumOff val="80000"/>
              </a:schemeClr>
            </a:solidFill>
          </a:ln>
          <a:scene3d>
            <a:camera prst="orthographicFront"/>
            <a:lightRig rig="threePt" dir="t"/>
          </a:scene3d>
          <a:sp3d>
            <a:bevelT w="139700" prst="cross"/>
          </a:sp3d>
        </p:spPr>
        <p:txBody>
          <a:bodyPr wrap="square" rtlCol="0">
            <a:spAutoFit/>
          </a:bodyPr>
          <a:lstStyle/>
          <a:p>
            <a:pPr defTabSz="914400"/>
            <a:r>
              <a:rPr lang="en-US" b="1" dirty="0" smtClean="0">
                <a:solidFill>
                  <a:prstClr val="black"/>
                </a:solidFill>
                <a:latin typeface="Andalus" pitchFamily="18" charset="-78"/>
                <a:cs typeface="Andalus" pitchFamily="18" charset="-78"/>
              </a:rPr>
              <a:t>progression of TBM and Segment</a:t>
            </a:r>
            <a:endParaRPr lang="th-TH" b="1" dirty="0">
              <a:solidFill>
                <a:prstClr val="black"/>
              </a:solidFill>
              <a:latin typeface="Andalus" pitchFamily="18" charset="-78"/>
            </a:endParaRPr>
          </a:p>
        </p:txBody>
      </p:sp>
      <p:sp>
        <p:nvSpPr>
          <p:cNvPr id="104" name="Line 18"/>
          <p:cNvSpPr>
            <a:spLocks noChangeShapeType="1"/>
          </p:cNvSpPr>
          <p:nvPr/>
        </p:nvSpPr>
        <p:spPr bwMode="auto">
          <a:xfrm>
            <a:off x="0" y="857232"/>
            <a:ext cx="9144000" cy="0"/>
          </a:xfrm>
          <a:prstGeom prst="line">
            <a:avLst/>
          </a:prstGeom>
          <a:noFill/>
          <a:ln w="28575">
            <a:solidFill>
              <a:srgbClr val="0070C0"/>
            </a:solidFill>
            <a:round/>
            <a:headEnd/>
            <a:tailEnd/>
          </a:ln>
          <a:scene3d>
            <a:camera prst="orthographicFront"/>
            <a:lightRig rig="threePt" dir="t"/>
          </a:scene3d>
          <a:sp3d>
            <a:bevelT/>
          </a:sp3d>
        </p:spPr>
        <p:txBody>
          <a:bodyPr/>
          <a:lstStyle/>
          <a:p>
            <a:pPr defTabSz="914400"/>
            <a:endParaRPr lang="th-TH" sz="2800">
              <a:solidFill>
                <a:prstClr val="black"/>
              </a:solidFill>
            </a:endParaRPr>
          </a:p>
        </p:txBody>
      </p:sp>
      <p:sp>
        <p:nvSpPr>
          <p:cNvPr id="105" name="Title 5"/>
          <p:cNvSpPr txBox="1">
            <a:spLocks/>
          </p:cNvSpPr>
          <p:nvPr/>
        </p:nvSpPr>
        <p:spPr>
          <a:xfrm>
            <a:off x="6350"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TBM MOVEMENT SCHEMATIC</a:t>
            </a:r>
            <a:endParaRPr lang="en-US" sz="2000" dirty="0">
              <a:solidFill>
                <a:srgbClr val="FFFF00"/>
              </a:solidFill>
              <a:latin typeface="Berlin Sans FB" panose="020E0602020502020306" pitchFamily="34" charset="0"/>
            </a:endParaRPr>
          </a:p>
        </p:txBody>
      </p:sp>
      <p:sp>
        <p:nvSpPr>
          <p:cNvPr id="70" name="TextBox 6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a:t>
            </a:r>
          </a:p>
        </p:txBody>
      </p:sp>
      <p:pic>
        <p:nvPicPr>
          <p:cNvPr id="69" name="Picture 6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11235965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00034 0.00047 L 0.06093 0.00047 " pathEditMode="relative" rAng="0" ptsTypes="AA">
                                      <p:cBhvr>
                                        <p:cTn id="6" dur="2000" fill="hold"/>
                                        <p:tgtEl>
                                          <p:spTgt spid="2"/>
                                        </p:tgtEl>
                                        <p:attrNameLst>
                                          <p:attrName>ppt_x</p:attrName>
                                          <p:attrName>ppt_y</p:attrName>
                                        </p:attrNameLst>
                                      </p:cBhvr>
                                      <p:rCtr x="3021" y="0"/>
                                    </p:animMotion>
                                  </p:childTnLst>
                                </p:cTn>
                              </p:par>
                              <p:par>
                                <p:cTn id="7" presetID="63" presetClass="path" presetSubtype="0" accel="50000" decel="50000" fill="hold" nodeType="withEffect">
                                  <p:stCondLst>
                                    <p:cond delay="0"/>
                                  </p:stCondLst>
                                  <p:childTnLst>
                                    <p:animMotion origin="layout" path="M 0.00035 0.00047 L 0.06094 0.00047 " pathEditMode="relative" rAng="0" ptsTypes="AA">
                                      <p:cBhvr>
                                        <p:cTn id="8" dur="2000" fill="hold"/>
                                        <p:tgtEl>
                                          <p:spTgt spid="8"/>
                                        </p:tgtEl>
                                        <p:attrNameLst>
                                          <p:attrName>ppt_x</p:attrName>
                                          <p:attrName>ppt_y</p:attrName>
                                        </p:attrNameLst>
                                      </p:cBhvr>
                                      <p:rCtr x="3021" y="0"/>
                                    </p:animMotion>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63" presetClass="path" presetSubtype="0" accel="50000" decel="50000" fill="hold" grpId="0" nodeType="withEffect">
                                  <p:stCondLst>
                                    <p:cond delay="0"/>
                                  </p:stCondLst>
                                  <p:childTnLst>
                                    <p:animMotion origin="layout" path="M -4.16667E-6 0.00047 L 0.06077 0.00047 " pathEditMode="relative" rAng="0" ptsTypes="AA">
                                      <p:cBhvr>
                                        <p:cTn id="16" dur="2000" fill="hold"/>
                                        <p:tgtEl>
                                          <p:spTgt spid="506930"/>
                                        </p:tgtEl>
                                        <p:attrNameLst>
                                          <p:attrName>ppt_x</p:attrName>
                                          <p:attrName>ppt_y</p:attrName>
                                        </p:attrNameLst>
                                      </p:cBhvr>
                                      <p:rCtr x="3038" y="0"/>
                                    </p:animMotion>
                                  </p:childTnLst>
                                </p:cTn>
                              </p:par>
                              <p:par>
                                <p:cTn id="17" presetID="63" presetClass="path" presetSubtype="0" accel="50000" decel="50000" fill="hold" grpId="0" nodeType="withEffect">
                                  <p:stCondLst>
                                    <p:cond delay="0"/>
                                  </p:stCondLst>
                                  <p:childTnLst>
                                    <p:animMotion origin="layout" path="M -4.16667E-6 0.00046 L 0.06042 0.00046 " pathEditMode="relative" rAng="0" ptsTypes="AA">
                                      <p:cBhvr>
                                        <p:cTn id="18" dur="2000" fill="hold"/>
                                        <p:tgtEl>
                                          <p:spTgt spid="506929"/>
                                        </p:tgtEl>
                                        <p:attrNameLst>
                                          <p:attrName>ppt_x</p:attrName>
                                          <p:attrName>ppt_y</p:attrName>
                                        </p:attrNameLst>
                                      </p:cBhvr>
                                      <p:rCtr x="3021" y="0"/>
                                    </p:animMotion>
                                  </p:childTnLst>
                                </p:cTn>
                              </p:par>
                              <p:par>
                                <p:cTn id="19" presetID="63" presetClass="path" presetSubtype="0" accel="50000" decel="50000" fill="hold" grpId="0" nodeType="withEffect">
                                  <p:stCondLst>
                                    <p:cond delay="0"/>
                                  </p:stCondLst>
                                  <p:childTnLst>
                                    <p:animMotion origin="layout" path="M -4.16667E-6 0.00047 L 0.06042 0.00047 " pathEditMode="relative" rAng="0" ptsTypes="AA">
                                      <p:cBhvr>
                                        <p:cTn id="20" dur="2000" fill="hold"/>
                                        <p:tgtEl>
                                          <p:spTgt spid="506927"/>
                                        </p:tgtEl>
                                        <p:attrNameLst>
                                          <p:attrName>ppt_x</p:attrName>
                                          <p:attrName>ppt_y</p:attrName>
                                        </p:attrNameLst>
                                      </p:cBhvr>
                                      <p:rCtr x="3021" y="0"/>
                                    </p:animMotion>
                                  </p:childTnLst>
                                </p:cTn>
                              </p:par>
                              <p:par>
                                <p:cTn id="21" presetID="63" presetClass="path" presetSubtype="0" accel="50000" decel="50000" fill="hold" grpId="0" nodeType="withEffect">
                                  <p:stCondLst>
                                    <p:cond delay="0"/>
                                  </p:stCondLst>
                                  <p:childTnLst>
                                    <p:animMotion origin="layout" path="M -4.16667E-6 0.00046 L 0.06059 0.00046 " pathEditMode="relative" rAng="0" ptsTypes="AA">
                                      <p:cBhvr>
                                        <p:cTn id="22" dur="2000" fill="hold"/>
                                        <p:tgtEl>
                                          <p:spTgt spid="506928"/>
                                        </p:tgtEl>
                                        <p:attrNameLst>
                                          <p:attrName>ppt_x</p:attrName>
                                          <p:attrName>ppt_y</p:attrName>
                                        </p:attrNameLst>
                                      </p:cBhvr>
                                      <p:rCtr x="3021" y="0"/>
                                    </p:animMotion>
                                  </p:childTnLst>
                                </p:cTn>
                              </p:par>
                              <p:par>
                                <p:cTn id="23" presetID="63" presetClass="path" presetSubtype="0" accel="50000" decel="50000" fill="hold" grpId="0" nodeType="withEffect">
                                  <p:stCondLst>
                                    <p:cond delay="0"/>
                                  </p:stCondLst>
                                  <p:childTnLst>
                                    <p:animMotion origin="layout" path="M -4.16667E-6 0.00046 L 0.06042 0.00046 " pathEditMode="relative" rAng="0" ptsTypes="AA">
                                      <p:cBhvr>
                                        <p:cTn id="24" dur="2000" fill="hold"/>
                                        <p:tgtEl>
                                          <p:spTgt spid="506917"/>
                                        </p:tgtEl>
                                        <p:attrNameLst>
                                          <p:attrName>ppt_x</p:attrName>
                                          <p:attrName>ppt_y</p:attrName>
                                        </p:attrNameLst>
                                      </p:cBhvr>
                                      <p:rCtr x="3021" y="0"/>
                                    </p:animMotion>
                                  </p:childTnLst>
                                </p:cTn>
                              </p:par>
                              <p:par>
                                <p:cTn id="25" presetID="63" presetClass="path" presetSubtype="0" accel="50000" decel="50000" fill="hold" grpId="0" nodeType="withEffect">
                                  <p:stCondLst>
                                    <p:cond delay="0"/>
                                  </p:stCondLst>
                                  <p:childTnLst>
                                    <p:animMotion origin="layout" path="M -4.16667E-6 0.00046 L 0.06025 0.00046 " pathEditMode="relative" rAng="0" ptsTypes="AA">
                                      <p:cBhvr>
                                        <p:cTn id="26" dur="2000" fill="hold"/>
                                        <p:tgtEl>
                                          <p:spTgt spid="506916"/>
                                        </p:tgtEl>
                                        <p:attrNameLst>
                                          <p:attrName>ppt_x</p:attrName>
                                          <p:attrName>ppt_y</p:attrName>
                                        </p:attrNameLst>
                                      </p:cBhvr>
                                      <p:rCtr x="3003" y="0"/>
                                    </p:animMotion>
                                  </p:childTnLst>
                                </p:cTn>
                              </p:par>
                              <p:par>
                                <p:cTn id="27" presetID="63" presetClass="path" presetSubtype="0" accel="50000" decel="50000" fill="hold" grpId="0" nodeType="withEffect">
                                  <p:stCondLst>
                                    <p:cond delay="0"/>
                                  </p:stCondLst>
                                  <p:childTnLst>
                                    <p:animMotion origin="layout" path="M -4.16667E-6 0.00047 L 0.06042 0.00047 " pathEditMode="relative" rAng="0" ptsTypes="AA">
                                      <p:cBhvr>
                                        <p:cTn id="28" dur="2000" fill="hold"/>
                                        <p:tgtEl>
                                          <p:spTgt spid="506914"/>
                                        </p:tgtEl>
                                        <p:attrNameLst>
                                          <p:attrName>ppt_x</p:attrName>
                                          <p:attrName>ppt_y</p:attrName>
                                        </p:attrNameLst>
                                      </p:cBhvr>
                                      <p:rCtr x="3021" y="0"/>
                                    </p:animMotion>
                                  </p:childTnLst>
                                </p:cTn>
                              </p:par>
                              <p:par>
                                <p:cTn id="29" presetID="63" presetClass="path" presetSubtype="0" accel="50000" decel="50000" fill="hold" grpId="0" nodeType="withEffect">
                                  <p:stCondLst>
                                    <p:cond delay="0"/>
                                  </p:stCondLst>
                                  <p:childTnLst>
                                    <p:animMotion origin="layout" path="M -4.16667E-6 0.00046 L 0.06077 0.00046 " pathEditMode="relative" rAng="0" ptsTypes="AA">
                                      <p:cBhvr>
                                        <p:cTn id="30" dur="2000" fill="hold"/>
                                        <p:tgtEl>
                                          <p:spTgt spid="506915"/>
                                        </p:tgtEl>
                                        <p:attrNameLst>
                                          <p:attrName>ppt_x</p:attrName>
                                          <p:attrName>ppt_y</p:attrName>
                                        </p:attrNameLst>
                                      </p:cBhvr>
                                      <p:rCtr x="3038" y="0"/>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63" presetClass="path" presetSubtype="0" accel="50000" decel="50000" fill="hold" nodeType="clickEffect">
                                  <p:stCondLst>
                                    <p:cond delay="0"/>
                                  </p:stCondLst>
                                  <p:childTnLst>
                                    <p:animMotion origin="layout" path="M 0.00035 0.00093 L 0.06024 0.00093 " pathEditMode="relative" rAng="0" ptsTypes="AA">
                                      <p:cBhvr>
                                        <p:cTn id="34" dur="2000" fill="hold"/>
                                        <p:tgtEl>
                                          <p:spTgt spid="5"/>
                                        </p:tgtEl>
                                        <p:attrNameLst>
                                          <p:attrName>ppt_x</p:attrName>
                                          <p:attrName>ppt_y</p:attrName>
                                        </p:attrNameLst>
                                      </p:cBhvr>
                                      <p:rCtr x="2986" y="0"/>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63" presetClass="path" presetSubtype="0" accel="50000" decel="50000" fill="hold" grpId="1" nodeType="clickEffect">
                                  <p:stCondLst>
                                    <p:cond delay="0"/>
                                  </p:stCondLst>
                                  <p:childTnLst>
                                    <p:animMotion origin="layout" path="M 0.06077 0.00047 L 0.13195 0.00047 " pathEditMode="relative" rAng="0" ptsTypes="AA">
                                      <p:cBhvr>
                                        <p:cTn id="38" dur="2000" fill="hold"/>
                                        <p:tgtEl>
                                          <p:spTgt spid="506930"/>
                                        </p:tgtEl>
                                        <p:attrNameLst>
                                          <p:attrName>ppt_x</p:attrName>
                                          <p:attrName>ppt_y</p:attrName>
                                        </p:attrNameLst>
                                      </p:cBhvr>
                                      <p:rCtr x="3559" y="0"/>
                                    </p:animMotion>
                                  </p:childTnLst>
                                </p:cTn>
                              </p:par>
                              <p:par>
                                <p:cTn id="39" presetID="63" presetClass="path" presetSubtype="0" accel="50000" decel="50000" fill="hold" grpId="1" nodeType="withEffect">
                                  <p:stCondLst>
                                    <p:cond delay="0"/>
                                  </p:stCondLst>
                                  <p:childTnLst>
                                    <p:animMotion origin="layout" path="M 0.06042 0.00047 L 0.13212 0.00047 " pathEditMode="relative" rAng="0" ptsTypes="AA">
                                      <p:cBhvr>
                                        <p:cTn id="40" dur="2000" fill="hold"/>
                                        <p:tgtEl>
                                          <p:spTgt spid="506917"/>
                                        </p:tgtEl>
                                        <p:attrNameLst>
                                          <p:attrName>ppt_x</p:attrName>
                                          <p:attrName>ppt_y</p:attrName>
                                        </p:attrNameLst>
                                      </p:cBhvr>
                                      <p:rCtr x="3576" y="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64" presetClass="path" presetSubtype="0" accel="50000" decel="50000" fill="hold" grpId="2" nodeType="clickEffect">
                                  <p:stCondLst>
                                    <p:cond delay="0"/>
                                  </p:stCondLst>
                                  <p:childTnLst>
                                    <p:animMotion origin="layout" path="M 0.13195 0.00047 L 0.13178 -0.04328 " pathEditMode="relative" rAng="0" ptsTypes="AA">
                                      <p:cBhvr>
                                        <p:cTn id="44" dur="2000" fill="hold"/>
                                        <p:tgtEl>
                                          <p:spTgt spid="506930"/>
                                        </p:tgtEl>
                                        <p:attrNameLst>
                                          <p:attrName>ppt_x</p:attrName>
                                          <p:attrName>ppt_y</p:attrName>
                                        </p:attrNameLst>
                                      </p:cBhvr>
                                      <p:rCtr x="-17" y="-2199"/>
                                    </p:animMotion>
                                  </p:childTnLst>
                                </p:cTn>
                              </p:par>
                              <p:par>
                                <p:cTn id="45" presetID="42" presetClass="path" presetSubtype="0" accel="50000" decel="50000" fill="hold" grpId="2" nodeType="withEffect">
                                  <p:stCondLst>
                                    <p:cond delay="0"/>
                                  </p:stCondLst>
                                  <p:childTnLst>
                                    <p:animMotion origin="layout" path="M 0.13143 0.00046 L 0.1316 0.10833 " pathEditMode="relative" rAng="0" ptsTypes="AA">
                                      <p:cBhvr>
                                        <p:cTn id="46" dur="2000" fill="hold"/>
                                        <p:tgtEl>
                                          <p:spTgt spid="506917"/>
                                        </p:tgtEl>
                                        <p:attrNameLst>
                                          <p:attrName>ppt_x</p:attrName>
                                          <p:attrName>ppt_y</p:attrName>
                                        </p:attrNameLst>
                                      </p:cBhvr>
                                      <p:rCtr x="0" y="5394"/>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63" presetClass="path" presetSubtype="0" accel="50000" decel="50000" fill="hold" nodeType="clickEffect">
                                  <p:stCondLst>
                                    <p:cond delay="0"/>
                                  </p:stCondLst>
                                  <p:childTnLst>
                                    <p:animMotion origin="layout" path="M 0.06093 0.00047 L 0.1217 0.0007 " pathEditMode="relative" rAng="0" ptsTypes="AA">
                                      <p:cBhvr>
                                        <p:cTn id="50" dur="2000" fill="hold"/>
                                        <p:tgtEl>
                                          <p:spTgt spid="2"/>
                                        </p:tgtEl>
                                        <p:attrNameLst>
                                          <p:attrName>ppt_x</p:attrName>
                                          <p:attrName>ppt_y</p:attrName>
                                        </p:attrNameLst>
                                      </p:cBhvr>
                                      <p:rCtr x="3038" y="0"/>
                                    </p:animMotion>
                                  </p:childTnLst>
                                </p:cTn>
                              </p:par>
                              <p:par>
                                <p:cTn id="51" presetID="63" presetClass="path" presetSubtype="0" accel="50000" decel="50000" fill="hold" nodeType="withEffect">
                                  <p:stCondLst>
                                    <p:cond delay="0"/>
                                  </p:stCondLst>
                                  <p:childTnLst>
                                    <p:animMotion origin="layout" path="M 0.06163 0.00047 L 0.12205 0.00047 " pathEditMode="relative" rAng="0" ptsTypes="AA">
                                      <p:cBhvr>
                                        <p:cTn id="52" dur="2000" fill="hold"/>
                                        <p:tgtEl>
                                          <p:spTgt spid="8"/>
                                        </p:tgtEl>
                                        <p:attrNameLst>
                                          <p:attrName>ppt_x</p:attrName>
                                          <p:attrName>ppt_y</p:attrName>
                                        </p:attrNameLst>
                                      </p:cBhvr>
                                      <p:rCtr x="3021" y="0"/>
                                    </p:animMotion>
                                  </p:childTnLst>
                                </p:cTn>
                              </p:par>
                              <p:par>
                                <p:cTn id="53" presetID="63" presetClass="path" presetSubtype="0" accel="50000" decel="50000" fill="hold" grpId="1" nodeType="withEffect">
                                  <p:stCondLst>
                                    <p:cond delay="0"/>
                                  </p:stCondLst>
                                  <p:childTnLst>
                                    <p:animMotion origin="layout" path="M 0.06112 0.00069 L 0.12101 0.00069 " pathEditMode="relative" rAng="0" ptsTypes="AA">
                                      <p:cBhvr>
                                        <p:cTn id="54" dur="2000" fill="hold"/>
                                        <p:tgtEl>
                                          <p:spTgt spid="506929"/>
                                        </p:tgtEl>
                                        <p:attrNameLst>
                                          <p:attrName>ppt_x</p:attrName>
                                          <p:attrName>ppt_y</p:attrName>
                                        </p:attrNameLst>
                                      </p:cBhvr>
                                      <p:rCtr x="2986" y="0"/>
                                    </p:animMotion>
                                  </p:childTnLst>
                                </p:cTn>
                              </p:par>
                              <p:par>
                                <p:cTn id="55" presetID="63" presetClass="path" presetSubtype="0" accel="50000" decel="50000" fill="hold" grpId="1" nodeType="withEffect">
                                  <p:stCondLst>
                                    <p:cond delay="0"/>
                                  </p:stCondLst>
                                  <p:childTnLst>
                                    <p:animMotion origin="layout" path="M 0.06077 0.00047 L 0.12084 0.00047 " pathEditMode="relative" rAng="0" ptsTypes="AA">
                                      <p:cBhvr>
                                        <p:cTn id="56" dur="2000" fill="hold"/>
                                        <p:tgtEl>
                                          <p:spTgt spid="506927"/>
                                        </p:tgtEl>
                                        <p:attrNameLst>
                                          <p:attrName>ppt_x</p:attrName>
                                          <p:attrName>ppt_y</p:attrName>
                                        </p:attrNameLst>
                                      </p:cBhvr>
                                      <p:rCtr x="3003" y="0"/>
                                    </p:animMotion>
                                  </p:childTnLst>
                                </p:cTn>
                              </p:par>
                              <p:par>
                                <p:cTn id="57" presetID="63" presetClass="path" presetSubtype="0" accel="50000" decel="50000" fill="hold" grpId="1" nodeType="withEffect">
                                  <p:stCondLst>
                                    <p:cond delay="0"/>
                                  </p:stCondLst>
                                  <p:childTnLst>
                                    <p:animMotion origin="layout" path="M 0.06077 0.00046 L 0.12084 0.00046 " pathEditMode="relative" rAng="0" ptsTypes="AA">
                                      <p:cBhvr>
                                        <p:cTn id="58" dur="2000" fill="hold"/>
                                        <p:tgtEl>
                                          <p:spTgt spid="506928"/>
                                        </p:tgtEl>
                                        <p:attrNameLst>
                                          <p:attrName>ppt_x</p:attrName>
                                          <p:attrName>ppt_y</p:attrName>
                                        </p:attrNameLst>
                                      </p:cBhvr>
                                      <p:rCtr x="3003" y="0"/>
                                    </p:animMotion>
                                  </p:childTnLst>
                                </p:cTn>
                              </p:par>
                              <p:par>
                                <p:cTn id="59" presetID="63" presetClass="path" presetSubtype="0" accel="50000" decel="50000" fill="hold" grpId="1" nodeType="withEffect">
                                  <p:stCondLst>
                                    <p:cond delay="0"/>
                                  </p:stCondLst>
                                  <p:childTnLst>
                                    <p:animMotion origin="layout" path="M 0.06077 0.00023 L 0.12118 0.00023 " pathEditMode="relative" rAng="0" ptsTypes="AA">
                                      <p:cBhvr>
                                        <p:cTn id="60" dur="2000" fill="hold"/>
                                        <p:tgtEl>
                                          <p:spTgt spid="506916"/>
                                        </p:tgtEl>
                                        <p:attrNameLst>
                                          <p:attrName>ppt_x</p:attrName>
                                          <p:attrName>ppt_y</p:attrName>
                                        </p:attrNameLst>
                                      </p:cBhvr>
                                      <p:rCtr x="3021" y="0"/>
                                    </p:animMotion>
                                  </p:childTnLst>
                                </p:cTn>
                              </p:par>
                              <p:par>
                                <p:cTn id="61" presetID="63" presetClass="path" presetSubtype="0" accel="50000" decel="50000" fill="hold" grpId="1" nodeType="withEffect">
                                  <p:stCondLst>
                                    <p:cond delay="0"/>
                                  </p:stCondLst>
                                  <p:childTnLst>
                                    <p:animMotion origin="layout" path="M 0.06025 0.00047 L 0.12101 0.00047 " pathEditMode="relative" rAng="0" ptsTypes="AA">
                                      <p:cBhvr>
                                        <p:cTn id="62" dur="2000" fill="hold"/>
                                        <p:tgtEl>
                                          <p:spTgt spid="506914"/>
                                        </p:tgtEl>
                                        <p:attrNameLst>
                                          <p:attrName>ppt_x</p:attrName>
                                          <p:attrName>ppt_y</p:attrName>
                                        </p:attrNameLst>
                                      </p:cBhvr>
                                      <p:rCtr x="3038" y="0"/>
                                    </p:animMotion>
                                  </p:childTnLst>
                                </p:cTn>
                              </p:par>
                              <p:par>
                                <p:cTn id="63" presetID="63" presetClass="path" presetSubtype="0" accel="50000" decel="50000" fill="hold" grpId="1" nodeType="withEffect">
                                  <p:stCondLst>
                                    <p:cond delay="0"/>
                                  </p:stCondLst>
                                  <p:childTnLst>
                                    <p:animMotion origin="layout" path="M 0.06094 0.00069 L 0.12101 0.00069 " pathEditMode="relative" rAng="0" ptsTypes="AA">
                                      <p:cBhvr>
                                        <p:cTn id="64" dur="2000" fill="hold"/>
                                        <p:tgtEl>
                                          <p:spTgt spid="506915"/>
                                        </p:tgtEl>
                                        <p:attrNameLst>
                                          <p:attrName>ppt_x</p:attrName>
                                          <p:attrName>ppt_y</p:attrName>
                                        </p:attrNameLst>
                                      </p:cBhvr>
                                      <p:rCtr x="3003" y="0"/>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63" presetClass="path" presetSubtype="0" accel="50000" decel="50000" fill="hold" nodeType="clickEffect">
                                  <p:stCondLst>
                                    <p:cond delay="0"/>
                                  </p:stCondLst>
                                  <p:childTnLst>
                                    <p:animMotion origin="layout" path="M 0.06059 0.00116 L 0.12135 0.00116 " pathEditMode="relative" rAng="0" ptsTypes="AA">
                                      <p:cBhvr>
                                        <p:cTn id="68" dur="2000" fill="hold"/>
                                        <p:tgtEl>
                                          <p:spTgt spid="5"/>
                                        </p:tgtEl>
                                        <p:attrNameLst>
                                          <p:attrName>ppt_x</p:attrName>
                                          <p:attrName>ppt_y</p:attrName>
                                        </p:attrNameLst>
                                      </p:cBhvr>
                                      <p:rCtr x="3038" y="0"/>
                                    </p:animMotion>
                                  </p:childTnLst>
                                </p:cTn>
                              </p:par>
                            </p:childTnLst>
                          </p:cTn>
                        </p:par>
                      </p:childTnLst>
                    </p:cTn>
                  </p:par>
                  <p:par>
                    <p:cTn id="69" fill="hold" nodeType="clickPar">
                      <p:stCondLst>
                        <p:cond delay="indefinite"/>
                      </p:stCondLst>
                      <p:childTnLst>
                        <p:par>
                          <p:cTn id="70" fill="hold" nodeType="withGroup">
                            <p:stCondLst>
                              <p:cond delay="0"/>
                            </p:stCondLst>
                            <p:childTnLst>
                              <p:par>
                                <p:cTn id="71" presetID="63" presetClass="path" presetSubtype="0" accel="50000" decel="50000" fill="hold" grpId="2" nodeType="clickEffect">
                                  <p:stCondLst>
                                    <p:cond delay="0"/>
                                  </p:stCondLst>
                                  <p:childTnLst>
                                    <p:animMotion origin="layout" path="M 0.12118 0.00069 L 0.19167 0.00069 " pathEditMode="relative" rAng="0" ptsTypes="AA">
                                      <p:cBhvr>
                                        <p:cTn id="72" dur="2000" fill="hold"/>
                                        <p:tgtEl>
                                          <p:spTgt spid="506929"/>
                                        </p:tgtEl>
                                        <p:attrNameLst>
                                          <p:attrName>ppt_x</p:attrName>
                                          <p:attrName>ppt_y</p:attrName>
                                        </p:attrNameLst>
                                      </p:cBhvr>
                                      <p:rCtr x="3524" y="0"/>
                                    </p:animMotion>
                                  </p:childTnLst>
                                </p:cTn>
                              </p:par>
                              <p:par>
                                <p:cTn id="73" presetID="63" presetClass="path" presetSubtype="0" accel="50000" decel="50000" fill="hold" grpId="2" nodeType="withEffect">
                                  <p:stCondLst>
                                    <p:cond delay="0"/>
                                  </p:stCondLst>
                                  <p:childTnLst>
                                    <p:animMotion origin="layout" path="M 0.12171 0.00046 L 0.19219 0.00046 " pathEditMode="relative" rAng="0" ptsTypes="AA">
                                      <p:cBhvr>
                                        <p:cTn id="74" dur="2000" fill="hold"/>
                                        <p:tgtEl>
                                          <p:spTgt spid="506916"/>
                                        </p:tgtEl>
                                        <p:attrNameLst>
                                          <p:attrName>ppt_x</p:attrName>
                                          <p:attrName>ppt_y</p:attrName>
                                        </p:attrNameLst>
                                      </p:cBhvr>
                                      <p:rCtr x="3524" y="0"/>
                                    </p:animMotion>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path" presetSubtype="0" accel="50000" decel="50000" fill="hold" grpId="3" nodeType="clickEffect">
                                  <p:stCondLst>
                                    <p:cond delay="0"/>
                                  </p:stCondLst>
                                  <p:childTnLst>
                                    <p:animMotion origin="layout" path="M 0.1915 0.00069 L 0.1915 0.08634 " pathEditMode="relative" rAng="0" ptsTypes="AA">
                                      <p:cBhvr>
                                        <p:cTn id="78" dur="2000" fill="hold"/>
                                        <p:tgtEl>
                                          <p:spTgt spid="506916"/>
                                        </p:tgtEl>
                                        <p:attrNameLst>
                                          <p:attrName>ppt_x</p:attrName>
                                          <p:attrName>ppt_y</p:attrName>
                                        </p:attrNameLst>
                                      </p:cBhvr>
                                      <p:rCtr x="0" y="4282"/>
                                    </p:animMotion>
                                  </p:childTnLst>
                                </p:cTn>
                              </p:par>
                              <p:par>
                                <p:cTn id="79" presetID="64" presetClass="path" presetSubtype="0" accel="50000" decel="50000" fill="hold" grpId="3" nodeType="withEffect">
                                  <p:stCondLst>
                                    <p:cond delay="0"/>
                                  </p:stCondLst>
                                  <p:childTnLst>
                                    <p:animMotion origin="layout" path="M 0.19167 0.00069 L 0.19167 -0.06412 " pathEditMode="relative" rAng="0" ptsTypes="AA">
                                      <p:cBhvr>
                                        <p:cTn id="80" dur="2000" fill="hold"/>
                                        <p:tgtEl>
                                          <p:spTgt spid="506929"/>
                                        </p:tgtEl>
                                        <p:attrNameLst>
                                          <p:attrName>ppt_x</p:attrName>
                                          <p:attrName>ppt_y</p:attrName>
                                        </p:attrNameLst>
                                      </p:cBhvr>
                                      <p:rCtr x="0" y="-3241"/>
                                    </p:animMotion>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506934"/>
                                        </p:tgtEl>
                                        <p:attrNameLst>
                                          <p:attrName>style.visibility</p:attrName>
                                        </p:attrNameLst>
                                      </p:cBhvr>
                                      <p:to>
                                        <p:strVal val="visible"/>
                                      </p:to>
                                    </p:set>
                                    <p:anim calcmode="lin" valueType="num">
                                      <p:cBhvr>
                                        <p:cTn id="85" dur="2000" fill="hold"/>
                                        <p:tgtEl>
                                          <p:spTgt spid="506934"/>
                                        </p:tgtEl>
                                        <p:attrNameLst>
                                          <p:attrName>ppt_w</p:attrName>
                                        </p:attrNameLst>
                                      </p:cBhvr>
                                      <p:tavLst>
                                        <p:tav tm="0">
                                          <p:val>
                                            <p:fltVal val="0"/>
                                          </p:val>
                                        </p:tav>
                                        <p:tav tm="100000">
                                          <p:val>
                                            <p:strVal val="#ppt_w"/>
                                          </p:val>
                                        </p:tav>
                                      </p:tavLst>
                                    </p:anim>
                                    <p:anim calcmode="lin" valueType="num">
                                      <p:cBhvr>
                                        <p:cTn id="86" dur="2000" fill="hold"/>
                                        <p:tgtEl>
                                          <p:spTgt spid="506934"/>
                                        </p:tgtEl>
                                        <p:attrNameLst>
                                          <p:attrName>ppt_h</p:attrName>
                                        </p:attrNameLst>
                                      </p:cBhvr>
                                      <p:tavLst>
                                        <p:tav tm="0">
                                          <p:val>
                                            <p:strVal val="#ppt_h"/>
                                          </p:val>
                                        </p:tav>
                                        <p:tav tm="100000">
                                          <p:val>
                                            <p:strVal val="#ppt_h"/>
                                          </p:val>
                                        </p:tav>
                                      </p:tavLst>
                                    </p:anim>
                                  </p:childTnLst>
                                </p:cTn>
                              </p:par>
                              <p:par>
                                <p:cTn id="87" presetID="17" presetClass="entr" presetSubtype="10" fill="hold" grpId="0" nodeType="withEffect">
                                  <p:stCondLst>
                                    <p:cond delay="0"/>
                                  </p:stCondLst>
                                  <p:childTnLst>
                                    <p:set>
                                      <p:cBhvr>
                                        <p:cTn id="88" dur="1" fill="hold">
                                          <p:stCondLst>
                                            <p:cond delay="0"/>
                                          </p:stCondLst>
                                        </p:cTn>
                                        <p:tgtEl>
                                          <p:spTgt spid="506933"/>
                                        </p:tgtEl>
                                        <p:attrNameLst>
                                          <p:attrName>style.visibility</p:attrName>
                                        </p:attrNameLst>
                                      </p:cBhvr>
                                      <p:to>
                                        <p:strVal val="visible"/>
                                      </p:to>
                                    </p:set>
                                    <p:anim calcmode="lin" valueType="num">
                                      <p:cBhvr>
                                        <p:cTn id="89" dur="2000" fill="hold"/>
                                        <p:tgtEl>
                                          <p:spTgt spid="506933"/>
                                        </p:tgtEl>
                                        <p:attrNameLst>
                                          <p:attrName>ppt_w</p:attrName>
                                        </p:attrNameLst>
                                      </p:cBhvr>
                                      <p:tavLst>
                                        <p:tav tm="0">
                                          <p:val>
                                            <p:fltVal val="0"/>
                                          </p:val>
                                        </p:tav>
                                        <p:tav tm="100000">
                                          <p:val>
                                            <p:strVal val="#ppt_w"/>
                                          </p:val>
                                        </p:tav>
                                      </p:tavLst>
                                    </p:anim>
                                    <p:anim calcmode="lin" valueType="num">
                                      <p:cBhvr>
                                        <p:cTn id="90" dur="2000" fill="hold"/>
                                        <p:tgtEl>
                                          <p:spTgt spid="506933"/>
                                        </p:tgtEl>
                                        <p:attrNameLst>
                                          <p:attrName>ppt_h</p:attrName>
                                        </p:attrNameLst>
                                      </p:cBhvr>
                                      <p:tavLst>
                                        <p:tav tm="0">
                                          <p:val>
                                            <p:strVal val="#ppt_h"/>
                                          </p:val>
                                        </p:tav>
                                        <p:tav tm="100000">
                                          <p:val>
                                            <p:strVal val="#ppt_h"/>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63" presetClass="path" presetSubtype="0" accel="50000" decel="50000" fill="hold" nodeType="clickEffect">
                                  <p:stCondLst>
                                    <p:cond delay="0"/>
                                  </p:stCondLst>
                                  <p:childTnLst>
                                    <p:animMotion origin="layout" path="M 0.12118 0.00093 L 0.18159 0.00093 " pathEditMode="relative" rAng="0" ptsTypes="AA">
                                      <p:cBhvr>
                                        <p:cTn id="94" dur="2000" fill="hold"/>
                                        <p:tgtEl>
                                          <p:spTgt spid="2"/>
                                        </p:tgtEl>
                                        <p:attrNameLst>
                                          <p:attrName>ppt_x</p:attrName>
                                          <p:attrName>ppt_y</p:attrName>
                                        </p:attrNameLst>
                                      </p:cBhvr>
                                      <p:rCtr x="3021" y="0"/>
                                    </p:animMotion>
                                  </p:childTnLst>
                                </p:cTn>
                              </p:par>
                              <p:par>
                                <p:cTn id="95" presetID="63" presetClass="path" presetSubtype="0" accel="50000" decel="50000" fill="hold" nodeType="withEffect">
                                  <p:stCondLst>
                                    <p:cond delay="0"/>
                                  </p:stCondLst>
                                  <p:childTnLst>
                                    <p:animMotion origin="layout" path="M 0.12205 0.00046 L 0.18177 0.00046 " pathEditMode="relative" rAng="0" ptsTypes="AA">
                                      <p:cBhvr>
                                        <p:cTn id="96" dur="2000" fill="hold"/>
                                        <p:tgtEl>
                                          <p:spTgt spid="8"/>
                                        </p:tgtEl>
                                        <p:attrNameLst>
                                          <p:attrName>ppt_x</p:attrName>
                                          <p:attrName>ppt_y</p:attrName>
                                        </p:attrNameLst>
                                      </p:cBhvr>
                                      <p:rCtr x="2986" y="0"/>
                                    </p:animMotion>
                                  </p:childTnLst>
                                </p:cTn>
                              </p:par>
                              <p:par>
                                <p:cTn id="97" presetID="63" presetClass="path" presetSubtype="0" accel="50000" decel="50000" fill="hold" grpId="2" nodeType="withEffect">
                                  <p:stCondLst>
                                    <p:cond delay="0"/>
                                  </p:stCondLst>
                                  <p:childTnLst>
                                    <p:animMotion origin="layout" path="M 0.12118 0.00024 L 0.18073 0.00024 " pathEditMode="relative" rAng="0" ptsTypes="AA">
                                      <p:cBhvr>
                                        <p:cTn id="98" dur="2000" fill="hold"/>
                                        <p:tgtEl>
                                          <p:spTgt spid="506927"/>
                                        </p:tgtEl>
                                        <p:attrNameLst>
                                          <p:attrName>ppt_x</p:attrName>
                                          <p:attrName>ppt_y</p:attrName>
                                        </p:attrNameLst>
                                      </p:cBhvr>
                                      <p:rCtr x="2969" y="0"/>
                                    </p:animMotion>
                                  </p:childTnLst>
                                </p:cTn>
                              </p:par>
                              <p:par>
                                <p:cTn id="99" presetID="63" presetClass="path" presetSubtype="0" accel="50000" decel="50000" fill="hold" grpId="2" nodeType="withEffect">
                                  <p:stCondLst>
                                    <p:cond delay="0"/>
                                  </p:stCondLst>
                                  <p:childTnLst>
                                    <p:animMotion origin="layout" path="M 0.12118 0.00116 L 0.18125 0.00116 " pathEditMode="relative" rAng="0" ptsTypes="AA">
                                      <p:cBhvr>
                                        <p:cTn id="100" dur="2000" fill="hold"/>
                                        <p:tgtEl>
                                          <p:spTgt spid="506928"/>
                                        </p:tgtEl>
                                        <p:attrNameLst>
                                          <p:attrName>ppt_x</p:attrName>
                                          <p:attrName>ppt_y</p:attrName>
                                        </p:attrNameLst>
                                      </p:cBhvr>
                                      <p:rCtr x="3003" y="0"/>
                                    </p:animMotion>
                                  </p:childTnLst>
                                </p:cTn>
                              </p:par>
                              <p:par>
                                <p:cTn id="101" presetID="63" presetClass="path" presetSubtype="0" accel="50000" decel="50000" fill="hold" grpId="2" nodeType="withEffect">
                                  <p:stCondLst>
                                    <p:cond delay="0"/>
                                  </p:stCondLst>
                                  <p:childTnLst>
                                    <p:animMotion origin="layout" path="M 0.12171 0.0007 L 0.18056 0.0007 " pathEditMode="relative" rAng="0" ptsTypes="AA">
                                      <p:cBhvr>
                                        <p:cTn id="102" dur="2000" fill="hold"/>
                                        <p:tgtEl>
                                          <p:spTgt spid="506914"/>
                                        </p:tgtEl>
                                        <p:attrNameLst>
                                          <p:attrName>ppt_x</p:attrName>
                                          <p:attrName>ppt_y</p:attrName>
                                        </p:attrNameLst>
                                      </p:cBhvr>
                                      <p:rCtr x="2934" y="0"/>
                                    </p:animMotion>
                                  </p:childTnLst>
                                </p:cTn>
                              </p:par>
                              <p:par>
                                <p:cTn id="103" presetID="63" presetClass="path" presetSubtype="0" accel="50000" decel="50000" fill="hold" grpId="2" nodeType="withEffect">
                                  <p:stCondLst>
                                    <p:cond delay="0"/>
                                  </p:stCondLst>
                                  <p:childTnLst>
                                    <p:animMotion origin="layout" path="M 0.12171 0.00069 L 0.18056 0.00069 " pathEditMode="relative" rAng="0" ptsTypes="AA">
                                      <p:cBhvr>
                                        <p:cTn id="104" dur="2000" fill="hold"/>
                                        <p:tgtEl>
                                          <p:spTgt spid="506915"/>
                                        </p:tgtEl>
                                        <p:attrNameLst>
                                          <p:attrName>ppt_x</p:attrName>
                                          <p:attrName>ppt_y</p:attrName>
                                        </p:attrNameLst>
                                      </p:cBhvr>
                                      <p:rCtr x="2934" y="0"/>
                                    </p:animMotion>
                                  </p:childTnLst>
                                </p:cTn>
                              </p:par>
                            </p:childTnLst>
                          </p:cTn>
                        </p:par>
                      </p:childTnLst>
                    </p:cTn>
                  </p:par>
                  <p:par>
                    <p:cTn id="105" fill="hold" nodeType="clickPar">
                      <p:stCondLst>
                        <p:cond delay="indefinite"/>
                      </p:stCondLst>
                      <p:childTnLst>
                        <p:par>
                          <p:cTn id="106" fill="hold" nodeType="withGroup">
                            <p:stCondLst>
                              <p:cond delay="0"/>
                            </p:stCondLst>
                            <p:childTnLst>
                              <p:par>
                                <p:cTn id="107" presetID="63" presetClass="path" presetSubtype="0" accel="50000" decel="50000" fill="hold" nodeType="clickEffect">
                                  <p:stCondLst>
                                    <p:cond delay="0"/>
                                  </p:stCondLst>
                                  <p:childTnLst>
                                    <p:animMotion origin="layout" path="M 0.12031 0.00116 L 0.18073 0.00116 " pathEditMode="relative" rAng="0" ptsTypes="AA">
                                      <p:cBhvr>
                                        <p:cTn id="108" dur="2000" fill="hold"/>
                                        <p:tgtEl>
                                          <p:spTgt spid="5"/>
                                        </p:tgtEl>
                                        <p:attrNameLst>
                                          <p:attrName>ppt_x</p:attrName>
                                          <p:attrName>ppt_y</p:attrName>
                                        </p:attrNameLst>
                                      </p:cBhvr>
                                      <p:rCtr x="3021" y="0"/>
                                    </p:animMotion>
                                  </p:childTnLst>
                                </p:cTn>
                              </p:par>
                            </p:childTnLst>
                          </p:cTn>
                        </p:par>
                      </p:childTnLst>
                    </p:cTn>
                  </p:par>
                  <p:par>
                    <p:cTn id="109" fill="hold" nodeType="clickPar">
                      <p:stCondLst>
                        <p:cond delay="indefinite"/>
                      </p:stCondLst>
                      <p:childTnLst>
                        <p:par>
                          <p:cTn id="110" fill="hold" nodeType="withGroup">
                            <p:stCondLst>
                              <p:cond delay="0"/>
                            </p:stCondLst>
                            <p:childTnLst>
                              <p:par>
                                <p:cTn id="111" presetID="63" presetClass="path" presetSubtype="0" accel="50000" decel="50000" fill="hold" grpId="3" nodeType="clickEffect">
                                  <p:stCondLst>
                                    <p:cond delay="0"/>
                                  </p:stCondLst>
                                  <p:childTnLst>
                                    <p:animMotion origin="layout" path="M 0.18125 0.0007 L 0.25139 0.0007 " pathEditMode="relative" rAng="0" ptsTypes="AA">
                                      <p:cBhvr>
                                        <p:cTn id="112" dur="2000" fill="hold"/>
                                        <p:tgtEl>
                                          <p:spTgt spid="506927"/>
                                        </p:tgtEl>
                                        <p:attrNameLst>
                                          <p:attrName>ppt_x</p:attrName>
                                          <p:attrName>ppt_y</p:attrName>
                                        </p:attrNameLst>
                                      </p:cBhvr>
                                      <p:rCtr x="3507" y="0"/>
                                    </p:animMotion>
                                  </p:childTnLst>
                                </p:cTn>
                              </p:par>
                              <p:par>
                                <p:cTn id="113" presetID="63" presetClass="path" presetSubtype="0" accel="50000" decel="50000" fill="hold" grpId="3" nodeType="withEffect">
                                  <p:stCondLst>
                                    <p:cond delay="0"/>
                                  </p:stCondLst>
                                  <p:childTnLst>
                                    <p:animMotion origin="layout" path="M 0.18091 0.0007 L 0.25174 0.0007 " pathEditMode="relative" rAng="0" ptsTypes="AA">
                                      <p:cBhvr>
                                        <p:cTn id="114" dur="2000" fill="hold"/>
                                        <p:tgtEl>
                                          <p:spTgt spid="506914"/>
                                        </p:tgtEl>
                                        <p:attrNameLst>
                                          <p:attrName>ppt_x</p:attrName>
                                          <p:attrName>ppt_y</p:attrName>
                                        </p:attrNameLst>
                                      </p:cBhvr>
                                      <p:rCtr x="3542" y="0"/>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4" presetClass="path" presetSubtype="0" accel="50000" decel="50000" fill="hold" grpId="4" nodeType="clickEffect">
                                  <p:stCondLst>
                                    <p:cond delay="0"/>
                                  </p:stCondLst>
                                  <p:childTnLst>
                                    <p:animMotion origin="layout" path="M 0.25139 -0.00023 L 0.25139 -0.08542 " pathEditMode="relative" rAng="0" ptsTypes="AA">
                                      <p:cBhvr>
                                        <p:cTn id="118" dur="2000" fill="hold"/>
                                        <p:tgtEl>
                                          <p:spTgt spid="506927"/>
                                        </p:tgtEl>
                                        <p:attrNameLst>
                                          <p:attrName>ppt_x</p:attrName>
                                          <p:attrName>ppt_y</p:attrName>
                                        </p:attrNameLst>
                                      </p:cBhvr>
                                      <p:rCtr x="0" y="-4259"/>
                                    </p:animMotion>
                                  </p:childTnLst>
                                </p:cTn>
                              </p:par>
                              <p:par>
                                <p:cTn id="119" presetID="42" presetClass="path" presetSubtype="0" accel="50000" decel="50000" fill="hold" grpId="4" nodeType="withEffect">
                                  <p:stCondLst>
                                    <p:cond delay="0"/>
                                  </p:stCondLst>
                                  <p:childTnLst>
                                    <p:animMotion origin="layout" path="M 0.25122 0.0007 L 0.25122 0.06551 " pathEditMode="relative" rAng="0" ptsTypes="AA">
                                      <p:cBhvr>
                                        <p:cTn id="120" dur="2000" fill="hold"/>
                                        <p:tgtEl>
                                          <p:spTgt spid="506914"/>
                                        </p:tgtEl>
                                        <p:attrNameLst>
                                          <p:attrName>ppt_x</p:attrName>
                                          <p:attrName>ppt_y</p:attrName>
                                        </p:attrNameLst>
                                      </p:cBhvr>
                                      <p:rCtr x="0" y="3241"/>
                                    </p:animMotion>
                                  </p:childTnLst>
                                </p:cTn>
                              </p:par>
                            </p:childTnLst>
                          </p:cTn>
                        </p:par>
                      </p:childTnLst>
                    </p:cTn>
                  </p:par>
                  <p:par>
                    <p:cTn id="121" fill="hold" nodeType="clickPar">
                      <p:stCondLst>
                        <p:cond delay="indefinite"/>
                      </p:stCondLst>
                      <p:childTnLst>
                        <p:par>
                          <p:cTn id="122" fill="hold" nodeType="withGroup">
                            <p:stCondLst>
                              <p:cond delay="0"/>
                            </p:stCondLst>
                            <p:childTnLst>
                              <p:par>
                                <p:cTn id="123" presetID="63" presetClass="path" presetSubtype="0" accel="50000" decel="50000" fill="hold" nodeType="clickEffect">
                                  <p:stCondLst>
                                    <p:cond delay="0"/>
                                  </p:stCondLst>
                                  <p:childTnLst>
                                    <p:animMotion origin="layout" path="M 0.1809 0.00093 L 0.2427 0.00093 " pathEditMode="relative" rAng="0" ptsTypes="AA">
                                      <p:cBhvr>
                                        <p:cTn id="124" dur="2000" fill="hold"/>
                                        <p:tgtEl>
                                          <p:spTgt spid="2"/>
                                        </p:tgtEl>
                                        <p:attrNameLst>
                                          <p:attrName>ppt_x</p:attrName>
                                          <p:attrName>ppt_y</p:attrName>
                                        </p:attrNameLst>
                                      </p:cBhvr>
                                      <p:rCtr x="3090" y="0"/>
                                    </p:animMotion>
                                  </p:childTnLst>
                                </p:cTn>
                              </p:par>
                              <p:par>
                                <p:cTn id="125" presetID="63" presetClass="path" presetSubtype="0" accel="50000" decel="50000" fill="hold" nodeType="withEffect">
                                  <p:stCondLst>
                                    <p:cond delay="0"/>
                                  </p:stCondLst>
                                  <p:childTnLst>
                                    <p:animMotion origin="layout" path="M 0.18177 0.00047 L 0.24427 0.00047 " pathEditMode="relative" rAng="0" ptsTypes="AA">
                                      <p:cBhvr>
                                        <p:cTn id="126" dur="2000" fill="hold"/>
                                        <p:tgtEl>
                                          <p:spTgt spid="8"/>
                                        </p:tgtEl>
                                        <p:attrNameLst>
                                          <p:attrName>ppt_x</p:attrName>
                                          <p:attrName>ppt_y</p:attrName>
                                        </p:attrNameLst>
                                      </p:cBhvr>
                                      <p:rCtr x="3125" y="0"/>
                                    </p:animMotion>
                                  </p:childTnLst>
                                </p:cTn>
                              </p:par>
                              <p:par>
                                <p:cTn id="127" presetID="63" presetClass="path" presetSubtype="0" accel="50000" decel="50000" fill="hold" grpId="3" nodeType="withEffect">
                                  <p:stCondLst>
                                    <p:cond delay="0"/>
                                  </p:stCondLst>
                                  <p:childTnLst>
                                    <p:animMotion origin="layout" path="M 0.18195 0.0007 L 0.24098 0.0007 " pathEditMode="relative" rAng="0" ptsTypes="AA">
                                      <p:cBhvr>
                                        <p:cTn id="128" dur="2000" fill="hold"/>
                                        <p:tgtEl>
                                          <p:spTgt spid="506928"/>
                                        </p:tgtEl>
                                        <p:attrNameLst>
                                          <p:attrName>ppt_x</p:attrName>
                                          <p:attrName>ppt_y</p:attrName>
                                        </p:attrNameLst>
                                      </p:cBhvr>
                                      <p:rCtr x="2951" y="0"/>
                                    </p:animMotion>
                                  </p:childTnLst>
                                </p:cTn>
                              </p:par>
                              <p:par>
                                <p:cTn id="129" presetID="63" presetClass="path" presetSubtype="0" accel="50000" decel="50000" fill="hold" grpId="3" nodeType="withEffect">
                                  <p:stCondLst>
                                    <p:cond delay="0"/>
                                  </p:stCondLst>
                                  <p:childTnLst>
                                    <p:animMotion origin="layout" path="M 0.18004 0.00093 L 0.24184 0.00093 " pathEditMode="relative" rAng="0" ptsTypes="AA">
                                      <p:cBhvr>
                                        <p:cTn id="130" dur="2000" fill="hold"/>
                                        <p:tgtEl>
                                          <p:spTgt spid="506915"/>
                                        </p:tgtEl>
                                        <p:attrNameLst>
                                          <p:attrName>ppt_x</p:attrName>
                                          <p:attrName>ppt_y</p:attrName>
                                        </p:attrNameLst>
                                      </p:cBhvr>
                                      <p:rCtr x="3090" y="0"/>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63" presetClass="path" presetSubtype="0" accel="50000" decel="50000" fill="hold" nodeType="clickEffect">
                                  <p:stCondLst>
                                    <p:cond delay="0"/>
                                  </p:stCondLst>
                                  <p:childTnLst>
                                    <p:animMotion origin="layout" path="M 0.18073 0.00116 L 0.24114 0.00116 " pathEditMode="relative" rAng="0" ptsTypes="AA">
                                      <p:cBhvr>
                                        <p:cTn id="134" dur="2000" fill="hold"/>
                                        <p:tgtEl>
                                          <p:spTgt spid="5"/>
                                        </p:tgtEl>
                                        <p:attrNameLst>
                                          <p:attrName>ppt_x</p:attrName>
                                          <p:attrName>ppt_y</p:attrName>
                                        </p:attrNameLst>
                                      </p:cBhvr>
                                      <p:rCtr x="3021" y="0"/>
                                    </p:animMotion>
                                  </p:childTnLst>
                                </p:cTn>
                              </p:par>
                            </p:childTnLst>
                          </p:cTn>
                        </p:par>
                      </p:childTnLst>
                    </p:cTn>
                  </p:par>
                  <p:par>
                    <p:cTn id="135" fill="hold" nodeType="clickPar">
                      <p:stCondLst>
                        <p:cond delay="indefinite"/>
                      </p:stCondLst>
                      <p:childTnLst>
                        <p:par>
                          <p:cTn id="136" fill="hold" nodeType="withGroup">
                            <p:stCondLst>
                              <p:cond delay="0"/>
                            </p:stCondLst>
                            <p:childTnLst>
                              <p:par>
                                <p:cTn id="137" presetID="63" presetClass="path" presetSubtype="0" accel="50000" decel="50000" fill="hold" grpId="4" nodeType="clickEffect">
                                  <p:stCondLst>
                                    <p:cond delay="0"/>
                                  </p:stCondLst>
                                  <p:childTnLst>
                                    <p:animMotion origin="layout" path="M 0.24167 0.0007 L 0.31181 0.0007 " pathEditMode="relative" rAng="0" ptsTypes="AA">
                                      <p:cBhvr>
                                        <p:cTn id="138" dur="2000" fill="hold"/>
                                        <p:tgtEl>
                                          <p:spTgt spid="506928"/>
                                        </p:tgtEl>
                                        <p:attrNameLst>
                                          <p:attrName>ppt_x</p:attrName>
                                          <p:attrName>ppt_y</p:attrName>
                                        </p:attrNameLst>
                                      </p:cBhvr>
                                      <p:rCtr x="3507" y="0"/>
                                    </p:animMotion>
                                  </p:childTnLst>
                                </p:cTn>
                              </p:par>
                              <p:par>
                                <p:cTn id="139" presetID="63" presetClass="path" presetSubtype="0" accel="50000" decel="50000" fill="hold" grpId="4" nodeType="withEffect">
                                  <p:stCondLst>
                                    <p:cond delay="0"/>
                                  </p:stCondLst>
                                  <p:childTnLst>
                                    <p:animMotion origin="layout" path="M 0.24184 0.00093 L 0.31129 0.00093 " pathEditMode="relative" rAng="0" ptsTypes="AA">
                                      <p:cBhvr>
                                        <p:cTn id="140" dur="2000" fill="hold"/>
                                        <p:tgtEl>
                                          <p:spTgt spid="506915"/>
                                        </p:tgtEl>
                                        <p:attrNameLst>
                                          <p:attrName>ppt_x</p:attrName>
                                          <p:attrName>ppt_y</p:attrName>
                                        </p:attrNameLst>
                                      </p:cBhvr>
                                      <p:rCtr x="3472" y="0"/>
                                    </p:animMotion>
                                  </p:childTnLst>
                                </p:cTn>
                              </p:par>
                            </p:childTnLst>
                          </p:cTn>
                        </p:par>
                      </p:childTnLst>
                    </p:cTn>
                  </p:par>
                  <p:par>
                    <p:cTn id="141" fill="hold" nodeType="clickPar">
                      <p:stCondLst>
                        <p:cond delay="indefinite"/>
                      </p:stCondLst>
                      <p:childTnLst>
                        <p:par>
                          <p:cTn id="142" fill="hold" nodeType="withGroup">
                            <p:stCondLst>
                              <p:cond delay="0"/>
                            </p:stCondLst>
                            <p:childTnLst>
                              <p:par>
                                <p:cTn id="143" presetID="64" presetClass="path" presetSubtype="0" accel="50000" decel="50000" fill="hold" grpId="5" nodeType="clickEffect">
                                  <p:stCondLst>
                                    <p:cond delay="0"/>
                                  </p:stCondLst>
                                  <p:childTnLst>
                                    <p:animMotion origin="layout" path="M 0.31146 0.0007 L 0.31146 -0.10671 " pathEditMode="relative" rAng="0" ptsTypes="AA">
                                      <p:cBhvr>
                                        <p:cTn id="144" dur="2000" fill="hold"/>
                                        <p:tgtEl>
                                          <p:spTgt spid="506928"/>
                                        </p:tgtEl>
                                        <p:attrNameLst>
                                          <p:attrName>ppt_x</p:attrName>
                                          <p:attrName>ppt_y</p:attrName>
                                        </p:attrNameLst>
                                      </p:cBhvr>
                                      <p:rCtr x="0" y="-5370"/>
                                    </p:animMotion>
                                  </p:childTnLst>
                                </p:cTn>
                              </p:par>
                              <p:par>
                                <p:cTn id="145" presetID="42" presetClass="path" presetSubtype="0" accel="50000" decel="50000" fill="hold" grpId="5" nodeType="withEffect">
                                  <p:stCondLst>
                                    <p:cond delay="0"/>
                                  </p:stCondLst>
                                  <p:childTnLst>
                                    <p:animMotion origin="layout" path="M 0.31164 0.00093 L 0.31164 0.04398 " pathEditMode="relative" rAng="0" ptsTypes="AA">
                                      <p:cBhvr>
                                        <p:cTn id="146" dur="2000" fill="hold"/>
                                        <p:tgtEl>
                                          <p:spTgt spid="506915"/>
                                        </p:tgtEl>
                                        <p:attrNameLst>
                                          <p:attrName>ppt_x</p:attrName>
                                          <p:attrName>ppt_y</p:attrName>
                                        </p:attrNameLst>
                                      </p:cBhvr>
                                      <p:rCtr x="0" y="2153"/>
                                    </p:animMotion>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7" presetClass="entr" presetSubtype="10" fill="hold" grpId="0" nodeType="clickEffect">
                                  <p:stCondLst>
                                    <p:cond delay="0"/>
                                  </p:stCondLst>
                                  <p:childTnLst>
                                    <p:set>
                                      <p:cBhvr>
                                        <p:cTn id="150" dur="1" fill="hold">
                                          <p:stCondLst>
                                            <p:cond delay="0"/>
                                          </p:stCondLst>
                                        </p:cTn>
                                        <p:tgtEl>
                                          <p:spTgt spid="506935"/>
                                        </p:tgtEl>
                                        <p:attrNameLst>
                                          <p:attrName>style.visibility</p:attrName>
                                        </p:attrNameLst>
                                      </p:cBhvr>
                                      <p:to>
                                        <p:strVal val="visible"/>
                                      </p:to>
                                    </p:set>
                                    <p:anim calcmode="lin" valueType="num">
                                      <p:cBhvr>
                                        <p:cTn id="151" dur="2000" fill="hold"/>
                                        <p:tgtEl>
                                          <p:spTgt spid="506935"/>
                                        </p:tgtEl>
                                        <p:attrNameLst>
                                          <p:attrName>ppt_w</p:attrName>
                                        </p:attrNameLst>
                                      </p:cBhvr>
                                      <p:tavLst>
                                        <p:tav tm="0">
                                          <p:val>
                                            <p:fltVal val="0"/>
                                          </p:val>
                                        </p:tav>
                                        <p:tav tm="100000">
                                          <p:val>
                                            <p:strVal val="#ppt_w"/>
                                          </p:val>
                                        </p:tav>
                                      </p:tavLst>
                                    </p:anim>
                                    <p:anim calcmode="lin" valueType="num">
                                      <p:cBhvr>
                                        <p:cTn id="152" dur="2000" fill="hold"/>
                                        <p:tgtEl>
                                          <p:spTgt spid="506935"/>
                                        </p:tgtEl>
                                        <p:attrNameLst>
                                          <p:attrName>ppt_h</p:attrName>
                                        </p:attrNameLst>
                                      </p:cBhvr>
                                      <p:tavLst>
                                        <p:tav tm="0">
                                          <p:val>
                                            <p:strVal val="#ppt_h"/>
                                          </p:val>
                                        </p:tav>
                                        <p:tav tm="100000">
                                          <p:val>
                                            <p:strVal val="#ppt_h"/>
                                          </p:val>
                                        </p:tav>
                                      </p:tavLst>
                                    </p:anim>
                                  </p:childTnLst>
                                </p:cTn>
                              </p:par>
                              <p:par>
                                <p:cTn id="153" presetID="17" presetClass="entr" presetSubtype="10" fill="hold" grpId="0" nodeType="withEffect">
                                  <p:stCondLst>
                                    <p:cond delay="0"/>
                                  </p:stCondLst>
                                  <p:childTnLst>
                                    <p:set>
                                      <p:cBhvr>
                                        <p:cTn id="154" dur="1" fill="hold">
                                          <p:stCondLst>
                                            <p:cond delay="0"/>
                                          </p:stCondLst>
                                        </p:cTn>
                                        <p:tgtEl>
                                          <p:spTgt spid="506936"/>
                                        </p:tgtEl>
                                        <p:attrNameLst>
                                          <p:attrName>style.visibility</p:attrName>
                                        </p:attrNameLst>
                                      </p:cBhvr>
                                      <p:to>
                                        <p:strVal val="visible"/>
                                      </p:to>
                                    </p:set>
                                    <p:anim calcmode="lin" valueType="num">
                                      <p:cBhvr>
                                        <p:cTn id="155" dur="2000" fill="hold"/>
                                        <p:tgtEl>
                                          <p:spTgt spid="506936"/>
                                        </p:tgtEl>
                                        <p:attrNameLst>
                                          <p:attrName>ppt_w</p:attrName>
                                        </p:attrNameLst>
                                      </p:cBhvr>
                                      <p:tavLst>
                                        <p:tav tm="0">
                                          <p:val>
                                            <p:fltVal val="0"/>
                                          </p:val>
                                        </p:tav>
                                        <p:tav tm="100000">
                                          <p:val>
                                            <p:strVal val="#ppt_w"/>
                                          </p:val>
                                        </p:tav>
                                      </p:tavLst>
                                    </p:anim>
                                    <p:anim calcmode="lin" valueType="num">
                                      <p:cBhvr>
                                        <p:cTn id="156" dur="2000" fill="hold"/>
                                        <p:tgtEl>
                                          <p:spTgt spid="5069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914" grpId="0" animBg="1"/>
      <p:bldP spid="506914" grpId="1" animBg="1"/>
      <p:bldP spid="506914" grpId="2" animBg="1"/>
      <p:bldP spid="506914" grpId="3" animBg="1"/>
      <p:bldP spid="506914" grpId="4" animBg="1"/>
      <p:bldP spid="506915" grpId="0" animBg="1"/>
      <p:bldP spid="506915" grpId="1" animBg="1"/>
      <p:bldP spid="506915" grpId="2" animBg="1"/>
      <p:bldP spid="506915" grpId="3" animBg="1"/>
      <p:bldP spid="506915" grpId="4" animBg="1"/>
      <p:bldP spid="506915" grpId="5" animBg="1"/>
      <p:bldP spid="506916" grpId="0" animBg="1"/>
      <p:bldP spid="506916" grpId="1" animBg="1"/>
      <p:bldP spid="506916" grpId="2" animBg="1"/>
      <p:bldP spid="506916" grpId="3" animBg="1"/>
      <p:bldP spid="506917" grpId="0" animBg="1"/>
      <p:bldP spid="506917" grpId="1" animBg="1"/>
      <p:bldP spid="506917" grpId="2" animBg="1"/>
      <p:bldP spid="506927" grpId="0" animBg="1"/>
      <p:bldP spid="506927" grpId="1" animBg="1"/>
      <p:bldP spid="506927" grpId="2" animBg="1"/>
      <p:bldP spid="506927" grpId="3" animBg="1"/>
      <p:bldP spid="506927" grpId="4" animBg="1"/>
      <p:bldP spid="506928" grpId="0" animBg="1"/>
      <p:bldP spid="506928" grpId="1" animBg="1"/>
      <p:bldP spid="506928" grpId="2" animBg="1"/>
      <p:bldP spid="506928" grpId="3" animBg="1"/>
      <p:bldP spid="506928" grpId="4" animBg="1"/>
      <p:bldP spid="506928" grpId="5" animBg="1"/>
      <p:bldP spid="506929" grpId="0" animBg="1"/>
      <p:bldP spid="506929" grpId="1" animBg="1"/>
      <p:bldP spid="506929" grpId="2" animBg="1"/>
      <p:bldP spid="506929" grpId="3" animBg="1"/>
      <p:bldP spid="506930" grpId="0" animBg="1"/>
      <p:bldP spid="506930" grpId="1" animBg="1"/>
      <p:bldP spid="506930" grpId="2" animBg="1"/>
      <p:bldP spid="506933" grpId="0" animBg="1"/>
      <p:bldP spid="506934" grpId="0" animBg="1"/>
      <p:bldP spid="506935" grpId="0" animBg="1"/>
      <p:bldP spid="5069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8" y="380924"/>
            <a:ext cx="9144000" cy="6459832"/>
          </a:xfrm>
        </p:spPr>
        <p:style>
          <a:lnRef idx="1">
            <a:schemeClr val="accent4"/>
          </a:lnRef>
          <a:fillRef idx="2">
            <a:schemeClr val="accent4"/>
          </a:fillRef>
          <a:effectRef idx="1">
            <a:schemeClr val="accent4"/>
          </a:effectRef>
          <a:fontRef idx="minor">
            <a:schemeClr val="dk1"/>
          </a:fontRef>
        </p:style>
        <p:txBody>
          <a:bodyPr>
            <a:normAutofit/>
          </a:bodyPr>
          <a:lstStyle/>
          <a:p>
            <a:pPr marL="0" indent="0">
              <a:buClrTx/>
              <a:buNone/>
            </a:pPr>
            <a:endParaRPr lang="en-US" b="0" dirty="0" smtClean="0">
              <a:solidFill>
                <a:srgbClr val="002060"/>
              </a:solidFill>
              <a:latin typeface="Berlin Sans FB" pitchFamily="34" charset="0"/>
            </a:endParaRPr>
          </a:p>
          <a:p>
            <a:pPr marL="0" indent="0">
              <a:buClrTx/>
              <a:buNone/>
            </a:pPr>
            <a:r>
              <a:rPr lang="en-US" b="0" dirty="0" smtClean="0">
                <a:solidFill>
                  <a:srgbClr val="002060"/>
                </a:solidFill>
                <a:latin typeface="Berlin Sans FB" pitchFamily="34" charset="0"/>
              </a:rPr>
              <a:t>             </a:t>
            </a:r>
          </a:p>
          <a:p>
            <a:pPr marL="0" indent="0">
              <a:buClrTx/>
              <a:buNone/>
            </a:pPr>
            <a:endParaRPr lang="en-US" b="0" dirty="0" smtClean="0">
              <a:solidFill>
                <a:srgbClr val="002060"/>
              </a:solidFill>
              <a:latin typeface="Berlin Sans FB" pitchFamily="34" charset="0"/>
            </a:endParaRPr>
          </a:p>
          <a:p>
            <a:pPr marL="0" indent="0">
              <a:buClrTx/>
              <a:buNone/>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a:solidFill>
                <a:srgbClr val="002060"/>
              </a:solidFill>
              <a:latin typeface="Berlin Sans FB" pitchFamily="34" charset="0"/>
            </a:endParaRPr>
          </a:p>
          <a:p>
            <a:pPr>
              <a:buClrTx/>
              <a:buFont typeface="Wingdings" panose="05000000000000000000" pitchFamily="2" charset="2"/>
              <a:buChar char="v"/>
            </a:pPr>
            <a:endParaRPr lang="en-US" b="0" dirty="0" smtClean="0">
              <a:solidFill>
                <a:srgbClr val="002060"/>
              </a:solidFill>
              <a:latin typeface="Berlin Sans FB" pitchFamily="34" charset="0"/>
            </a:endParaRPr>
          </a:p>
          <a:p>
            <a:pPr marL="0" indent="0">
              <a:buClrTx/>
              <a:buNone/>
            </a:pPr>
            <a:endParaRPr lang="en-US" b="0" dirty="0" smtClean="0">
              <a:solidFill>
                <a:srgbClr val="002060"/>
              </a:solidFill>
              <a:latin typeface="Berlin Sans FB" pitchFamily="34" charset="0"/>
            </a:endParaRPr>
          </a:p>
          <a:p>
            <a:pPr marL="0" indent="0">
              <a:buClrTx/>
              <a:buNone/>
            </a:pPr>
            <a:endParaRPr lang="en-US" b="0" dirty="0" smtClean="0">
              <a:solidFill>
                <a:srgbClr val="002060"/>
              </a:solidFill>
              <a:latin typeface="Berlin Sans FB" pitchFamily="34" charset="0"/>
            </a:endParaRPr>
          </a:p>
          <a:p>
            <a:pPr marL="0" indent="0">
              <a:buClrTx/>
              <a:buNone/>
            </a:pPr>
            <a:endParaRPr lang="en-US" b="0" dirty="0" smtClean="0">
              <a:solidFill>
                <a:srgbClr val="002060"/>
              </a:solidFill>
              <a:latin typeface="Berlin Sans FB" pitchFamily="34" charset="0"/>
            </a:endParaRPr>
          </a:p>
        </p:txBody>
      </p:sp>
      <p:sp>
        <p:nvSpPr>
          <p:cNvPr id="5" name="Title 5"/>
          <p:cNvSpPr txBox="1">
            <a:spLocks/>
          </p:cNvSpPr>
          <p:nvPr/>
        </p:nvSpPr>
        <p:spPr>
          <a:xfrm>
            <a:off x="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KEY TO SUCCESS</a:t>
            </a:r>
            <a:endParaRPr lang="en-US" sz="2000" dirty="0">
              <a:solidFill>
                <a:srgbClr val="FFFF00"/>
              </a:solidFill>
              <a:latin typeface="Berlin Sans FB" panose="020E0602020502020306" pitchFamily="34" charset="0"/>
            </a:endParaRPr>
          </a:p>
        </p:txBody>
      </p:sp>
      <p:sp>
        <p:nvSpPr>
          <p:cNvPr id="9" name="TextBox 8"/>
          <p:cNvSpPr txBox="1"/>
          <p:nvPr/>
        </p:nvSpPr>
        <p:spPr>
          <a:xfrm>
            <a:off x="1443789" y="2532891"/>
            <a:ext cx="5740674"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smtClean="0">
                <a:solidFill>
                  <a:srgbClr val="002060"/>
                </a:solidFill>
                <a:latin typeface="Berlin Sans FB" pitchFamily="34" charset="0"/>
              </a:rPr>
              <a:t>Alignment Control through proper ring building</a:t>
            </a:r>
            <a:endParaRPr lang="en-US" sz="2200" dirty="0">
              <a:solidFill>
                <a:srgbClr val="002060"/>
              </a:solidFill>
              <a:latin typeface="Berlin Sans FB" pitchFamily="34" charset="0"/>
            </a:endParaRPr>
          </a:p>
        </p:txBody>
      </p:sp>
      <p:sp>
        <p:nvSpPr>
          <p:cNvPr id="11" name="TextBox 10"/>
          <p:cNvSpPr txBox="1"/>
          <p:nvPr/>
        </p:nvSpPr>
        <p:spPr>
          <a:xfrm>
            <a:off x="1447800" y="1774046"/>
            <a:ext cx="4762842"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smtClean="0">
                <a:solidFill>
                  <a:srgbClr val="002060"/>
                </a:solidFill>
                <a:latin typeface="Berlin Sans FB" pitchFamily="34" charset="0"/>
              </a:rPr>
              <a:t>Maintenance of Proper Face Pressure </a:t>
            </a:r>
            <a:endParaRPr lang="en-US" sz="2200" dirty="0">
              <a:solidFill>
                <a:srgbClr val="002060"/>
              </a:solidFill>
              <a:latin typeface="Berlin Sans FB" pitchFamily="34" charset="0"/>
            </a:endParaRPr>
          </a:p>
        </p:txBody>
      </p:sp>
      <p:sp>
        <p:nvSpPr>
          <p:cNvPr id="13" name="TextBox 12"/>
          <p:cNvSpPr txBox="1"/>
          <p:nvPr/>
        </p:nvSpPr>
        <p:spPr>
          <a:xfrm>
            <a:off x="1447800" y="3276600"/>
            <a:ext cx="7162800" cy="830997"/>
          </a:xfrm>
          <a:prstGeom prst="rect">
            <a:avLst/>
          </a:prstGeom>
          <a:solidFill>
            <a:schemeClr val="accent6">
              <a:lumMod val="40000"/>
              <a:lumOff val="60000"/>
            </a:schemeClr>
          </a:solidFill>
          <a:ln>
            <a:solidFill>
              <a:schemeClr val="tx1"/>
            </a:solidFill>
          </a:ln>
        </p:spPr>
        <p:txBody>
          <a:bodyPr wrap="square" rtlCol="0">
            <a:spAutoFit/>
          </a:bodyPr>
          <a:lstStyle/>
          <a:p>
            <a:pPr defTabSz="914400">
              <a:spcBef>
                <a:spcPts val="1200"/>
              </a:spcBef>
              <a:buSzPct val="120000"/>
            </a:pPr>
            <a:r>
              <a:rPr lang="en-US" sz="2400" dirty="0" smtClean="0">
                <a:solidFill>
                  <a:srgbClr val="002060"/>
                </a:solidFill>
                <a:latin typeface="Berlin Sans FB" pitchFamily="34" charset="0"/>
              </a:rPr>
              <a:t>Use of proper conditioning agent for </a:t>
            </a:r>
            <a:r>
              <a:rPr lang="en-US" sz="2400" dirty="0" err="1" smtClean="0">
                <a:solidFill>
                  <a:srgbClr val="002060"/>
                </a:solidFill>
                <a:latin typeface="Berlin Sans FB" pitchFamily="34" charset="0"/>
              </a:rPr>
              <a:t>declogging</a:t>
            </a:r>
            <a:r>
              <a:rPr lang="en-US" sz="2400" dirty="0" smtClean="0">
                <a:solidFill>
                  <a:srgbClr val="002060"/>
                </a:solidFill>
                <a:latin typeface="Berlin Sans FB" pitchFamily="34" charset="0"/>
              </a:rPr>
              <a:t> of excavated muck </a:t>
            </a:r>
            <a:r>
              <a:rPr lang="en-US" sz="2200" dirty="0" smtClean="0">
                <a:solidFill>
                  <a:srgbClr val="002060"/>
                </a:solidFill>
                <a:latin typeface="Berlin Sans FB" pitchFamily="34" charset="0"/>
              </a:rPr>
              <a:t> </a:t>
            </a:r>
            <a:endParaRPr lang="en-US" sz="2200" dirty="0">
              <a:solidFill>
                <a:srgbClr val="002060"/>
              </a:solidFill>
              <a:latin typeface="Berlin Sans FB" pitchFamily="34" charset="0"/>
            </a:endParaRPr>
          </a:p>
        </p:txBody>
      </p:sp>
      <p:sp>
        <p:nvSpPr>
          <p:cNvPr id="17" name="TextBox 16"/>
          <p:cNvSpPr txBox="1"/>
          <p:nvPr/>
        </p:nvSpPr>
        <p:spPr>
          <a:xfrm>
            <a:off x="1447800" y="4495800"/>
            <a:ext cx="4161717"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smtClean="0">
                <a:solidFill>
                  <a:srgbClr val="002060"/>
                </a:solidFill>
                <a:latin typeface="Berlin Sans FB" pitchFamily="34" charset="0"/>
              </a:rPr>
              <a:t>Proper Grout Pressure &amp; Volume  </a:t>
            </a:r>
            <a:endParaRPr lang="en-US" sz="2200" dirty="0">
              <a:solidFill>
                <a:srgbClr val="002060"/>
              </a:solidFill>
              <a:latin typeface="Berlin Sans FB" pitchFamily="34" charset="0"/>
            </a:endParaRPr>
          </a:p>
        </p:txBody>
      </p:sp>
      <p:sp>
        <p:nvSpPr>
          <p:cNvPr id="18" name="TextBox 17"/>
          <p:cNvSpPr txBox="1"/>
          <p:nvPr/>
        </p:nvSpPr>
        <p:spPr>
          <a:xfrm>
            <a:off x="408225" y="854320"/>
            <a:ext cx="5027027" cy="461665"/>
          </a:xfrm>
          <a:prstGeom prst="rect">
            <a:avLst/>
          </a:prstGeom>
          <a:solidFill>
            <a:schemeClr val="tx2">
              <a:lumMod val="40000"/>
              <a:lumOff val="60000"/>
            </a:schemeClr>
          </a:solidFill>
          <a:ln>
            <a:solidFill>
              <a:schemeClr val="tx1"/>
            </a:solidFill>
          </a:ln>
        </p:spPr>
        <p:txBody>
          <a:bodyPr wrap="square" rtlCol="0">
            <a:spAutoFit/>
          </a:bodyPr>
          <a:lstStyle/>
          <a:p>
            <a:pPr algn="ctr" defTabSz="914400">
              <a:spcBef>
                <a:spcPts val="1200"/>
              </a:spcBef>
              <a:buSzPct val="120000"/>
            </a:pPr>
            <a:r>
              <a:rPr lang="en-US" sz="2400" dirty="0" smtClean="0">
                <a:solidFill>
                  <a:srgbClr val="002060"/>
                </a:solidFill>
                <a:latin typeface="Berlin Sans FB" pitchFamily="34" charset="0"/>
              </a:rPr>
              <a:t>Successful TBM Operation Depends  </a:t>
            </a:r>
            <a:endParaRPr lang="en-US" sz="2400" dirty="0">
              <a:solidFill>
                <a:srgbClr val="002060"/>
              </a:solidFill>
              <a:latin typeface="Berlin Sans FB" pitchFamily="34" charset="0"/>
            </a:endParaRPr>
          </a:p>
        </p:txBody>
      </p:sp>
      <p:sp>
        <p:nvSpPr>
          <p:cNvPr id="12" name="TextBox 11"/>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a:t>
            </a:r>
            <a:r>
              <a:rPr lang="en-US" sz="1700" kern="0" dirty="0">
                <a:solidFill>
                  <a:srgbClr val="FFFF00"/>
                </a:solidFill>
              </a:rPr>
              <a:t>Tunneling in East West Metro</a:t>
            </a:r>
            <a:r>
              <a:rPr kumimoji="0" lang="en-US" sz="1700" b="0" i="0" u="none" strike="noStrike" kern="0" cap="none" spc="0" normalizeH="0" baseline="0" noProof="0" dirty="0" smtClean="0">
                <a:ln>
                  <a:noFill/>
                </a:ln>
                <a:solidFill>
                  <a:srgbClr val="FFFF00"/>
                </a:solidFill>
                <a:effectLst/>
                <a:uLnTx/>
                <a:uFillTx/>
              </a:rPr>
              <a:t> Kolkata</a:t>
            </a:r>
          </a:p>
        </p:txBody>
      </p:sp>
      <p:pic>
        <p:nvPicPr>
          <p:cNvPr id="27" name="Picture 26"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159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33130" y="0"/>
            <a:ext cx="9144000" cy="65071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UNDERGROUND TUNNELING IN KOLKATA</a:t>
            </a:r>
          </a:p>
          <a:p>
            <a:pPr defTabSz="914075"/>
            <a:r>
              <a:rPr lang="en-US" sz="1800" u="sng" dirty="0">
                <a:solidFill>
                  <a:srgbClr val="FFFF00"/>
                </a:solidFill>
                <a:latin typeface="Berlin Sans FB" panose="020E0602020502020306" pitchFamily="34" charset="0"/>
              </a:rPr>
              <a:t>The following Technical factors are considered critical for tunneling </a:t>
            </a:r>
            <a:r>
              <a:rPr lang="en-US" sz="1800" u="sng" dirty="0" smtClean="0">
                <a:solidFill>
                  <a:srgbClr val="FFFF00"/>
                </a:solidFill>
                <a:latin typeface="Berlin Sans FB" panose="020E0602020502020306" pitchFamily="34" charset="0"/>
              </a:rPr>
              <a:t>work</a:t>
            </a:r>
            <a:endParaRPr lang="en-US" sz="2000" dirty="0">
              <a:solidFill>
                <a:srgbClr val="FFFF00"/>
              </a:solidFill>
              <a:latin typeface="Berlin Sans FB" panose="020E0602020502020306"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748651937"/>
              </p:ext>
            </p:extLst>
          </p:nvPr>
        </p:nvGraphicFramePr>
        <p:xfrm>
          <a:off x="0" y="1295400"/>
          <a:ext cx="9110871" cy="640080"/>
        </p:xfrm>
        <a:graphic>
          <a:graphicData uri="http://schemas.openxmlformats.org/drawingml/2006/table">
            <a:tbl>
              <a:tblPr firstRow="1" bandRow="1">
                <a:tableStyleId>{5C22544A-7EE6-4342-B048-85BDC9FD1C3A}</a:tableStyleId>
              </a:tblPr>
              <a:tblGrid>
                <a:gridCol w="1828800"/>
                <a:gridCol w="1752600"/>
                <a:gridCol w="1676400"/>
                <a:gridCol w="2057400"/>
                <a:gridCol w="1795671"/>
              </a:tblGrid>
              <a:tr h="640080">
                <a:tc>
                  <a:txBody>
                    <a:bodyPr/>
                    <a:lstStyle/>
                    <a:p>
                      <a:r>
                        <a:rPr lang="en-US" sz="1600" b="0" dirty="0" smtClean="0">
                          <a:solidFill>
                            <a:srgbClr val="002060"/>
                          </a:solidFill>
                          <a:latin typeface="Berlin Sans FB" pitchFamily="34" charset="0"/>
                        </a:rPr>
                        <a:t>Soft Clay subsoil</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Proper Selection of TBM</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Effective design of tunnel lining</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operation of TBM &amp; Face Pressure</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Alignment</a:t>
                      </a:r>
                      <a:r>
                        <a:rPr lang="en-US" sz="1600" b="0" baseline="0" dirty="0" smtClean="0">
                          <a:solidFill>
                            <a:srgbClr val="002060"/>
                          </a:solidFill>
                          <a:latin typeface="Berlin Sans FB" pitchFamily="34" charset="0"/>
                        </a:rPr>
                        <a:t> control of TBM</a:t>
                      </a:r>
                      <a:endParaRPr lang="en-US" sz="1600" b="0" dirty="0">
                        <a:solidFill>
                          <a:srgbClr val="002060"/>
                        </a:solidFill>
                        <a:latin typeface="Berlin Sans FB" pitchFamily="34" charset="0"/>
                      </a:endParaRPr>
                    </a:p>
                  </a:txBody>
                  <a:tcPr>
                    <a:solidFill>
                      <a:schemeClr val="accent6">
                        <a:lumMod val="40000"/>
                        <a:lumOff val="60000"/>
                      </a:schemeClr>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3675250623"/>
              </p:ext>
            </p:extLst>
          </p:nvPr>
        </p:nvGraphicFramePr>
        <p:xfrm>
          <a:off x="0" y="1981200"/>
          <a:ext cx="9144000" cy="640080"/>
        </p:xfrm>
        <a:graphic>
          <a:graphicData uri="http://schemas.openxmlformats.org/drawingml/2006/table">
            <a:tbl>
              <a:tblPr firstRow="1" bandRow="1">
                <a:tableStyleId>{5C22544A-7EE6-4342-B048-85BDC9FD1C3A}</a:tableStyleId>
              </a:tblPr>
              <a:tblGrid>
                <a:gridCol w="1828800"/>
                <a:gridCol w="1752600"/>
                <a:gridCol w="1676400"/>
                <a:gridCol w="2057400"/>
                <a:gridCol w="1828800"/>
              </a:tblGrid>
              <a:tr h="640080">
                <a:tc>
                  <a:txBody>
                    <a:bodyPr/>
                    <a:lstStyle/>
                    <a:p>
                      <a:r>
                        <a:rPr lang="en-US" sz="1600" b="0" dirty="0" smtClean="0">
                          <a:solidFill>
                            <a:srgbClr val="002060"/>
                          </a:solidFill>
                          <a:latin typeface="Berlin Sans FB" pitchFamily="34" charset="0"/>
                        </a:rPr>
                        <a:t>Less overburden at places</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Effective design of tunnel lining</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operation of TBM</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pPr marL="0" marR="0" lvl="0" indent="0" algn="l" defTabSz="9134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2060"/>
                          </a:solidFill>
                          <a:effectLst/>
                          <a:uLnTx/>
                          <a:uFillTx/>
                          <a:latin typeface="Berlin Sans FB" pitchFamily="34" charset="0"/>
                          <a:ea typeface="+mn-ea"/>
                          <a:cs typeface="+mn-cs"/>
                        </a:rPr>
                        <a:t>Alignment control of TBM</a:t>
                      </a:r>
                      <a:endParaRPr kumimoji="0" lang="en-US" sz="1600" b="0" i="0" u="none" strike="noStrike" kern="1200" cap="none" spc="0" normalizeH="0" baseline="0" noProof="0" dirty="0">
                        <a:ln>
                          <a:noFill/>
                        </a:ln>
                        <a:solidFill>
                          <a:srgbClr val="002060"/>
                        </a:solidFill>
                        <a:effectLst/>
                        <a:uLnTx/>
                        <a:uFillTx/>
                        <a:latin typeface="Berlin Sans FB" pitchFamily="34" charset="0"/>
                        <a:ea typeface="+mn-ea"/>
                        <a:cs typeface="+mn-cs"/>
                      </a:endParaRPr>
                    </a:p>
                  </a:txBody>
                  <a:tcPr>
                    <a:solidFill>
                      <a:schemeClr val="accent6">
                        <a:lumMod val="40000"/>
                        <a:lumOff val="60000"/>
                      </a:schemeClr>
                    </a:solidFill>
                  </a:tcPr>
                </a:tc>
                <a:tc>
                  <a:txBody>
                    <a:bodyPr/>
                    <a:lstStyle/>
                    <a:p>
                      <a:pPr marL="0" marR="0" lvl="0" indent="0" algn="l" defTabSz="9134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2060"/>
                          </a:solidFill>
                          <a:effectLst/>
                          <a:uLnTx/>
                          <a:uFillTx/>
                          <a:latin typeface="Berlin Sans FB" pitchFamily="34" charset="0"/>
                          <a:ea typeface="+mn-ea"/>
                          <a:cs typeface="+mn-cs"/>
                        </a:rPr>
                        <a:t>Heaving Check</a:t>
                      </a:r>
                      <a:endParaRPr kumimoji="0" lang="en-US" sz="1600" b="0" i="0" u="none" strike="noStrike" kern="1200" cap="none" spc="0" normalizeH="0" baseline="0" noProof="0" dirty="0">
                        <a:ln>
                          <a:noFill/>
                        </a:ln>
                        <a:solidFill>
                          <a:srgbClr val="002060"/>
                        </a:solidFill>
                        <a:effectLst/>
                        <a:uLnTx/>
                        <a:uFillTx/>
                        <a:latin typeface="Berlin Sans FB" pitchFamily="34" charset="0"/>
                        <a:ea typeface="+mn-ea"/>
                        <a:cs typeface="+mn-cs"/>
                      </a:endParaRPr>
                    </a:p>
                  </a:txBody>
                  <a:tcPr>
                    <a:solidFill>
                      <a:schemeClr val="accent6">
                        <a:lumMod val="40000"/>
                        <a:lumOff val="6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xmlns="" val="21089726"/>
              </p:ext>
            </p:extLst>
          </p:nvPr>
        </p:nvGraphicFramePr>
        <p:xfrm>
          <a:off x="0" y="2667001"/>
          <a:ext cx="9144000" cy="838202"/>
        </p:xfrm>
        <a:graphic>
          <a:graphicData uri="http://schemas.openxmlformats.org/drawingml/2006/table">
            <a:tbl>
              <a:tblPr firstRow="1" bandRow="1">
                <a:tableStyleId>{5C22544A-7EE6-4342-B048-85BDC9FD1C3A}</a:tableStyleId>
              </a:tblPr>
              <a:tblGrid>
                <a:gridCol w="1828800"/>
                <a:gridCol w="2818600"/>
                <a:gridCol w="2322299"/>
                <a:gridCol w="2174301"/>
              </a:tblGrid>
              <a:tr h="838202">
                <a:tc>
                  <a:txBody>
                    <a:bodyPr/>
                    <a:lstStyle/>
                    <a:p>
                      <a:r>
                        <a:rPr lang="en-US" sz="1600" b="0" dirty="0" smtClean="0">
                          <a:solidFill>
                            <a:srgbClr val="002060"/>
                          </a:solidFill>
                          <a:latin typeface="Berlin Sans FB" pitchFamily="34" charset="0"/>
                        </a:rPr>
                        <a:t>High water table &amp; water proofing</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Use</a:t>
                      </a:r>
                      <a:r>
                        <a:rPr lang="en-US" sz="1600" b="0" baseline="0" dirty="0" smtClean="0">
                          <a:solidFill>
                            <a:srgbClr val="002060"/>
                          </a:solidFill>
                          <a:latin typeface="Berlin Sans FB" pitchFamily="34" charset="0"/>
                        </a:rPr>
                        <a:t> of low permeability concrete</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waterproofing &amp; grouting</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rgbClr val="002060"/>
                          </a:solidFill>
                          <a:latin typeface="Berlin Sans FB" pitchFamily="34" charset="0"/>
                        </a:rPr>
                        <a:t>Floatation  Check</a:t>
                      </a:r>
                    </a:p>
                    <a:p>
                      <a:endParaRPr lang="en-US" sz="1600" b="0" dirty="0">
                        <a:solidFill>
                          <a:srgbClr val="002060"/>
                        </a:solidFill>
                        <a:latin typeface="Berlin Sans FB" pitchFamily="34" charset="0"/>
                      </a:endParaRPr>
                    </a:p>
                  </a:txBody>
                  <a:tcPr>
                    <a:solidFill>
                      <a:schemeClr val="accent6">
                        <a:lumMod val="40000"/>
                        <a:lumOff val="60000"/>
                      </a:schemeClr>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xmlns="" val="2111683767"/>
              </p:ext>
            </p:extLst>
          </p:nvPr>
        </p:nvGraphicFramePr>
        <p:xfrm>
          <a:off x="-1" y="3581400"/>
          <a:ext cx="9144001" cy="899160"/>
        </p:xfrm>
        <a:graphic>
          <a:graphicData uri="http://schemas.openxmlformats.org/drawingml/2006/table">
            <a:tbl>
              <a:tblPr firstRow="1" bandRow="1">
                <a:tableStyleId>{5C22544A-7EE6-4342-B048-85BDC9FD1C3A}</a:tableStyleId>
              </a:tblPr>
              <a:tblGrid>
                <a:gridCol w="1858733"/>
                <a:gridCol w="1447871"/>
                <a:gridCol w="2027396"/>
                <a:gridCol w="2057400"/>
                <a:gridCol w="1752601"/>
              </a:tblGrid>
              <a:tr h="899160">
                <a:tc>
                  <a:txBody>
                    <a:bodyPr/>
                    <a:lstStyle/>
                    <a:p>
                      <a:endParaRPr lang="en-US" sz="1600" b="0" dirty="0" smtClean="0">
                        <a:solidFill>
                          <a:srgbClr val="002060"/>
                        </a:solidFill>
                        <a:latin typeface="Berlin Sans FB" pitchFamily="34" charset="0"/>
                      </a:endParaRPr>
                    </a:p>
                    <a:p>
                      <a:r>
                        <a:rPr lang="en-US" sz="1600" b="0" dirty="0" smtClean="0">
                          <a:solidFill>
                            <a:srgbClr val="002060"/>
                          </a:solidFill>
                          <a:latin typeface="Berlin Sans FB" pitchFamily="34" charset="0"/>
                        </a:rPr>
                        <a:t>Sharp Curves</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Proper Selection of TBM</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Use of  proper taper segments for right &amp; left leads</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operation of TBM and correct key positioning</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Alignment</a:t>
                      </a:r>
                      <a:r>
                        <a:rPr lang="en-US" sz="1600" b="0" baseline="0" dirty="0" smtClean="0">
                          <a:solidFill>
                            <a:srgbClr val="002060"/>
                          </a:solidFill>
                          <a:latin typeface="Berlin Sans FB" pitchFamily="34" charset="0"/>
                        </a:rPr>
                        <a:t> control of TBM</a:t>
                      </a:r>
                      <a:endParaRPr lang="en-US" sz="1600" b="0" dirty="0">
                        <a:solidFill>
                          <a:srgbClr val="002060"/>
                        </a:solidFill>
                        <a:latin typeface="Berlin Sans FB" pitchFamily="34" charset="0"/>
                      </a:endParaRPr>
                    </a:p>
                  </a:txBody>
                  <a:tcPr>
                    <a:solidFill>
                      <a:schemeClr val="accent6">
                        <a:lumMod val="40000"/>
                        <a:lumOff val="60000"/>
                      </a:schemeClr>
                    </a:solidFill>
                  </a:tcPr>
                </a:tc>
              </a:tr>
            </a:tbl>
          </a:graphicData>
        </a:graphic>
      </p:graphicFrame>
      <p:sp>
        <p:nvSpPr>
          <p:cNvPr id="15" name="TextBox 14"/>
          <p:cNvSpPr txBox="1"/>
          <p:nvPr/>
        </p:nvSpPr>
        <p:spPr>
          <a:xfrm>
            <a:off x="685800" y="818322"/>
            <a:ext cx="973343" cy="369332"/>
          </a:xfrm>
          <a:prstGeom prst="rect">
            <a:avLst/>
          </a:prstGeom>
          <a:solidFill>
            <a:schemeClr val="accent6">
              <a:lumMod val="40000"/>
              <a:lumOff val="60000"/>
            </a:schemeClr>
          </a:solidFill>
          <a:ln>
            <a:solidFill>
              <a:schemeClr val="accent4">
                <a:lumMod val="50000"/>
              </a:schemeClr>
            </a:solidFill>
          </a:ln>
        </p:spPr>
        <p:txBody>
          <a:bodyPr wrap="none" rtlCol="0">
            <a:spAutoFit/>
          </a:bodyPr>
          <a:lstStyle/>
          <a:p>
            <a:r>
              <a:rPr lang="en-US" b="1" dirty="0">
                <a:solidFill>
                  <a:srgbClr val="002060"/>
                </a:solidFill>
                <a:latin typeface="Berlin Sans FB" pitchFamily="34" charset="0"/>
              </a:rPr>
              <a:t>Factors</a:t>
            </a:r>
          </a:p>
        </p:txBody>
      </p:sp>
      <p:graphicFrame>
        <p:nvGraphicFramePr>
          <p:cNvPr id="16" name="Table 15"/>
          <p:cNvGraphicFramePr>
            <a:graphicFrameLocks noGrp="1"/>
          </p:cNvGraphicFramePr>
          <p:nvPr>
            <p:extLst>
              <p:ext uri="{D42A27DB-BD31-4B8C-83A1-F6EECF244321}">
                <p14:modId xmlns:p14="http://schemas.microsoft.com/office/powerpoint/2010/main" xmlns="" val="1990590641"/>
              </p:ext>
            </p:extLst>
          </p:nvPr>
        </p:nvGraphicFramePr>
        <p:xfrm>
          <a:off x="10886" y="4495801"/>
          <a:ext cx="9147313" cy="761999"/>
        </p:xfrm>
        <a:graphic>
          <a:graphicData uri="http://schemas.openxmlformats.org/drawingml/2006/table">
            <a:tbl>
              <a:tblPr firstRow="1" bandRow="1">
                <a:tableStyleId>{5C22544A-7EE6-4342-B048-85BDC9FD1C3A}</a:tableStyleId>
              </a:tblPr>
              <a:tblGrid>
                <a:gridCol w="1828800"/>
                <a:gridCol w="2953585"/>
                <a:gridCol w="2396432"/>
                <a:gridCol w="1968496"/>
              </a:tblGrid>
              <a:tr h="761999">
                <a:tc>
                  <a:txBody>
                    <a:bodyPr/>
                    <a:lstStyle/>
                    <a:p>
                      <a:r>
                        <a:rPr lang="en-US" sz="1600" b="0" dirty="0" smtClean="0">
                          <a:solidFill>
                            <a:srgbClr val="002060"/>
                          </a:solidFill>
                          <a:latin typeface="Berlin Sans FB" pitchFamily="34" charset="0"/>
                        </a:rPr>
                        <a:t>Close</a:t>
                      </a:r>
                      <a:r>
                        <a:rPr lang="en-US" sz="1600" b="0" baseline="0" dirty="0" smtClean="0">
                          <a:solidFill>
                            <a:srgbClr val="002060"/>
                          </a:solidFill>
                          <a:latin typeface="Berlin Sans FB" pitchFamily="34" charset="0"/>
                        </a:rPr>
                        <a:t> proximity of tunnels</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Effective design of tunnel lining</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monitoring </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pPr marL="0" marR="0" lvl="0" indent="0" algn="l" defTabSz="9134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2060"/>
                          </a:solidFill>
                          <a:effectLst/>
                          <a:uLnTx/>
                          <a:uFillTx/>
                          <a:latin typeface="Berlin Sans FB" pitchFamily="34" charset="0"/>
                          <a:ea typeface="+mn-ea"/>
                          <a:cs typeface="+mn-cs"/>
                        </a:rPr>
                        <a:t>precautionary measures</a:t>
                      </a:r>
                      <a:endParaRPr lang="en-US" sz="1600" b="0" dirty="0">
                        <a:solidFill>
                          <a:srgbClr val="002060"/>
                        </a:solidFill>
                        <a:latin typeface="Berlin Sans FB" pitchFamily="34" charset="0"/>
                      </a:endParaRPr>
                    </a:p>
                  </a:txBody>
                  <a:tcPr>
                    <a:solidFill>
                      <a:schemeClr val="accent6">
                        <a:lumMod val="40000"/>
                        <a:lumOff val="60000"/>
                      </a:scheme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xmlns="" val="370159176"/>
              </p:ext>
            </p:extLst>
          </p:nvPr>
        </p:nvGraphicFramePr>
        <p:xfrm>
          <a:off x="0" y="5273040"/>
          <a:ext cx="9147312" cy="822960"/>
        </p:xfrm>
        <a:graphic>
          <a:graphicData uri="http://schemas.openxmlformats.org/drawingml/2006/table">
            <a:tbl>
              <a:tblPr firstRow="1" bandRow="1">
                <a:tableStyleId>{5C22544A-7EE6-4342-B048-85BDC9FD1C3A}</a:tableStyleId>
              </a:tblPr>
              <a:tblGrid>
                <a:gridCol w="1828800"/>
                <a:gridCol w="2959955"/>
                <a:gridCol w="2392934"/>
                <a:gridCol w="1965623"/>
              </a:tblGrid>
              <a:tr h="762000">
                <a:tc>
                  <a:txBody>
                    <a:bodyPr/>
                    <a:lstStyle/>
                    <a:p>
                      <a:r>
                        <a:rPr lang="en-US" sz="1600" b="0" dirty="0" smtClean="0">
                          <a:solidFill>
                            <a:srgbClr val="002060"/>
                          </a:solidFill>
                          <a:latin typeface="Berlin Sans FB" pitchFamily="34" charset="0"/>
                        </a:rPr>
                        <a:t>Existence of old fragile buildings in tunnel vicinity</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Proper</a:t>
                      </a:r>
                      <a:r>
                        <a:rPr lang="en-US" sz="1600" b="0" baseline="0" dirty="0" smtClean="0">
                          <a:solidFill>
                            <a:srgbClr val="002060"/>
                          </a:solidFill>
                          <a:latin typeface="Berlin Sans FB" pitchFamily="34" charset="0"/>
                        </a:rPr>
                        <a:t> </a:t>
                      </a:r>
                      <a:r>
                        <a:rPr lang="en-US" sz="1600" b="0" dirty="0" smtClean="0">
                          <a:solidFill>
                            <a:srgbClr val="002060"/>
                          </a:solidFill>
                          <a:latin typeface="Berlin Sans FB" pitchFamily="34" charset="0"/>
                        </a:rPr>
                        <a:t>Ground settlement and building condition analysis</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Monitoring &amp; control</a:t>
                      </a:r>
                      <a:r>
                        <a:rPr lang="en-US" sz="1600" b="0" baseline="0" dirty="0" smtClean="0">
                          <a:solidFill>
                            <a:srgbClr val="002060"/>
                          </a:solidFill>
                          <a:latin typeface="Berlin Sans FB" pitchFamily="34" charset="0"/>
                        </a:rPr>
                        <a:t> of settlement</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Preventive Measures</a:t>
                      </a:r>
                      <a:endParaRPr lang="en-US" sz="1600" b="0" dirty="0">
                        <a:solidFill>
                          <a:srgbClr val="002060"/>
                        </a:solidFill>
                        <a:latin typeface="Berlin Sans FB" pitchFamily="34" charset="0"/>
                      </a:endParaRPr>
                    </a:p>
                  </a:txBody>
                  <a:tcPr>
                    <a:solidFill>
                      <a:schemeClr val="accent6">
                        <a:lumMod val="40000"/>
                        <a:lumOff val="60000"/>
                      </a:schemeClr>
                    </a:solidFill>
                  </a:tcPr>
                </a:tc>
              </a:tr>
            </a:tbl>
          </a:graphicData>
        </a:graphic>
      </p:graphicFrame>
      <p:sp>
        <p:nvSpPr>
          <p:cNvPr id="19" name="TextBox 18"/>
          <p:cNvSpPr txBox="1"/>
          <p:nvPr/>
        </p:nvSpPr>
        <p:spPr>
          <a:xfrm>
            <a:off x="4648200" y="788505"/>
            <a:ext cx="2585964" cy="369332"/>
          </a:xfrm>
          <a:prstGeom prst="rect">
            <a:avLst/>
          </a:prstGeom>
          <a:solidFill>
            <a:schemeClr val="accent6">
              <a:lumMod val="40000"/>
              <a:lumOff val="60000"/>
            </a:schemeClr>
          </a:solidFill>
          <a:ln>
            <a:solidFill>
              <a:schemeClr val="accent4">
                <a:lumMod val="50000"/>
              </a:schemeClr>
            </a:solidFill>
          </a:ln>
        </p:spPr>
        <p:txBody>
          <a:bodyPr wrap="none" rtlCol="0">
            <a:spAutoFit/>
          </a:bodyPr>
          <a:lstStyle/>
          <a:p>
            <a:pPr algn="ctr"/>
            <a:r>
              <a:rPr lang="en-US" b="1" dirty="0">
                <a:solidFill>
                  <a:srgbClr val="663300"/>
                </a:solidFill>
                <a:latin typeface="Berlin Sans FB" pitchFamily="34" charset="0"/>
              </a:rPr>
              <a:t> </a:t>
            </a:r>
            <a:r>
              <a:rPr lang="en-US" b="1" dirty="0">
                <a:solidFill>
                  <a:srgbClr val="002060"/>
                </a:solidFill>
                <a:latin typeface="Berlin Sans FB" pitchFamily="34" charset="0"/>
              </a:rPr>
              <a:t>Solutions/Monitoring</a:t>
            </a:r>
            <a:r>
              <a:rPr lang="en-US" b="1" dirty="0">
                <a:solidFill>
                  <a:srgbClr val="663300"/>
                </a:solidFill>
                <a:latin typeface="Berlin Sans FB" pitchFamily="34" charset="0"/>
              </a:rPr>
              <a:t> </a:t>
            </a:r>
          </a:p>
        </p:txBody>
      </p:sp>
      <p:graphicFrame>
        <p:nvGraphicFramePr>
          <p:cNvPr id="13" name="Table 12"/>
          <p:cNvGraphicFramePr>
            <a:graphicFrameLocks noGrp="1"/>
          </p:cNvGraphicFramePr>
          <p:nvPr>
            <p:extLst>
              <p:ext uri="{D42A27DB-BD31-4B8C-83A1-F6EECF244321}">
                <p14:modId xmlns:p14="http://schemas.microsoft.com/office/powerpoint/2010/main" xmlns="" val="3353607473"/>
              </p:ext>
            </p:extLst>
          </p:nvPr>
        </p:nvGraphicFramePr>
        <p:xfrm>
          <a:off x="-1" y="6172199"/>
          <a:ext cx="9144001" cy="822960"/>
        </p:xfrm>
        <a:graphic>
          <a:graphicData uri="http://schemas.openxmlformats.org/drawingml/2006/table">
            <a:tbl>
              <a:tblPr firstRow="1" bandRow="1">
                <a:tableStyleId>{5C22544A-7EE6-4342-B048-85BDC9FD1C3A}</a:tableStyleId>
              </a:tblPr>
              <a:tblGrid>
                <a:gridCol w="1812234"/>
                <a:gridCol w="1616767"/>
                <a:gridCol w="1524000"/>
                <a:gridCol w="1676400"/>
                <a:gridCol w="1232452"/>
                <a:gridCol w="1282148"/>
              </a:tblGrid>
              <a:tr h="685800">
                <a:tc>
                  <a:txBody>
                    <a:bodyPr/>
                    <a:lstStyle/>
                    <a:p>
                      <a:r>
                        <a:rPr lang="en-US" sz="1600" b="0" dirty="0" smtClean="0">
                          <a:solidFill>
                            <a:srgbClr val="002060"/>
                          </a:solidFill>
                          <a:latin typeface="Berlin Sans FB" pitchFamily="34" charset="0"/>
                        </a:rPr>
                        <a:t>Deep Tunnel under Hooghly</a:t>
                      </a:r>
                      <a:endParaRPr lang="en-US" sz="1600" b="0" dirty="0">
                        <a:solidFill>
                          <a:srgbClr val="002060"/>
                        </a:solidFill>
                        <a:latin typeface="Berlin Sans FB" pitchFamily="34" charset="0"/>
                      </a:endParaRPr>
                    </a:p>
                  </a:txBody>
                  <a:tcPr>
                    <a:solidFill>
                      <a:schemeClr val="accent4">
                        <a:lumMod val="60000"/>
                        <a:lumOff val="40000"/>
                      </a:schemeClr>
                    </a:solidFill>
                  </a:tcPr>
                </a:tc>
                <a:tc>
                  <a:txBody>
                    <a:bodyPr/>
                    <a:lstStyle/>
                    <a:p>
                      <a:r>
                        <a:rPr lang="en-US" sz="1600" b="0" dirty="0" smtClean="0">
                          <a:solidFill>
                            <a:srgbClr val="002060"/>
                          </a:solidFill>
                          <a:latin typeface="Berlin Sans FB" pitchFamily="34" charset="0"/>
                        </a:rPr>
                        <a:t>Proper Selection of TBM</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Effective design of tunnel lining</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Proper operation of TBM &amp; Face Pressure</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Alignment</a:t>
                      </a:r>
                      <a:r>
                        <a:rPr lang="en-US" sz="1600" b="0" baseline="0" dirty="0" smtClean="0">
                          <a:solidFill>
                            <a:srgbClr val="002060"/>
                          </a:solidFill>
                          <a:latin typeface="Berlin Sans FB" pitchFamily="34" charset="0"/>
                        </a:rPr>
                        <a:t> control of TBM</a:t>
                      </a:r>
                      <a:endParaRPr lang="en-US" sz="1600" b="0" dirty="0">
                        <a:solidFill>
                          <a:srgbClr val="002060"/>
                        </a:solidFill>
                        <a:latin typeface="Berlin Sans FB" pitchFamily="34" charset="0"/>
                      </a:endParaRPr>
                    </a:p>
                  </a:txBody>
                  <a:tcPr>
                    <a:solidFill>
                      <a:schemeClr val="accent6">
                        <a:lumMod val="40000"/>
                        <a:lumOff val="60000"/>
                      </a:schemeClr>
                    </a:solidFill>
                  </a:tcPr>
                </a:tc>
                <a:tc>
                  <a:txBody>
                    <a:bodyPr/>
                    <a:lstStyle/>
                    <a:p>
                      <a:r>
                        <a:rPr lang="en-US" sz="1600" b="0" dirty="0" smtClean="0">
                          <a:solidFill>
                            <a:srgbClr val="002060"/>
                          </a:solidFill>
                          <a:latin typeface="Berlin Sans FB" pitchFamily="34" charset="0"/>
                        </a:rPr>
                        <a:t>Operational Safety</a:t>
                      </a:r>
                      <a:endParaRPr lang="en-US" sz="1600" b="0" dirty="0">
                        <a:solidFill>
                          <a:srgbClr val="002060"/>
                        </a:solidFill>
                        <a:latin typeface="Berlin Sans FB" pitchFamily="34" charset="0"/>
                      </a:endParaRPr>
                    </a:p>
                  </a:txBody>
                  <a:tcPr>
                    <a:solidFill>
                      <a:schemeClr val="accent6">
                        <a:lumMod val="40000"/>
                        <a:lumOff val="60000"/>
                      </a:schemeClr>
                    </a:solidFill>
                  </a:tcPr>
                </a:tc>
              </a:tr>
            </a:tbl>
          </a:graphicData>
        </a:graphic>
      </p:graphicFrame>
      <p:sp>
        <p:nvSpPr>
          <p:cNvPr id="17" name="TextBox 16"/>
          <p:cNvSpPr txBox="1"/>
          <p:nvPr/>
        </p:nvSpPr>
        <p:spPr>
          <a:xfrm>
            <a:off x="76200" y="6957391"/>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Tunneling </a:t>
            </a:r>
            <a:r>
              <a:rPr lang="en-US" sz="1700" kern="0" dirty="0">
                <a:solidFill>
                  <a:srgbClr val="FFFF00"/>
                </a:solidFill>
              </a:rPr>
              <a:t>in East West Metro </a:t>
            </a:r>
            <a:r>
              <a:rPr kumimoji="0" lang="en-US" sz="1700" b="0" i="0" u="none" strike="noStrike" kern="0" cap="none" spc="0" normalizeH="0" baseline="0" noProof="0" dirty="0" smtClean="0">
                <a:ln>
                  <a:noFill/>
                </a:ln>
                <a:solidFill>
                  <a:srgbClr val="FFFF00"/>
                </a:solidFill>
                <a:effectLst/>
                <a:uLnTx/>
                <a:uFillTx/>
              </a:rPr>
              <a:t>Kolkata</a:t>
            </a:r>
          </a:p>
        </p:txBody>
      </p:sp>
    </p:spTree>
    <p:extLst>
      <p:ext uri="{BB962C8B-B14F-4D97-AF65-F5344CB8AC3E}">
        <p14:creationId xmlns:p14="http://schemas.microsoft.com/office/powerpoint/2010/main" xmlns="" val="158621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7200"/>
            <a:ext cx="8991600" cy="6248400"/>
          </a:xfrm>
        </p:spPr>
        <p:style>
          <a:lnRef idx="1">
            <a:schemeClr val="accent4"/>
          </a:lnRef>
          <a:fillRef idx="2">
            <a:schemeClr val="accent4"/>
          </a:fillRef>
          <a:effectRef idx="1">
            <a:schemeClr val="accent4"/>
          </a:effectRef>
          <a:fontRef idx="minor">
            <a:schemeClr val="dk1"/>
          </a:fontRef>
        </p:style>
        <p:txBody>
          <a:bodyPr>
            <a:normAutofit/>
          </a:bodyPr>
          <a:lstStyle/>
          <a:p>
            <a:pPr>
              <a:buClrTx/>
              <a:buFont typeface="Wingdings" panose="05000000000000000000" pitchFamily="2" charset="2"/>
              <a:buChar char="v"/>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a:solidFill>
                <a:srgbClr val="002060"/>
              </a:solidFill>
              <a:latin typeface="Berlin Sans FB" pitchFamily="34" charset="0"/>
            </a:endParaRPr>
          </a:p>
          <a:p>
            <a:pPr>
              <a:buClrTx/>
              <a:buFont typeface="Wingdings" panose="05000000000000000000" pitchFamily="2" charset="2"/>
              <a:buChar char="v"/>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a:solidFill>
                <a:srgbClr val="002060"/>
              </a:solidFill>
              <a:latin typeface="Berlin Sans FB" pitchFamily="34" charset="0"/>
            </a:endParaRPr>
          </a:p>
          <a:p>
            <a:pPr>
              <a:buClrTx/>
              <a:buFont typeface="Wingdings" panose="05000000000000000000" pitchFamily="2" charset="2"/>
              <a:buChar char="v"/>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a:solidFill>
                <a:srgbClr val="002060"/>
              </a:solidFill>
              <a:latin typeface="Berlin Sans FB" pitchFamily="34" charset="0"/>
            </a:endParaRPr>
          </a:p>
          <a:p>
            <a:pPr>
              <a:buClrTx/>
              <a:buFont typeface="Wingdings" panose="05000000000000000000" pitchFamily="2" charset="2"/>
              <a:buChar char="v"/>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a:solidFill>
                <a:srgbClr val="002060"/>
              </a:solidFill>
              <a:latin typeface="Berlin Sans FB" pitchFamily="34" charset="0"/>
            </a:endParaRPr>
          </a:p>
          <a:p>
            <a:pPr>
              <a:buClrTx/>
              <a:buFont typeface="Wingdings" panose="05000000000000000000" pitchFamily="2" charset="2"/>
              <a:buChar char="v"/>
            </a:pPr>
            <a:endParaRPr lang="en-US" b="0" dirty="0" smtClean="0">
              <a:solidFill>
                <a:srgbClr val="002060"/>
              </a:solidFill>
              <a:latin typeface="Berlin Sans FB" pitchFamily="34" charset="0"/>
            </a:endParaRPr>
          </a:p>
          <a:p>
            <a:pPr>
              <a:buClrTx/>
              <a:buFont typeface="Wingdings" panose="05000000000000000000" pitchFamily="2" charset="2"/>
              <a:buChar char="v"/>
            </a:pPr>
            <a:endParaRPr lang="en-US" b="0" dirty="0">
              <a:solidFill>
                <a:srgbClr val="002060"/>
              </a:solidFill>
              <a:latin typeface="Berlin Sans FB" pitchFamily="34" charset="0"/>
            </a:endParaRPr>
          </a:p>
          <a:p>
            <a:pPr marL="0" indent="0">
              <a:buClrTx/>
              <a:buNone/>
            </a:pPr>
            <a:endParaRPr lang="en-US" b="0" dirty="0" smtClean="0">
              <a:solidFill>
                <a:srgbClr val="002060"/>
              </a:solidFill>
              <a:latin typeface="Berlin Sans FB" pitchFamily="34" charset="0"/>
            </a:endParaRPr>
          </a:p>
          <a:p>
            <a:endParaRPr lang="en-US" dirty="0">
              <a:solidFill>
                <a:schemeClr val="tx1"/>
              </a:solidFill>
            </a:endParaRPr>
          </a:p>
        </p:txBody>
      </p:sp>
      <p:sp>
        <p:nvSpPr>
          <p:cNvPr id="5" name="Title 5"/>
          <p:cNvSpPr txBox="1">
            <a:spLocks/>
          </p:cNvSpPr>
          <p:nvPr/>
        </p:nvSpPr>
        <p:spPr>
          <a:xfrm>
            <a:off x="-6626"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a:solidFill>
                  <a:srgbClr val="FFFF00"/>
                </a:solidFill>
                <a:latin typeface="Berlin Sans FB" panose="020E0602020502020306" pitchFamily="34" charset="0"/>
              </a:rPr>
              <a:t>Final Structural Design Out put for Tunnel </a:t>
            </a:r>
            <a:r>
              <a:rPr lang="en-US" sz="2000" dirty="0" smtClean="0">
                <a:solidFill>
                  <a:srgbClr val="FFFF00"/>
                </a:solidFill>
                <a:latin typeface="Berlin Sans FB" panose="020E0602020502020306" pitchFamily="34" charset="0"/>
              </a:rPr>
              <a:t>Lining   in Phase-II</a:t>
            </a:r>
            <a:endParaRPr lang="en-US" sz="2000" dirty="0">
              <a:solidFill>
                <a:srgbClr val="FFFF00"/>
              </a:solidFill>
              <a:latin typeface="Berlin Sans FB" panose="020E0602020502020306" pitchFamily="34" charset="0"/>
            </a:endParaRPr>
          </a:p>
        </p:txBody>
      </p:sp>
      <p:sp>
        <p:nvSpPr>
          <p:cNvPr id="6" name="TextBox 5"/>
          <p:cNvSpPr txBox="1"/>
          <p:nvPr/>
        </p:nvSpPr>
        <p:spPr>
          <a:xfrm>
            <a:off x="228600" y="712113"/>
            <a:ext cx="3873176"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smtClean="0">
                <a:solidFill>
                  <a:srgbClr val="002060"/>
                </a:solidFill>
                <a:latin typeface="Berlin Sans FB" pitchFamily="34" charset="0"/>
              </a:rPr>
              <a:t>Tunnel </a:t>
            </a:r>
            <a:r>
              <a:rPr lang="en-US" sz="2200" dirty="0">
                <a:solidFill>
                  <a:srgbClr val="002060"/>
                </a:solidFill>
                <a:latin typeface="Berlin Sans FB" pitchFamily="34" charset="0"/>
              </a:rPr>
              <a:t>internal diameter </a:t>
            </a:r>
            <a:r>
              <a:rPr lang="en-US" sz="2200" dirty="0" smtClean="0">
                <a:solidFill>
                  <a:srgbClr val="002060"/>
                </a:solidFill>
                <a:latin typeface="Berlin Sans FB" pitchFamily="34" charset="0"/>
              </a:rPr>
              <a:t>5.55m</a:t>
            </a:r>
            <a:endParaRPr lang="en-US" sz="2200" dirty="0">
              <a:solidFill>
                <a:srgbClr val="002060"/>
              </a:solidFill>
              <a:latin typeface="Berlin Sans FB" pitchFamily="34" charset="0"/>
            </a:endParaRPr>
          </a:p>
        </p:txBody>
      </p:sp>
      <p:sp>
        <p:nvSpPr>
          <p:cNvPr id="7" name="TextBox 6"/>
          <p:cNvSpPr txBox="1"/>
          <p:nvPr/>
        </p:nvSpPr>
        <p:spPr>
          <a:xfrm>
            <a:off x="228600" y="1328626"/>
            <a:ext cx="6118983"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smtClean="0">
                <a:solidFill>
                  <a:srgbClr val="002060"/>
                </a:solidFill>
                <a:latin typeface="Berlin Sans FB" pitchFamily="34" charset="0"/>
              </a:rPr>
              <a:t>Thickness </a:t>
            </a:r>
            <a:r>
              <a:rPr lang="en-US" sz="2200" dirty="0">
                <a:solidFill>
                  <a:srgbClr val="002060"/>
                </a:solidFill>
                <a:latin typeface="Berlin Sans FB" pitchFamily="34" charset="0"/>
              </a:rPr>
              <a:t>of </a:t>
            </a:r>
            <a:r>
              <a:rPr lang="en-US" sz="2200" dirty="0" smtClean="0">
                <a:solidFill>
                  <a:srgbClr val="002060"/>
                </a:solidFill>
                <a:latin typeface="Berlin Sans FB" pitchFamily="34" charset="0"/>
              </a:rPr>
              <a:t>RCC Precast segmental lining  </a:t>
            </a:r>
            <a:r>
              <a:rPr lang="en-US" sz="2200" dirty="0">
                <a:solidFill>
                  <a:srgbClr val="002060"/>
                </a:solidFill>
                <a:latin typeface="Berlin Sans FB" pitchFamily="34" charset="0"/>
              </a:rPr>
              <a:t>275 </a:t>
            </a:r>
            <a:r>
              <a:rPr lang="en-US" sz="2200" dirty="0" smtClean="0">
                <a:solidFill>
                  <a:srgbClr val="002060"/>
                </a:solidFill>
                <a:latin typeface="Berlin Sans FB" pitchFamily="34" charset="0"/>
              </a:rPr>
              <a:t>mm</a:t>
            </a:r>
            <a:endParaRPr lang="en-US" sz="2200" dirty="0">
              <a:solidFill>
                <a:srgbClr val="002060"/>
              </a:solidFill>
              <a:latin typeface="Berlin Sans FB" pitchFamily="34" charset="0"/>
            </a:endParaRPr>
          </a:p>
        </p:txBody>
      </p:sp>
      <p:sp>
        <p:nvSpPr>
          <p:cNvPr id="8" name="TextBox 7"/>
          <p:cNvSpPr txBox="1"/>
          <p:nvPr/>
        </p:nvSpPr>
        <p:spPr>
          <a:xfrm>
            <a:off x="215348" y="1931887"/>
            <a:ext cx="7023652" cy="769441"/>
          </a:xfrm>
          <a:prstGeom prst="rect">
            <a:avLst/>
          </a:prstGeom>
          <a:solidFill>
            <a:schemeClr val="accent6">
              <a:lumMod val="40000"/>
              <a:lumOff val="60000"/>
            </a:schemeClr>
          </a:solidFill>
          <a:ln>
            <a:solidFill>
              <a:schemeClr val="tx1"/>
            </a:solidFill>
          </a:ln>
        </p:spPr>
        <p:txBody>
          <a:bodyPr wrap="square" rtlCol="0">
            <a:spAutoFit/>
          </a:bodyPr>
          <a:lstStyle/>
          <a:p>
            <a:pPr defTabSz="914400">
              <a:buSzPct val="120000"/>
            </a:pPr>
            <a:r>
              <a:rPr lang="en-US" sz="2200" dirty="0" smtClean="0">
                <a:solidFill>
                  <a:srgbClr val="002060"/>
                </a:solidFill>
                <a:latin typeface="Berlin Sans FB" pitchFamily="34" charset="0"/>
              </a:rPr>
              <a:t>Universal  Length </a:t>
            </a:r>
            <a:r>
              <a:rPr lang="en-US" sz="2200" dirty="0">
                <a:solidFill>
                  <a:srgbClr val="002060"/>
                </a:solidFill>
                <a:latin typeface="Berlin Sans FB" pitchFamily="34" charset="0"/>
              </a:rPr>
              <a:t>of tunnel </a:t>
            </a:r>
            <a:r>
              <a:rPr lang="en-US" sz="2200" dirty="0" smtClean="0">
                <a:solidFill>
                  <a:srgbClr val="002060"/>
                </a:solidFill>
                <a:latin typeface="Berlin Sans FB" pitchFamily="34" charset="0"/>
              </a:rPr>
              <a:t>segment along tunnel axis :</a:t>
            </a:r>
          </a:p>
          <a:p>
            <a:pPr defTabSz="914400">
              <a:buSzPct val="120000"/>
            </a:pPr>
            <a:r>
              <a:rPr lang="en-US" sz="2200" dirty="0" smtClean="0">
                <a:solidFill>
                  <a:srgbClr val="002060"/>
                </a:solidFill>
                <a:latin typeface="Berlin Sans FB" pitchFamily="34" charset="0"/>
              </a:rPr>
              <a:t>1.4m with </a:t>
            </a:r>
            <a:r>
              <a:rPr lang="en-US" sz="2200" dirty="0">
                <a:solidFill>
                  <a:srgbClr val="002060"/>
                </a:solidFill>
                <a:latin typeface="Berlin Sans FB" pitchFamily="34" charset="0"/>
              </a:rPr>
              <a:t>taper width from </a:t>
            </a:r>
            <a:r>
              <a:rPr lang="en-US" sz="2200" dirty="0" smtClean="0">
                <a:solidFill>
                  <a:srgbClr val="002060"/>
                </a:solidFill>
                <a:latin typeface="Berlin Sans FB" pitchFamily="34" charset="0"/>
              </a:rPr>
              <a:t>1375mm </a:t>
            </a:r>
            <a:r>
              <a:rPr lang="en-US" sz="2200" dirty="0">
                <a:solidFill>
                  <a:srgbClr val="002060"/>
                </a:solidFill>
                <a:latin typeface="Berlin Sans FB" pitchFamily="34" charset="0"/>
              </a:rPr>
              <a:t>to </a:t>
            </a:r>
            <a:r>
              <a:rPr lang="en-US" sz="2200" dirty="0" smtClean="0">
                <a:solidFill>
                  <a:srgbClr val="002060"/>
                </a:solidFill>
                <a:latin typeface="Berlin Sans FB" pitchFamily="34" charset="0"/>
              </a:rPr>
              <a:t>1425mm.</a:t>
            </a:r>
            <a:endParaRPr lang="en-US" sz="2200" dirty="0">
              <a:solidFill>
                <a:srgbClr val="002060"/>
              </a:solidFill>
              <a:latin typeface="Berlin Sans FB" pitchFamily="34" charset="0"/>
            </a:endParaRPr>
          </a:p>
        </p:txBody>
      </p:sp>
      <p:sp>
        <p:nvSpPr>
          <p:cNvPr id="10" name="TextBox 9"/>
          <p:cNvSpPr txBox="1"/>
          <p:nvPr/>
        </p:nvSpPr>
        <p:spPr>
          <a:xfrm>
            <a:off x="207727" y="2971800"/>
            <a:ext cx="7967246"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a:solidFill>
                  <a:srgbClr val="002060"/>
                </a:solidFill>
                <a:latin typeface="Berlin Sans FB" pitchFamily="34" charset="0"/>
              </a:rPr>
              <a:t>No of segment in each ring-  Standard Segment :5+ key segment : </a:t>
            </a:r>
            <a:r>
              <a:rPr lang="en-US" sz="2200" dirty="0" smtClean="0">
                <a:solidFill>
                  <a:srgbClr val="002060"/>
                </a:solidFill>
                <a:latin typeface="Berlin Sans FB" pitchFamily="34" charset="0"/>
              </a:rPr>
              <a:t>1</a:t>
            </a:r>
            <a:endParaRPr lang="en-US" sz="2200" dirty="0">
              <a:solidFill>
                <a:srgbClr val="002060"/>
              </a:solidFill>
              <a:latin typeface="Berlin Sans FB" pitchFamily="34" charset="0"/>
            </a:endParaRPr>
          </a:p>
        </p:txBody>
      </p:sp>
      <p:sp>
        <p:nvSpPr>
          <p:cNvPr id="11" name="TextBox 10"/>
          <p:cNvSpPr txBox="1"/>
          <p:nvPr/>
        </p:nvSpPr>
        <p:spPr>
          <a:xfrm>
            <a:off x="207727" y="3581400"/>
            <a:ext cx="7273145"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a:solidFill>
                  <a:srgbClr val="002060"/>
                </a:solidFill>
                <a:latin typeface="Berlin Sans FB" pitchFamily="34" charset="0"/>
              </a:rPr>
              <a:t>No of </a:t>
            </a:r>
            <a:r>
              <a:rPr lang="en-US" sz="2200" dirty="0" smtClean="0">
                <a:solidFill>
                  <a:srgbClr val="002060"/>
                </a:solidFill>
                <a:latin typeface="Berlin Sans FB" pitchFamily="34" charset="0"/>
              </a:rPr>
              <a:t>Straight </a:t>
            </a:r>
            <a:r>
              <a:rPr lang="en-US" sz="2200" dirty="0">
                <a:solidFill>
                  <a:srgbClr val="002060"/>
                </a:solidFill>
                <a:latin typeface="Berlin Sans FB" pitchFamily="34" charset="0"/>
              </a:rPr>
              <a:t>bolt- Standard Segment : 10 , Key Segment : </a:t>
            </a:r>
            <a:r>
              <a:rPr lang="en-US" sz="2200" dirty="0" smtClean="0">
                <a:solidFill>
                  <a:srgbClr val="002060"/>
                </a:solidFill>
                <a:latin typeface="Berlin Sans FB" pitchFamily="34" charset="0"/>
              </a:rPr>
              <a:t>6</a:t>
            </a:r>
            <a:endParaRPr lang="en-US" sz="2200" dirty="0">
              <a:solidFill>
                <a:srgbClr val="002060"/>
              </a:solidFill>
              <a:latin typeface="Berlin Sans FB" pitchFamily="34" charset="0"/>
            </a:endParaRPr>
          </a:p>
        </p:txBody>
      </p:sp>
      <p:sp>
        <p:nvSpPr>
          <p:cNvPr id="12" name="TextBox 11"/>
          <p:cNvSpPr txBox="1"/>
          <p:nvPr/>
        </p:nvSpPr>
        <p:spPr>
          <a:xfrm>
            <a:off x="200107" y="4267200"/>
            <a:ext cx="2868093" cy="430887"/>
          </a:xfrm>
          <a:prstGeom prst="rect">
            <a:avLst/>
          </a:prstGeom>
          <a:solidFill>
            <a:schemeClr val="accent6">
              <a:lumMod val="40000"/>
              <a:lumOff val="60000"/>
            </a:schemeClr>
          </a:solidFill>
          <a:ln>
            <a:solidFill>
              <a:schemeClr val="tx1"/>
            </a:solidFill>
          </a:ln>
        </p:spPr>
        <p:txBody>
          <a:bodyPr wrap="none" rtlCol="0">
            <a:spAutoFit/>
          </a:bodyPr>
          <a:lstStyle/>
          <a:p>
            <a:pPr defTabSz="914400">
              <a:spcBef>
                <a:spcPts val="1200"/>
              </a:spcBef>
              <a:buSzPct val="120000"/>
            </a:pPr>
            <a:r>
              <a:rPr lang="en-US" sz="2200" dirty="0">
                <a:solidFill>
                  <a:srgbClr val="002060"/>
                </a:solidFill>
                <a:latin typeface="Berlin Sans FB" pitchFamily="34" charset="0"/>
              </a:rPr>
              <a:t>Grade of concrete </a:t>
            </a:r>
            <a:r>
              <a:rPr lang="en-US" sz="2200" dirty="0" smtClean="0">
                <a:solidFill>
                  <a:srgbClr val="002060"/>
                </a:solidFill>
                <a:latin typeface="Berlin Sans FB" pitchFamily="34" charset="0"/>
              </a:rPr>
              <a:t>M50</a:t>
            </a:r>
            <a:endParaRPr lang="en-US" sz="2200" dirty="0">
              <a:solidFill>
                <a:srgbClr val="002060"/>
              </a:solidFill>
              <a:latin typeface="Berlin Sans FB" pitchFamily="34" charset="0"/>
            </a:endParaRPr>
          </a:p>
        </p:txBody>
      </p:sp>
      <p:sp>
        <p:nvSpPr>
          <p:cNvPr id="13" name="TextBox 12"/>
          <p:cNvSpPr txBox="1"/>
          <p:nvPr/>
        </p:nvSpPr>
        <p:spPr>
          <a:xfrm>
            <a:off x="184867" y="4953000"/>
            <a:ext cx="3607078" cy="1107996"/>
          </a:xfrm>
          <a:prstGeom prst="rect">
            <a:avLst/>
          </a:prstGeom>
          <a:solidFill>
            <a:schemeClr val="accent6">
              <a:lumMod val="40000"/>
              <a:lumOff val="60000"/>
            </a:schemeClr>
          </a:solidFill>
          <a:ln>
            <a:solidFill>
              <a:schemeClr val="tx1"/>
            </a:solidFill>
          </a:ln>
        </p:spPr>
        <p:txBody>
          <a:bodyPr wrap="none" rtlCol="0">
            <a:spAutoFit/>
          </a:bodyPr>
          <a:lstStyle/>
          <a:p>
            <a:pPr defTabSz="914400">
              <a:buSzPct val="120000"/>
            </a:pPr>
            <a:r>
              <a:rPr lang="en-US" sz="2200" dirty="0" smtClean="0">
                <a:solidFill>
                  <a:srgbClr val="002060"/>
                </a:solidFill>
                <a:latin typeface="Berlin Sans FB" pitchFamily="34" charset="0"/>
              </a:rPr>
              <a:t>Rebar </a:t>
            </a:r>
            <a:r>
              <a:rPr lang="en-US" sz="2200" dirty="0">
                <a:solidFill>
                  <a:srgbClr val="002060"/>
                </a:solidFill>
                <a:latin typeface="Berlin Sans FB" pitchFamily="34" charset="0"/>
              </a:rPr>
              <a:t>=  </a:t>
            </a:r>
            <a:r>
              <a:rPr lang="en-US" sz="2200" dirty="0" smtClean="0">
                <a:solidFill>
                  <a:srgbClr val="002060"/>
                </a:solidFill>
                <a:latin typeface="Berlin Sans FB" pitchFamily="34" charset="0"/>
              </a:rPr>
              <a:t>Light :     140 </a:t>
            </a:r>
            <a:r>
              <a:rPr lang="en-US" sz="2200" dirty="0">
                <a:solidFill>
                  <a:srgbClr val="002060"/>
                </a:solidFill>
                <a:latin typeface="Berlin Sans FB" pitchFamily="34" charset="0"/>
              </a:rPr>
              <a:t>Kg/m3 </a:t>
            </a:r>
            <a:endParaRPr lang="en-US" sz="2200" dirty="0" smtClean="0">
              <a:solidFill>
                <a:srgbClr val="002060"/>
              </a:solidFill>
              <a:latin typeface="Berlin Sans FB" pitchFamily="34" charset="0"/>
            </a:endParaRPr>
          </a:p>
          <a:p>
            <a:pPr defTabSz="914400">
              <a:buSzPct val="120000"/>
            </a:pPr>
            <a:r>
              <a:rPr lang="en-US" sz="2200" dirty="0">
                <a:solidFill>
                  <a:srgbClr val="002060"/>
                </a:solidFill>
                <a:latin typeface="Berlin Sans FB" pitchFamily="34" charset="0"/>
              </a:rPr>
              <a:t> </a:t>
            </a:r>
            <a:r>
              <a:rPr lang="en-US" sz="2200" dirty="0" smtClean="0">
                <a:solidFill>
                  <a:srgbClr val="002060"/>
                </a:solidFill>
                <a:latin typeface="Berlin Sans FB" pitchFamily="34" charset="0"/>
              </a:rPr>
              <a:t>              Medium </a:t>
            </a:r>
            <a:r>
              <a:rPr lang="en-US" sz="2200" dirty="0">
                <a:solidFill>
                  <a:srgbClr val="002060"/>
                </a:solidFill>
                <a:latin typeface="Berlin Sans FB" pitchFamily="34" charset="0"/>
              </a:rPr>
              <a:t>:154 Kg/m3 </a:t>
            </a:r>
            <a:endParaRPr lang="en-US" sz="2200" dirty="0" smtClean="0">
              <a:solidFill>
                <a:srgbClr val="002060"/>
              </a:solidFill>
              <a:latin typeface="Berlin Sans FB" pitchFamily="34" charset="0"/>
            </a:endParaRPr>
          </a:p>
          <a:p>
            <a:pPr defTabSz="914400">
              <a:buSzPct val="120000"/>
            </a:pPr>
            <a:r>
              <a:rPr lang="en-US" sz="2200" dirty="0">
                <a:solidFill>
                  <a:srgbClr val="002060"/>
                </a:solidFill>
                <a:latin typeface="Berlin Sans FB" pitchFamily="34" charset="0"/>
              </a:rPr>
              <a:t> </a:t>
            </a:r>
            <a:r>
              <a:rPr lang="en-US" sz="2200" dirty="0" smtClean="0">
                <a:solidFill>
                  <a:srgbClr val="002060"/>
                </a:solidFill>
                <a:latin typeface="Berlin Sans FB" pitchFamily="34" charset="0"/>
              </a:rPr>
              <a:t>              Heavy :  200 Kg/</a:t>
            </a:r>
            <a:r>
              <a:rPr lang="en-US" sz="2200" dirty="0">
                <a:solidFill>
                  <a:srgbClr val="002060"/>
                </a:solidFill>
                <a:latin typeface="Berlin Sans FB" pitchFamily="34" charset="0"/>
              </a:rPr>
              <a:t>m3</a:t>
            </a:r>
          </a:p>
        </p:txBody>
      </p:sp>
      <p:sp>
        <p:nvSpPr>
          <p:cNvPr id="14" name="TextBox 13"/>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Challenges in Tunneling </a:t>
            </a:r>
            <a:r>
              <a:rPr lang="en-US" sz="1700" kern="0" dirty="0">
                <a:solidFill>
                  <a:srgbClr val="FFFF00"/>
                </a:solidFill>
              </a:rPr>
              <a:t>in East West Metro</a:t>
            </a:r>
            <a:r>
              <a:rPr kumimoji="0" lang="en-US" sz="1700" b="0" i="0" u="none" strike="noStrike" kern="0" cap="none" spc="0" normalizeH="0" baseline="0" noProof="0" dirty="0" smtClean="0">
                <a:ln>
                  <a:noFill/>
                </a:ln>
                <a:solidFill>
                  <a:srgbClr val="FFFF00"/>
                </a:solidFill>
                <a:effectLst/>
                <a:uLnTx/>
                <a:uFillTx/>
              </a:rPr>
              <a:t> Kolkata</a:t>
            </a:r>
          </a:p>
        </p:txBody>
      </p:sp>
      <p:pic>
        <p:nvPicPr>
          <p:cNvPr id="15" name="Picture 14"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9645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srcRect/>
          <a:stretch>
            <a:fillRect/>
          </a:stretch>
        </p:blipFill>
        <p:spPr bwMode="auto">
          <a:xfrm>
            <a:off x="6684085" y="4576425"/>
            <a:ext cx="2438400" cy="2004907"/>
          </a:xfrm>
          <a:prstGeom prst="rect">
            <a:avLst/>
          </a:prstGeom>
          <a:noFill/>
          <a:ln w="9525">
            <a:noFill/>
            <a:miter lim="800000"/>
            <a:headEnd/>
            <a:tailEnd/>
          </a:ln>
        </p:spPr>
      </p:pic>
      <p:sp>
        <p:nvSpPr>
          <p:cNvPr id="5" name="TextBox 4"/>
          <p:cNvSpPr txBox="1"/>
          <p:nvPr/>
        </p:nvSpPr>
        <p:spPr>
          <a:xfrm>
            <a:off x="457200" y="1828800"/>
            <a:ext cx="8153400" cy="2554455"/>
          </a:xfrm>
          <a:prstGeom prst="rect">
            <a:avLst/>
          </a:prstGeom>
          <a:noFill/>
        </p:spPr>
        <p:txBody>
          <a:bodyPr lIns="91341" tIns="45675" rIns="91341" bIns="45675">
            <a:spAutoFit/>
          </a:bodyPr>
          <a:lstStyle/>
          <a:p>
            <a:pPr algn="ctr">
              <a:defRPr/>
            </a:pPr>
            <a:r>
              <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rPr>
              <a:t> </a:t>
            </a:r>
          </a:p>
          <a:p>
            <a:pPr algn="ctr">
              <a:defRPr/>
            </a:pPr>
            <a:r>
              <a:rPr lang="en-US" sz="4000" b="1" spc="300" dirty="0" smtClean="0">
                <a:solidFill>
                  <a:srgbClr val="0070C0"/>
                </a:solidFill>
                <a:effectLst>
                  <a:outerShdw blurRad="38100" dist="38100" dir="2700000" algn="tl">
                    <a:srgbClr val="000000">
                      <a:alpha val="43137"/>
                    </a:srgbClr>
                  </a:outerShdw>
                </a:effectLst>
                <a:latin typeface="Berlin Sans FB" pitchFamily="34" charset="0"/>
                <a:cs typeface="Arial" pitchFamily="34" charset="0"/>
              </a:rPr>
              <a:t>Managing Ground Settlement &amp; Building Distress</a:t>
            </a:r>
            <a:endParaRPr lang="en-US" sz="4000" b="1" spc="300" dirty="0">
              <a:solidFill>
                <a:srgbClr val="0070C0"/>
              </a:solidFill>
              <a:effectLst>
                <a:outerShdw blurRad="38100" dist="38100" dir="2700000" algn="tl">
                  <a:srgbClr val="000000">
                    <a:alpha val="43137"/>
                  </a:srgbClr>
                </a:outerShdw>
              </a:effectLst>
              <a:latin typeface="Berlin Sans FB" pitchFamily="34" charset="0"/>
              <a:cs typeface="Arial" pitchFamily="34" charset="0"/>
            </a:endParaRPr>
          </a:p>
        </p:txBody>
      </p:sp>
      <p:sp>
        <p:nvSpPr>
          <p:cNvPr id="7" name="TextBox 6"/>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556951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026" y="0"/>
            <a:ext cx="9142974" cy="68018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288925" algn="just" defTabSz="914400" fontAlgn="base">
              <a:spcBef>
                <a:spcPct val="0"/>
              </a:spcBef>
              <a:spcAft>
                <a:spcPct val="0"/>
              </a:spcAft>
              <a:defRPr/>
            </a:pPr>
            <a:r>
              <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 </a:t>
            </a: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smtClean="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7" name="Title 5"/>
          <p:cNvSpPr txBox="1">
            <a:spLocks/>
          </p:cNvSpPr>
          <p:nvPr/>
        </p:nvSpPr>
        <p:spPr>
          <a:xfrm>
            <a:off x="-28610" y="-27343"/>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DESIGN OF TUNNEL </a:t>
            </a:r>
            <a:endParaRPr lang="en-US" sz="2000" dirty="0">
              <a:solidFill>
                <a:srgbClr val="FFFF00"/>
              </a:solidFill>
              <a:latin typeface="Berlin Sans FB" panose="020E0602020502020306"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1066801"/>
            <a:ext cx="3962399" cy="3200400"/>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1066800"/>
            <a:ext cx="4234767" cy="3200401"/>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extBox 1"/>
          <p:cNvSpPr txBox="1"/>
          <p:nvPr/>
        </p:nvSpPr>
        <p:spPr>
          <a:xfrm>
            <a:off x="375746" y="4587821"/>
            <a:ext cx="3967654" cy="830997"/>
          </a:xfrm>
          <a:prstGeom prst="rect">
            <a:avLst/>
          </a:prstGeom>
          <a:solidFill>
            <a:schemeClr val="accent1"/>
          </a:solidFill>
          <a:ln>
            <a:solidFill>
              <a:schemeClr val="bg1"/>
            </a:solidFill>
          </a:ln>
        </p:spPr>
        <p:txBody>
          <a:bodyPr wrap="square" rtlCol="0">
            <a:spAutoFit/>
          </a:bodyPr>
          <a:lstStyle/>
          <a:p>
            <a:pPr algn="ctr"/>
            <a:r>
              <a:rPr lang="en-US" sz="1600" dirty="0" smtClean="0">
                <a:solidFill>
                  <a:schemeClr val="bg1"/>
                </a:solidFill>
              </a:rPr>
              <a:t>Soil Deformation around Tunnel in Cohesive Soil</a:t>
            </a:r>
          </a:p>
          <a:p>
            <a:pPr algn="ctr"/>
            <a:r>
              <a:rPr lang="en-US" sz="1600" dirty="0" smtClean="0">
                <a:solidFill>
                  <a:schemeClr val="bg1"/>
                </a:solidFill>
              </a:rPr>
              <a:t>[ </a:t>
            </a:r>
            <a:r>
              <a:rPr lang="en-US" sz="1600" dirty="0" err="1" smtClean="0">
                <a:solidFill>
                  <a:schemeClr val="bg1"/>
                </a:solidFill>
              </a:rPr>
              <a:t>Kiruma</a:t>
            </a:r>
            <a:r>
              <a:rPr lang="en-US" sz="1600" dirty="0" smtClean="0">
                <a:solidFill>
                  <a:schemeClr val="bg1"/>
                </a:solidFill>
              </a:rPr>
              <a:t> &amp; </a:t>
            </a:r>
            <a:r>
              <a:rPr lang="en-US" sz="1600" dirty="0" err="1" smtClean="0">
                <a:solidFill>
                  <a:schemeClr val="bg1"/>
                </a:solidFill>
              </a:rPr>
              <a:t>Mair</a:t>
            </a:r>
            <a:r>
              <a:rPr lang="en-US" sz="1600" dirty="0" smtClean="0">
                <a:solidFill>
                  <a:schemeClr val="bg1"/>
                </a:solidFill>
              </a:rPr>
              <a:t>, 1981] </a:t>
            </a:r>
            <a:endParaRPr lang="en-US" sz="1600" dirty="0">
              <a:solidFill>
                <a:schemeClr val="bg1"/>
              </a:solidFill>
            </a:endParaRPr>
          </a:p>
        </p:txBody>
      </p:sp>
      <p:sp>
        <p:nvSpPr>
          <p:cNvPr id="10" name="TextBox 9"/>
          <p:cNvSpPr txBox="1"/>
          <p:nvPr/>
        </p:nvSpPr>
        <p:spPr>
          <a:xfrm>
            <a:off x="4711262" y="4587820"/>
            <a:ext cx="4168389" cy="830997"/>
          </a:xfrm>
          <a:prstGeom prst="rect">
            <a:avLst/>
          </a:prstGeom>
          <a:solidFill>
            <a:schemeClr val="accent1"/>
          </a:solidFill>
          <a:ln>
            <a:solidFill>
              <a:schemeClr val="bg1"/>
            </a:solidFill>
          </a:ln>
        </p:spPr>
        <p:txBody>
          <a:bodyPr wrap="square" rtlCol="0">
            <a:spAutoFit/>
          </a:bodyPr>
          <a:lstStyle/>
          <a:p>
            <a:pPr algn="ctr"/>
            <a:r>
              <a:rPr lang="en-US" sz="1600" dirty="0" smtClean="0">
                <a:solidFill>
                  <a:schemeClr val="bg1"/>
                </a:solidFill>
              </a:rPr>
              <a:t>Soil Deformation around Tunnel in Cohesion less  Soil</a:t>
            </a:r>
          </a:p>
          <a:p>
            <a:pPr algn="ctr"/>
            <a:r>
              <a:rPr lang="en-US" sz="1600" dirty="0" smtClean="0">
                <a:solidFill>
                  <a:schemeClr val="bg1"/>
                </a:solidFill>
              </a:rPr>
              <a:t>[ Potts, 1976] </a:t>
            </a:r>
            <a:endParaRPr lang="en-US" sz="1600" dirty="0">
              <a:solidFill>
                <a:schemeClr val="bg1"/>
              </a:solidFill>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 Challenges in Tunneling </a:t>
            </a:r>
            <a:r>
              <a:rPr lang="en-US" sz="1700" kern="0" dirty="0">
                <a:solidFill>
                  <a:srgbClr val="FFFF00"/>
                </a:solidFill>
              </a:rPr>
              <a:t>in East West Metro </a:t>
            </a:r>
            <a:r>
              <a:rPr lang="en-US" sz="1700" kern="0" dirty="0" smtClean="0">
                <a:solidFill>
                  <a:srgbClr val="FFFF00"/>
                </a:solidFill>
                <a:latin typeface="Calibri"/>
              </a:rPr>
              <a:t>Kolkata </a:t>
            </a:r>
          </a:p>
        </p:txBody>
      </p:sp>
      <p:sp>
        <p:nvSpPr>
          <p:cNvPr id="12" name="Title 5"/>
          <p:cNvSpPr txBox="1">
            <a:spLocks/>
          </p:cNvSpPr>
          <p:nvPr/>
        </p:nvSpPr>
        <p:spPr>
          <a:xfrm>
            <a:off x="7620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MANAGEMENT OF SETTLEMENT</a:t>
            </a:r>
            <a:endParaRPr lang="en-US" sz="2000" dirty="0">
              <a:solidFill>
                <a:srgbClr val="FFFF00"/>
              </a:solidFill>
              <a:latin typeface="Berlin Sans FB" panose="020E0602020502020306" pitchFamily="34" charset="0"/>
            </a:endParaRPr>
          </a:p>
        </p:txBody>
      </p:sp>
      <p:pic>
        <p:nvPicPr>
          <p:cNvPr id="8" name="Picture 7" descr="kmrc.PNG"/>
          <p:cNvPicPr>
            <a:picLocks noChangeAspect="1"/>
          </p:cNvPicPr>
          <p:nvPr/>
        </p:nvPicPr>
        <p:blipFill>
          <a:blip r:embed="rId4"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0454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sz="half" idx="1"/>
          </p:nvPr>
        </p:nvSpPr>
        <p:spPr>
          <a:xfrm>
            <a:off x="152400" y="152400"/>
            <a:ext cx="5257800" cy="6553200"/>
          </a:xfrm>
          <a:effectLst/>
        </p:spPr>
        <p:txBody>
          <a:bodyPr rtlCol="0">
            <a:normAutofit fontScale="25000" lnSpcReduction="20000"/>
          </a:bodyPr>
          <a:lstStyle/>
          <a:p>
            <a:pPr marL="0" indent="0" algn="just">
              <a:buNone/>
              <a:defRPr/>
            </a:pPr>
            <a:endParaRPr lang="en-US" sz="2600" dirty="0">
              <a:latin typeface="Berlin Sans FB" pitchFamily="34" charset="0"/>
            </a:endParaRPr>
          </a:p>
          <a:p>
            <a:pPr marL="0" indent="0" algn="just">
              <a:buNone/>
              <a:defRPr/>
            </a:pPr>
            <a:endParaRPr lang="en-US" sz="11200" u="sng" dirty="0" smtClean="0">
              <a:solidFill>
                <a:srgbClr val="FF0000"/>
              </a:solidFill>
              <a:latin typeface="Berlin Sans FB" pitchFamily="34" charset="0"/>
            </a:endParaRPr>
          </a:p>
          <a:p>
            <a:pPr marL="0" indent="0" algn="just">
              <a:buNone/>
              <a:defRPr/>
            </a:pPr>
            <a:r>
              <a:rPr lang="en-US" sz="11200" u="sng" dirty="0" smtClean="0">
                <a:solidFill>
                  <a:srgbClr val="FF0000"/>
                </a:solidFill>
                <a:latin typeface="Berlin Sans FB" pitchFamily="34" charset="0"/>
              </a:rPr>
              <a:t>Traffic Congestion</a:t>
            </a:r>
          </a:p>
          <a:p>
            <a:pPr marL="0" indent="0" algn="just">
              <a:buNone/>
              <a:defRPr/>
            </a:pPr>
            <a:endParaRPr lang="en-US" sz="11200" u="sng" dirty="0">
              <a:solidFill>
                <a:srgbClr val="FF0000"/>
              </a:solidFill>
              <a:latin typeface="Berlin Sans FB" pitchFamily="34" charset="0"/>
            </a:endParaRPr>
          </a:p>
          <a:p>
            <a:pPr marL="0" indent="0" algn="just">
              <a:buNone/>
              <a:defRPr/>
            </a:pPr>
            <a:r>
              <a:rPr lang="en-US" sz="9600" dirty="0" smtClean="0">
                <a:latin typeface="Berlin Sans FB" pitchFamily="34" charset="0"/>
              </a:rPr>
              <a:t>City Roads suffer from :</a:t>
            </a:r>
          </a:p>
          <a:p>
            <a:pPr algn="just">
              <a:buFont typeface="Courier New" panose="02070309020205020404" pitchFamily="49" charset="0"/>
              <a:buChar char="o"/>
              <a:defRPr/>
            </a:pPr>
            <a:r>
              <a:rPr lang="en-US" sz="8000" dirty="0" smtClean="0">
                <a:latin typeface="Berlin Sans FB" pitchFamily="34" charset="0"/>
              </a:rPr>
              <a:t>Inadequate width</a:t>
            </a:r>
          </a:p>
          <a:p>
            <a:pPr algn="just">
              <a:buFont typeface="Courier New" panose="02070309020205020404" pitchFamily="49" charset="0"/>
              <a:buChar char="o"/>
              <a:defRPr/>
            </a:pPr>
            <a:r>
              <a:rPr lang="en-US" sz="8000" dirty="0" smtClean="0">
                <a:latin typeface="Berlin Sans FB" pitchFamily="34" charset="0"/>
              </a:rPr>
              <a:t>Unscientific geometrics</a:t>
            </a:r>
          </a:p>
          <a:p>
            <a:pPr algn="just">
              <a:buFont typeface="Courier New" panose="02070309020205020404" pitchFamily="49" charset="0"/>
              <a:buChar char="o"/>
              <a:defRPr/>
            </a:pPr>
            <a:r>
              <a:rPr lang="en-US" sz="8000" dirty="0" smtClean="0">
                <a:latin typeface="Berlin Sans FB" pitchFamily="34" charset="0"/>
              </a:rPr>
              <a:t>Close intersections</a:t>
            </a:r>
          </a:p>
          <a:p>
            <a:pPr algn="just">
              <a:buFont typeface="Courier New" panose="02070309020205020404" pitchFamily="49" charset="0"/>
              <a:buChar char="o"/>
              <a:defRPr/>
            </a:pPr>
            <a:r>
              <a:rPr lang="en-US" sz="8000" dirty="0" smtClean="0">
                <a:latin typeface="Berlin Sans FB" pitchFamily="34" charset="0"/>
              </a:rPr>
              <a:t>Same right of way for all types of vehicles</a:t>
            </a:r>
            <a:endParaRPr lang="en-US" sz="8000" dirty="0">
              <a:latin typeface="Berlin Sans FB" pitchFamily="34" charset="0"/>
            </a:endParaRPr>
          </a:p>
          <a:p>
            <a:pPr marL="288925" indent="0" algn="just">
              <a:buNone/>
              <a:defRPr/>
            </a:pPr>
            <a:endParaRPr lang="en-US" sz="9600" dirty="0" smtClean="0">
              <a:latin typeface="Berlin Sans FB" pitchFamily="34" charset="0"/>
            </a:endParaRPr>
          </a:p>
          <a:p>
            <a:pPr marL="119063" indent="0" algn="just">
              <a:buNone/>
              <a:defRPr/>
            </a:pPr>
            <a:r>
              <a:rPr lang="en-US" sz="8000" dirty="0" smtClean="0">
                <a:solidFill>
                  <a:srgbClr val="0070C0"/>
                </a:solidFill>
                <a:latin typeface="Berlin Sans FB" pitchFamily="34" charset="0"/>
              </a:rPr>
              <a:t>As </a:t>
            </a:r>
            <a:r>
              <a:rPr lang="en-US" sz="8000" dirty="0">
                <a:solidFill>
                  <a:srgbClr val="0070C0"/>
                </a:solidFill>
                <a:latin typeface="Berlin Sans FB" pitchFamily="34" charset="0"/>
              </a:rPr>
              <a:t>per Comprehensive Mobility Plan for KMA as prepared by KMDA in 2008 [ IDFC &amp;SGI</a:t>
            </a:r>
            <a:r>
              <a:rPr lang="en-US" sz="8000" dirty="0" smtClean="0">
                <a:solidFill>
                  <a:srgbClr val="0070C0"/>
                </a:solidFill>
                <a:latin typeface="Berlin Sans FB" pitchFamily="34" charset="0"/>
              </a:rPr>
              <a:t>]:</a:t>
            </a:r>
          </a:p>
          <a:p>
            <a:pPr marL="288925" indent="0" algn="just">
              <a:buNone/>
              <a:defRPr/>
            </a:pPr>
            <a:endParaRPr lang="en-US" sz="9600" dirty="0" smtClean="0">
              <a:latin typeface="Berlin Sans FB" pitchFamily="34" charset="0"/>
            </a:endParaRPr>
          </a:p>
          <a:p>
            <a:pPr marL="347663" indent="-347663" algn="just">
              <a:buFont typeface="Courier New" panose="02070309020205020404" pitchFamily="49" charset="0"/>
              <a:buChar char="o"/>
              <a:defRPr/>
            </a:pPr>
            <a:r>
              <a:rPr lang="en-US" sz="8000" dirty="0" smtClean="0">
                <a:latin typeface="Berlin Sans FB" pitchFamily="34" charset="0"/>
              </a:rPr>
              <a:t>35.8% roads are less than 4 lane wide</a:t>
            </a:r>
            <a:endParaRPr lang="en-US" sz="8000" dirty="0">
              <a:latin typeface="Berlin Sans FB" pitchFamily="34" charset="0"/>
            </a:endParaRPr>
          </a:p>
          <a:p>
            <a:pPr algn="just">
              <a:buFont typeface="Courier New" panose="02070309020205020404" pitchFamily="49" charset="0"/>
              <a:buChar char="o"/>
              <a:defRPr/>
            </a:pPr>
            <a:r>
              <a:rPr lang="en-US" sz="8000" dirty="0" smtClean="0">
                <a:latin typeface="Berlin Sans FB" pitchFamily="34" charset="0"/>
              </a:rPr>
              <a:t>89</a:t>
            </a:r>
            <a:r>
              <a:rPr lang="en-US" sz="8000" dirty="0">
                <a:latin typeface="Berlin Sans FB" pitchFamily="34" charset="0"/>
              </a:rPr>
              <a:t>% roads have undivided carriageway</a:t>
            </a:r>
          </a:p>
          <a:p>
            <a:pPr algn="just">
              <a:buFont typeface="Courier New" panose="02070309020205020404" pitchFamily="49" charset="0"/>
              <a:buChar char="o"/>
              <a:defRPr/>
            </a:pPr>
            <a:r>
              <a:rPr lang="en-US" sz="8000" dirty="0">
                <a:latin typeface="Berlin Sans FB" pitchFamily="34" charset="0"/>
              </a:rPr>
              <a:t>Road side parking covers substantial carriageway volume</a:t>
            </a:r>
          </a:p>
          <a:p>
            <a:pPr algn="just">
              <a:buFont typeface="Courier New" panose="02070309020205020404" pitchFamily="49" charset="0"/>
              <a:buChar char="o"/>
              <a:defRPr/>
            </a:pPr>
            <a:r>
              <a:rPr lang="en-US" sz="8000" dirty="0" smtClean="0">
                <a:latin typeface="Berlin Sans FB" pitchFamily="34" charset="0"/>
              </a:rPr>
              <a:t>65</a:t>
            </a:r>
            <a:r>
              <a:rPr lang="en-US" sz="8000" dirty="0">
                <a:latin typeface="Berlin Sans FB" pitchFamily="34" charset="0"/>
              </a:rPr>
              <a:t>% arterial roads in KMA Area is having </a:t>
            </a:r>
            <a:r>
              <a:rPr lang="en-US" sz="8000" dirty="0" smtClean="0">
                <a:latin typeface="Berlin Sans FB" pitchFamily="34" charset="0"/>
              </a:rPr>
              <a:t>volume/capacity </a:t>
            </a:r>
            <a:r>
              <a:rPr lang="en-US" sz="8000" dirty="0">
                <a:latin typeface="Berlin Sans FB" pitchFamily="34" charset="0"/>
              </a:rPr>
              <a:t>ratio more than 0.8 and level of service D or below</a:t>
            </a:r>
          </a:p>
          <a:p>
            <a:pPr marL="0" indent="0" algn="just">
              <a:buNone/>
              <a:defRPr/>
            </a:pPr>
            <a:endParaRPr lang="en-US" sz="9600" dirty="0">
              <a:latin typeface="Berlin Sans FB" pitchFamily="34" charset="0"/>
            </a:endParaRPr>
          </a:p>
          <a:p>
            <a:pPr marL="63432" indent="-63432" algn="just">
              <a:buNone/>
              <a:defRPr/>
            </a:pPr>
            <a:endParaRPr lang="en-US" sz="11200" dirty="0">
              <a:latin typeface="Berlin Sans FB" pitchFamily="34" charset="0"/>
            </a:endParaRPr>
          </a:p>
          <a:p>
            <a:pPr marL="63432" indent="-63432" algn="just">
              <a:buNone/>
              <a:defRPr/>
            </a:pPr>
            <a:endParaRPr lang="en-US" sz="38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9600" dirty="0"/>
          </a:p>
          <a:p>
            <a:pPr marL="63432" indent="-63432" algn="just">
              <a:buNone/>
              <a:defRPr/>
            </a:pPr>
            <a:endParaRPr lang="en-US" sz="9600" dirty="0"/>
          </a:p>
          <a:p>
            <a:pPr marL="63432" indent="-63432" algn="just">
              <a:buNone/>
              <a:defRPr/>
            </a:pPr>
            <a:r>
              <a:rPr lang="en-US" b="1" dirty="0" smtClean="0">
                <a:solidFill>
                  <a:srgbClr val="C00000"/>
                </a:solidFill>
                <a:latin typeface="Berlin Sans FB Demi" pitchFamily="34" charset="0"/>
                <a:cs typeface="Arial" pitchFamily="34" charset="0"/>
              </a:rPr>
              <a:t/>
            </a:r>
            <a:br>
              <a:rPr lang="en-US" b="1" dirty="0" smtClean="0">
                <a:solidFill>
                  <a:srgbClr val="C00000"/>
                </a:solidFill>
                <a:latin typeface="Berlin Sans FB Demi" pitchFamily="34" charset="0"/>
                <a:cs typeface="Arial" pitchFamily="34" charset="0"/>
              </a:rPr>
            </a:br>
            <a:endParaRPr lang="en-US" sz="5000" spc="300" dirty="0">
              <a:solidFill>
                <a:srgbClr val="7030A0"/>
              </a:solidFill>
              <a:latin typeface="Berlin Sans FB Demi" pitchFamily="34" charset="0"/>
            </a:endParaRPr>
          </a:p>
        </p:txBody>
      </p:sp>
      <p:pic>
        <p:nvPicPr>
          <p:cNvPr id="1027" name="Picture 3"/>
          <p:cNvPicPr>
            <a:picLocks noChangeAspect="1" noChangeArrowheads="1"/>
          </p:cNvPicPr>
          <p:nvPr/>
        </p:nvPicPr>
        <p:blipFill>
          <a:blip r:embed="rId3"/>
          <a:srcRect/>
          <a:stretch>
            <a:fillRect/>
          </a:stretch>
        </p:blipFill>
        <p:spPr bwMode="auto">
          <a:xfrm>
            <a:off x="5638800" y="3581400"/>
            <a:ext cx="3276600" cy="2971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638800" y="381000"/>
            <a:ext cx="3276600" cy="2971800"/>
          </a:xfrm>
          <a:prstGeom prst="rect">
            <a:avLst/>
          </a:prstGeom>
          <a:noFill/>
          <a:ln w="9525">
            <a:noFill/>
            <a:miter lim="800000"/>
            <a:headEnd/>
            <a:tailEnd/>
          </a:ln>
          <a:effectLst/>
        </p:spPr>
      </p:pic>
      <p:sp>
        <p:nvSpPr>
          <p:cNvPr id="9" name="Title 5"/>
          <p:cNvSpPr txBox="1">
            <a:spLocks/>
          </p:cNvSpPr>
          <p:nvPr/>
        </p:nvSpPr>
        <p:spPr>
          <a:xfrm>
            <a:off x="16097" y="7288"/>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TRANSPORTATION SCENARIO IN KOLKATA</a:t>
            </a:r>
            <a:endParaRPr lang="en-US" sz="2000" dirty="0">
              <a:solidFill>
                <a:srgbClr val="FFFF00"/>
              </a:solidFill>
              <a:latin typeface="Berlin Sans FB" panose="020E0602020502020306" pitchFamily="34" charset="0"/>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a:t>
            </a:r>
            <a:r>
              <a:rPr lang="en-US" sz="1700" kern="0" dirty="0" smtClean="0">
                <a:solidFill>
                  <a:srgbClr val="FFFF00"/>
                </a:solidFill>
              </a:rPr>
              <a:t>East West Metro </a:t>
            </a:r>
            <a:r>
              <a:rPr kumimoji="0" lang="en-US" sz="1700" b="0" i="0" u="none" strike="noStrike" kern="0" cap="none" spc="0" normalizeH="0" baseline="0" noProof="0" dirty="0" smtClean="0">
                <a:ln>
                  <a:noFill/>
                </a:ln>
                <a:solidFill>
                  <a:srgbClr val="FFFF00"/>
                </a:solidFill>
                <a:effectLst/>
                <a:uLnTx/>
                <a:uFillTx/>
              </a:rPr>
              <a:t>Kolkata  </a:t>
            </a:r>
          </a:p>
        </p:txBody>
      </p:sp>
      <p:pic>
        <p:nvPicPr>
          <p:cNvPr id="10" name="Picture 9" descr="kmrc.PNG"/>
          <p:cNvPicPr>
            <a:picLocks noChangeAspect="1"/>
          </p:cNvPicPr>
          <p:nvPr/>
        </p:nvPicPr>
        <p:blipFill>
          <a:blip r:embed="rId5"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4452918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4595" y="-74779"/>
            <a:ext cx="9142974" cy="68018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288925" algn="just" defTabSz="914400" fontAlgn="base">
              <a:spcBef>
                <a:spcPct val="0"/>
              </a:spcBef>
              <a:spcAft>
                <a:spcPct val="0"/>
              </a:spcAft>
              <a:defRPr/>
            </a:pPr>
            <a:r>
              <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 </a:t>
            </a: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288925" algn="just" defTabSz="914400" fontAlgn="base">
              <a:spcBef>
                <a:spcPct val="0"/>
              </a:spcBef>
              <a:spcAft>
                <a:spcPct val="0"/>
              </a:spcAft>
              <a:defRPr/>
            </a:pPr>
            <a:endParaRPr lang="en-US" sz="2800" dirty="0" smtClean="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smtClean="0">
              <a:solidFill>
                <a:srgbClr val="002060"/>
              </a:solidFill>
              <a:latin typeface="Berlin Sans FB" pitchFamily="34" charset="0"/>
              <a:cs typeface="Times New Roman" pitchFamily="18" charset="0"/>
            </a:endParaRPr>
          </a:p>
          <a:p>
            <a:pPr marL="631825" indent="-342900" algn="just" defTabSz="914400" fontAlgn="base">
              <a:spcBef>
                <a:spcPct val="0"/>
              </a:spcBef>
              <a:spcAft>
                <a:spcPct val="0"/>
              </a:spcAft>
              <a:buFont typeface="Courier New" panose="02070309020205020404" pitchFamily="49" charset="0"/>
              <a:buChar char="o"/>
              <a:defRPr/>
            </a:pPr>
            <a:endParaRPr lang="en-US" sz="28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2" name="TextBox 1"/>
          <p:cNvSpPr txBox="1"/>
          <p:nvPr/>
        </p:nvSpPr>
        <p:spPr>
          <a:xfrm>
            <a:off x="152398" y="5638800"/>
            <a:ext cx="8806767" cy="646331"/>
          </a:xfrm>
          <a:prstGeom prst="rect">
            <a:avLst/>
          </a:prstGeom>
          <a:solidFill>
            <a:schemeClr val="accent1"/>
          </a:solidFill>
          <a:ln>
            <a:solidFill>
              <a:schemeClr val="bg1"/>
            </a:solidFill>
          </a:ln>
        </p:spPr>
        <p:txBody>
          <a:bodyPr wrap="square" rtlCol="0">
            <a:spAutoFit/>
          </a:bodyPr>
          <a:lstStyle/>
          <a:p>
            <a:pPr algn="ctr"/>
            <a:r>
              <a:rPr lang="en-US" b="1" dirty="0" smtClean="0">
                <a:solidFill>
                  <a:prstClr val="black"/>
                </a:solidFill>
              </a:rPr>
              <a:t>Volume Loss Components and related parameters during </a:t>
            </a:r>
          </a:p>
          <a:p>
            <a:pPr algn="ctr"/>
            <a:r>
              <a:rPr lang="en-US" b="1" dirty="0" smtClean="0">
                <a:solidFill>
                  <a:prstClr val="black"/>
                </a:solidFill>
              </a:rPr>
              <a:t>Tunnel Boring Machine Operation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399" y="609600"/>
            <a:ext cx="8806767" cy="4800600"/>
          </a:xfrm>
          <a:prstGeom prst="rect">
            <a:avLst/>
          </a:prstGeom>
          <a:noFill/>
          <a:ln w="952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sp>
        <p:nvSpPr>
          <p:cNvPr id="9" name="TextBox 8"/>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Challenges in Tunneling </a:t>
            </a:r>
            <a:r>
              <a:rPr lang="en-US" sz="1700" kern="0" dirty="0">
                <a:solidFill>
                  <a:srgbClr val="FFFF00"/>
                </a:solidFill>
              </a:rPr>
              <a:t>in East West Metro</a:t>
            </a:r>
            <a:r>
              <a:rPr lang="en-US" sz="1700" kern="0" dirty="0" smtClean="0">
                <a:solidFill>
                  <a:srgbClr val="FFFF00"/>
                </a:solidFill>
                <a:latin typeface="Calibri"/>
              </a:rPr>
              <a:t> Kolkata</a:t>
            </a:r>
          </a:p>
        </p:txBody>
      </p:sp>
      <p:sp>
        <p:nvSpPr>
          <p:cNvPr id="10" name="Title 5"/>
          <p:cNvSpPr txBox="1">
            <a:spLocks/>
          </p:cNvSpPr>
          <p:nvPr/>
        </p:nvSpPr>
        <p:spPr>
          <a:xfrm>
            <a:off x="14595" y="-74779"/>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MANAGEMENT OF SETTLEMENT</a:t>
            </a:r>
            <a:endParaRPr lang="en-US" sz="2000" dirty="0">
              <a:solidFill>
                <a:srgbClr val="FFFF00"/>
              </a:solidFill>
              <a:latin typeface="Berlin Sans FB" panose="020E0602020502020306" pitchFamily="34" charset="0"/>
            </a:endParaRPr>
          </a:p>
        </p:txBody>
      </p:sp>
      <p:pic>
        <p:nvPicPr>
          <p:cNvPr id="8" name="Picture 7" descr="kmrc.PNG"/>
          <p:cNvPicPr>
            <a:picLocks noChangeAspect="1"/>
          </p:cNvPicPr>
          <p:nvPr/>
        </p:nvPicPr>
        <p:blipFill>
          <a:blip r:embed="rId3"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8937465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026" y="0"/>
            <a:ext cx="9142974" cy="649408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741363" indent="-452438" algn="ctr" defTabSz="914400" fontAlgn="base">
              <a:spcBef>
                <a:spcPct val="0"/>
              </a:spcBef>
              <a:spcAft>
                <a:spcPct val="0"/>
              </a:spcAft>
              <a:defRPr/>
            </a:pPr>
            <a:r>
              <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Components of Volume Loss due to </a:t>
            </a:r>
            <a:r>
              <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Tunneling</a:t>
            </a:r>
          </a:p>
          <a:p>
            <a:pPr marL="741363" indent="-452438" algn="ctr"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1663700" indent="-1374775" algn="just" defTabSz="914400" fontAlgn="base">
              <a:spcBef>
                <a:spcPct val="0"/>
              </a:spcBef>
              <a:spcAft>
                <a:spcPct val="0"/>
              </a:spcAft>
              <a:defRPr/>
            </a:pPr>
            <a:r>
              <a:rPr lang="en-US" sz="2400" dirty="0" smtClean="0">
                <a:solidFill>
                  <a:srgbClr val="002060"/>
                </a:solidFill>
                <a:latin typeface="Berlin Sans FB" pitchFamily="34" charset="0"/>
                <a:cs typeface="Times New Roman" pitchFamily="18" charset="0"/>
              </a:rPr>
              <a:t>Face Loss -  Due to inward flow of ground into the shield from zone of influence ahead and side of shield [Zone 1]. To Control volume loss at the face, Tunnel advancement parameters are required to be controlled.</a:t>
            </a:r>
          </a:p>
          <a:p>
            <a:pPr marL="1663700" indent="-1374775" algn="just" defTabSz="914400" fontAlgn="base">
              <a:spcBef>
                <a:spcPct val="0"/>
              </a:spcBef>
              <a:spcAft>
                <a:spcPct val="0"/>
              </a:spcAft>
              <a:defRPr/>
            </a:pPr>
            <a:endParaRPr lang="en-US" sz="2400" dirty="0" smtClean="0">
              <a:solidFill>
                <a:srgbClr val="002060"/>
              </a:solidFill>
              <a:latin typeface="Berlin Sans FB" pitchFamily="34" charset="0"/>
              <a:cs typeface="Times New Roman" pitchFamily="18" charset="0"/>
            </a:endParaRPr>
          </a:p>
          <a:p>
            <a:pPr marL="1663700" indent="-1374775" algn="just" defTabSz="914400" fontAlgn="base">
              <a:spcBef>
                <a:spcPct val="0"/>
              </a:spcBef>
              <a:spcAft>
                <a:spcPct val="0"/>
              </a:spcAft>
              <a:defRPr/>
            </a:pPr>
            <a:r>
              <a:rPr lang="en-US" sz="2400" dirty="0" smtClean="0">
                <a:solidFill>
                  <a:srgbClr val="002060"/>
                </a:solidFill>
                <a:latin typeface="Berlin Sans FB" pitchFamily="34" charset="0"/>
                <a:cs typeface="Times New Roman" pitchFamily="18" charset="0"/>
              </a:rPr>
              <a:t>Shield Loss –To advance the shield, it is required to bore a slight oversize hole; after passage of the shield, there will be an annular void around the tunnel boring machine in Zone 2 and surrounding soil will try to move radially inward to fill this void and create a loss of ground.</a:t>
            </a:r>
          </a:p>
          <a:p>
            <a:pPr marL="1663700" indent="-1374775" algn="just" defTabSz="914400" fontAlgn="base">
              <a:spcBef>
                <a:spcPct val="0"/>
              </a:spcBef>
              <a:spcAft>
                <a:spcPct val="0"/>
              </a:spcAft>
              <a:defRPr/>
            </a:pPr>
            <a:endParaRPr lang="en-US" sz="2400" dirty="0">
              <a:solidFill>
                <a:schemeClr val="bg1"/>
              </a:solidFill>
              <a:latin typeface="Berlin Sans FB" pitchFamily="34" charset="0"/>
              <a:cs typeface="Times New Roman" pitchFamily="18" charset="0"/>
            </a:endParaRPr>
          </a:p>
          <a:p>
            <a:pPr marL="1663700" indent="-1374775" algn="just" defTabSz="914400" fontAlgn="base">
              <a:spcBef>
                <a:spcPct val="0"/>
              </a:spcBef>
              <a:spcAft>
                <a:spcPct val="0"/>
              </a:spcAft>
              <a:defRPr/>
            </a:pPr>
            <a:endParaRPr lang="en-US" sz="2400" dirty="0" smtClean="0">
              <a:solidFill>
                <a:schemeClr val="bg1"/>
              </a:solidFill>
              <a:latin typeface="Berlin Sans FB" pitchFamily="34" charset="0"/>
              <a:cs typeface="Times New Roman" pitchFamily="18" charset="0"/>
            </a:endParaRPr>
          </a:p>
          <a:p>
            <a:pPr marL="1663700" indent="-1374775" algn="just" defTabSz="914400" fontAlgn="base">
              <a:spcBef>
                <a:spcPct val="0"/>
              </a:spcBef>
              <a:spcAft>
                <a:spcPct val="0"/>
              </a:spcAft>
              <a:defRPr/>
            </a:pPr>
            <a:endParaRPr lang="en-US" sz="2400" dirty="0" smtClean="0">
              <a:solidFill>
                <a:schemeClr val="bg1"/>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6" name="TextBox 5"/>
          <p:cNvSpPr txBox="1"/>
          <p:nvPr/>
        </p:nvSpPr>
        <p:spPr>
          <a:xfrm>
            <a:off x="-1488" y="6562203"/>
            <a:ext cx="9144000" cy="327546"/>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 </a:t>
            </a:r>
            <a:r>
              <a:rPr lang="en-US" sz="1700" kern="0" dirty="0">
                <a:solidFill>
                  <a:srgbClr val="FFFF00"/>
                </a:solidFill>
              </a:rPr>
              <a:t>Challenges in Tunneling in East West Metro </a:t>
            </a:r>
            <a:r>
              <a:rPr lang="en-US" sz="1700" kern="0" dirty="0" smtClean="0">
                <a:solidFill>
                  <a:srgbClr val="FFFF00"/>
                </a:solidFill>
              </a:rPr>
              <a:t>Kolkata</a:t>
            </a:r>
            <a:endParaRPr lang="en-US" sz="1700" kern="0" dirty="0">
              <a:solidFill>
                <a:srgbClr val="FFFF00"/>
              </a:solidFill>
            </a:endParaRPr>
          </a:p>
        </p:txBody>
      </p:sp>
      <p:sp>
        <p:nvSpPr>
          <p:cNvPr id="9" name="Title 5"/>
          <p:cNvSpPr txBox="1">
            <a:spLocks/>
          </p:cNvSpPr>
          <p:nvPr/>
        </p:nvSpPr>
        <p:spPr>
          <a:xfrm>
            <a:off x="7620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MANAGEMENT OF SETTLEMENT</a:t>
            </a:r>
            <a:endParaRPr lang="en-US" sz="2000" dirty="0">
              <a:solidFill>
                <a:srgbClr val="FFFF00"/>
              </a:solidFill>
              <a:latin typeface="Berlin Sans FB" panose="020E0602020502020306" pitchFamily="34" charset="0"/>
            </a:endParaRPr>
          </a:p>
        </p:txBody>
      </p:sp>
      <p:pic>
        <p:nvPicPr>
          <p:cNvPr id="8" name="Picture 7" descr="kmrc.PNG"/>
          <p:cNvPicPr>
            <a:picLocks noChangeAspect="1"/>
          </p:cNvPicPr>
          <p:nvPr/>
        </p:nvPicPr>
        <p:blipFill>
          <a:blip r:embed="rId2"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6175536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026" y="0"/>
            <a:ext cx="9142974" cy="649408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741363" indent="-452438" algn="ctr" defTabSz="914400" fontAlgn="base">
              <a:spcBef>
                <a:spcPct val="0"/>
              </a:spcBef>
              <a:spcAft>
                <a:spcPct val="0"/>
              </a:spcAft>
              <a:defRPr/>
            </a:pPr>
            <a:r>
              <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Components of Volume Loss due to </a:t>
            </a:r>
            <a:r>
              <a:rPr lang="en-US" sz="28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Tunneling</a:t>
            </a:r>
          </a:p>
          <a:p>
            <a:pPr marL="741363" indent="-452438" algn="ctr" defTabSz="914400" fontAlgn="base">
              <a:spcBef>
                <a:spcPct val="0"/>
              </a:spcBef>
              <a:spcAft>
                <a:spcPct val="0"/>
              </a:spcAft>
              <a:defRPr/>
            </a:pPr>
            <a:endParaRPr lang="en-US" sz="28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1663700" indent="-1374775" algn="just" defTabSz="914400" fontAlgn="base">
              <a:spcBef>
                <a:spcPct val="0"/>
              </a:spcBef>
              <a:spcAft>
                <a:spcPct val="0"/>
              </a:spcAft>
              <a:defRPr/>
            </a:pPr>
            <a:r>
              <a:rPr lang="en-US" sz="2400" dirty="0" smtClean="0">
                <a:solidFill>
                  <a:prstClr val="black"/>
                </a:solidFill>
                <a:latin typeface="Berlin Sans FB" pitchFamily="34" charset="0"/>
                <a:cs typeface="Times New Roman" pitchFamily="18" charset="0"/>
              </a:rPr>
              <a:t>Tail Loss -Extrados diameter of Tunnel liner being smaller than diameter of tunnel boring shield, there will be an annular space when, the erected tunnel liners exit from tail of the TBM in Zone3. This annular space is filled up with grout material ejected from Tail , There is a possibility of soil to displace radially inward creating a volume loss  before the grout hardens in Zone 3</a:t>
            </a:r>
          </a:p>
          <a:p>
            <a:pPr marL="1663700" indent="-1374775" algn="just" defTabSz="914400" fontAlgn="base">
              <a:spcBef>
                <a:spcPct val="0"/>
              </a:spcBef>
              <a:spcAft>
                <a:spcPct val="0"/>
              </a:spcAft>
              <a:defRPr/>
            </a:pPr>
            <a:endParaRPr lang="en-US" sz="2400" dirty="0" smtClean="0">
              <a:solidFill>
                <a:prstClr val="black"/>
              </a:solidFill>
              <a:latin typeface="Berlin Sans FB" pitchFamily="34" charset="0"/>
              <a:cs typeface="Times New Roman" pitchFamily="18" charset="0"/>
            </a:endParaRPr>
          </a:p>
          <a:p>
            <a:pPr marL="1663700" indent="-1374775" algn="just" defTabSz="914400" fontAlgn="base">
              <a:spcBef>
                <a:spcPct val="0"/>
              </a:spcBef>
              <a:spcAft>
                <a:spcPct val="0"/>
              </a:spcAft>
              <a:defRPr/>
            </a:pPr>
            <a:r>
              <a:rPr lang="en-US" sz="2400" dirty="0" smtClean="0">
                <a:solidFill>
                  <a:prstClr val="black"/>
                </a:solidFill>
                <a:latin typeface="Berlin Sans FB" pitchFamily="34" charset="0"/>
                <a:cs typeface="Times New Roman" pitchFamily="18" charset="0"/>
              </a:rPr>
              <a:t>Radial Loss</a:t>
            </a:r>
          </a:p>
          <a:p>
            <a:pPr marL="1663700" indent="-1374775" algn="just" defTabSz="914400" fontAlgn="base">
              <a:spcBef>
                <a:spcPct val="0"/>
              </a:spcBef>
              <a:spcAft>
                <a:spcPct val="0"/>
              </a:spcAft>
              <a:defRPr/>
            </a:pPr>
            <a:r>
              <a:rPr lang="en-US" sz="2400" dirty="0" smtClean="0">
                <a:solidFill>
                  <a:prstClr val="black"/>
                </a:solidFill>
                <a:latin typeface="Berlin Sans FB" pitchFamily="34" charset="0"/>
                <a:cs typeface="Times New Roman" pitchFamily="18" charset="0"/>
              </a:rPr>
              <a:t>After grouting – Long term radial displacement of soil towards tunnel after grouting due to deformation of tunnel liner due to transfer of overburden pressure to new boundary.</a:t>
            </a:r>
          </a:p>
          <a:p>
            <a:pPr marL="1663700" indent="-1374775" algn="just" defTabSz="914400" fontAlgn="base">
              <a:spcBef>
                <a:spcPct val="0"/>
              </a:spcBef>
              <a:spcAft>
                <a:spcPct val="0"/>
              </a:spcAft>
              <a:defRPr/>
            </a:pPr>
            <a:endParaRPr lang="en-US" sz="2400" dirty="0">
              <a:solidFill>
                <a:srgbClr val="002060"/>
              </a:solidFill>
              <a:latin typeface="Berlin Sans FB" pitchFamily="34" charset="0"/>
              <a:cs typeface="Times New Roman" pitchFamily="18" charset="0"/>
            </a:endParaRPr>
          </a:p>
          <a:p>
            <a:pPr algn="just" defTabSz="914400" fontAlgn="base">
              <a:spcBef>
                <a:spcPct val="0"/>
              </a:spcBef>
              <a:spcAft>
                <a:spcPct val="0"/>
              </a:spcAft>
              <a:defRPr/>
            </a:pPr>
            <a:endParaRPr lang="en-GB" sz="2400" dirty="0">
              <a:solidFill>
                <a:srgbClr val="002060"/>
              </a:solidFill>
              <a:latin typeface="Berlin Sans FB" pitchFamily="34" charset="0"/>
              <a:cs typeface="Times New Roman" pitchFamily="18" charset="0"/>
            </a:endParaRPr>
          </a:p>
        </p:txBody>
      </p:sp>
      <p:sp>
        <p:nvSpPr>
          <p:cNvPr id="6" name="TextBox 5"/>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smtClean="0">
                <a:solidFill>
                  <a:srgbClr val="FFFF00"/>
                </a:solidFill>
                <a:latin typeface="Calibri"/>
              </a:rPr>
              <a:t>Challenges in Tunneling  in East West Metro Kolkata  </a:t>
            </a:r>
          </a:p>
        </p:txBody>
      </p:sp>
      <p:sp>
        <p:nvSpPr>
          <p:cNvPr id="9" name="Title 5"/>
          <p:cNvSpPr txBox="1">
            <a:spLocks/>
          </p:cNvSpPr>
          <p:nvPr/>
        </p:nvSpPr>
        <p:spPr>
          <a:xfrm>
            <a:off x="76200" y="-944"/>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MANAGEMENT OF SETTLEMENT</a:t>
            </a:r>
            <a:endParaRPr lang="en-US" sz="2000" dirty="0">
              <a:solidFill>
                <a:srgbClr val="FFFF00"/>
              </a:solidFill>
              <a:latin typeface="Berlin Sans FB" panose="020E0602020502020306" pitchFamily="34" charset="0"/>
            </a:endParaRPr>
          </a:p>
        </p:txBody>
      </p:sp>
      <p:pic>
        <p:nvPicPr>
          <p:cNvPr id="8" name="Picture 7" descr="kmrc.PNG"/>
          <p:cNvPicPr>
            <a:picLocks noChangeAspect="1"/>
          </p:cNvPicPr>
          <p:nvPr/>
        </p:nvPicPr>
        <p:blipFill>
          <a:blip r:embed="rId2"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8550461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Grp="1" noChangeAspect="1" noChangeArrowheads="1"/>
          </p:cNvPicPr>
          <p:nvPr>
            <p:ph idx="1"/>
          </p:nvPr>
        </p:nvPicPr>
        <p:blipFill>
          <a:blip r:embed="rId2"/>
          <a:stretch>
            <a:fillRect/>
          </a:stretch>
        </p:blipFill>
        <p:spPr bwMode="auto">
          <a:xfrm>
            <a:off x="457200" y="884875"/>
            <a:ext cx="8229600" cy="4876800"/>
          </a:xfrm>
          <a:prstGeom prst="rect">
            <a:avLst/>
          </a:prstGeom>
          <a:noFill/>
          <a:ln w="19050">
            <a:solidFill>
              <a:schemeClr val="tx1"/>
            </a:solidFill>
            <a:miter lim="800000"/>
            <a:headEnd/>
            <a:tailEnd/>
          </a:ln>
          <a:effectLst/>
        </p:spPr>
      </p:pic>
      <p:sp>
        <p:nvSpPr>
          <p:cNvPr id="11" name="Title 5"/>
          <p:cNvSpPr txBox="1">
            <a:spLocks/>
          </p:cNvSpPr>
          <p:nvPr/>
        </p:nvSpPr>
        <p:spPr>
          <a:xfrm>
            <a:off x="0" y="-307776"/>
            <a:ext cx="9144000" cy="989265"/>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p>
          <a:p>
            <a:pPr defTabSz="914075"/>
            <a:r>
              <a:rPr lang="en-US" sz="2000" dirty="0" smtClean="0">
                <a:solidFill>
                  <a:srgbClr val="FFFF00"/>
                </a:solidFill>
                <a:latin typeface="Berlin Sans FB" panose="020E0602020502020306" pitchFamily="34" charset="0"/>
              </a:rPr>
              <a:t>Ground Movement due to bored tunneling</a:t>
            </a:r>
            <a:endParaRPr lang="en-US" sz="2000" dirty="0">
              <a:solidFill>
                <a:srgbClr val="FFFF00"/>
              </a:solidFill>
              <a:latin typeface="Berlin Sans FB" panose="020E0602020502020306" pitchFamily="34" charset="0"/>
            </a:endParaRPr>
          </a:p>
        </p:txBody>
      </p:sp>
      <p:cxnSp>
        <p:nvCxnSpPr>
          <p:cNvPr id="3" name="Straight Connector 2"/>
          <p:cNvCxnSpPr/>
          <p:nvPr/>
        </p:nvCxnSpPr>
        <p:spPr>
          <a:xfrm>
            <a:off x="5181600" y="1905000"/>
            <a:ext cx="0" cy="1714500"/>
          </a:xfrm>
          <a:prstGeom prst="line">
            <a:avLst/>
          </a:prstGeom>
          <a:ln w="28575">
            <a:solidFill>
              <a:srgbClr val="0070C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81600" y="3323275"/>
            <a:ext cx="261769" cy="3773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429000" y="3700631"/>
            <a:ext cx="685800" cy="71897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8153400" y="1369807"/>
            <a:ext cx="228600" cy="369332"/>
          </a:xfrm>
          <a:prstGeom prst="rect">
            <a:avLst/>
          </a:prstGeom>
          <a:solidFill>
            <a:schemeClr val="bg1"/>
          </a:solidFill>
        </p:spPr>
        <p:txBody>
          <a:bodyPr wrap="square" rtlCol="0">
            <a:spAutoFit/>
          </a:bodyPr>
          <a:lstStyle/>
          <a:p>
            <a:r>
              <a:rPr lang="en-US" dirty="0" smtClean="0">
                <a:solidFill>
                  <a:prstClr val="black"/>
                </a:solidFill>
                <a:latin typeface="Berlin Sans FB" panose="020E0602020502020306" pitchFamily="34" charset="0"/>
              </a:rPr>
              <a:t>X</a:t>
            </a:r>
            <a:endParaRPr lang="en-US" dirty="0">
              <a:solidFill>
                <a:prstClr val="black"/>
              </a:solidFill>
              <a:latin typeface="Berlin Sans FB" panose="020E0602020502020306" pitchFamily="34" charset="0"/>
            </a:endParaRPr>
          </a:p>
        </p:txBody>
      </p:sp>
      <p:cxnSp>
        <p:nvCxnSpPr>
          <p:cNvPr id="15" name="Straight Connector 14"/>
          <p:cNvCxnSpPr/>
          <p:nvPr/>
        </p:nvCxnSpPr>
        <p:spPr>
          <a:xfrm>
            <a:off x="4495800" y="2667000"/>
            <a:ext cx="685800" cy="0"/>
          </a:xfrm>
          <a:prstGeom prst="line">
            <a:avLst/>
          </a:prstGeom>
          <a:ln w="28575">
            <a:solidFill>
              <a:srgbClr val="0070C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85453" y="2771069"/>
            <a:ext cx="306494" cy="400110"/>
          </a:xfrm>
          <a:prstGeom prst="rect">
            <a:avLst/>
          </a:prstGeom>
          <a:noFill/>
        </p:spPr>
        <p:txBody>
          <a:bodyPr wrap="none" rtlCol="0">
            <a:spAutoFit/>
          </a:bodyPr>
          <a:lstStyle/>
          <a:p>
            <a:r>
              <a:rPr lang="en-US" sz="2000" dirty="0" smtClean="0">
                <a:solidFill>
                  <a:prstClr val="black"/>
                </a:solidFill>
                <a:latin typeface="Berlin Sans FB" panose="020E0602020502020306" pitchFamily="34" charset="0"/>
              </a:rPr>
              <a:t>y</a:t>
            </a:r>
            <a:endParaRPr lang="en-US" sz="2000" dirty="0">
              <a:solidFill>
                <a:prstClr val="black"/>
              </a:solidFill>
              <a:latin typeface="Berlin Sans FB" panose="020E0602020502020306" pitchFamily="34" charset="0"/>
            </a:endParaRPr>
          </a:p>
        </p:txBody>
      </p:sp>
      <p:sp>
        <p:nvSpPr>
          <p:cNvPr id="7" name="TextBox 6"/>
          <p:cNvSpPr txBox="1"/>
          <p:nvPr/>
        </p:nvSpPr>
        <p:spPr>
          <a:xfrm>
            <a:off x="5443369" y="3633651"/>
            <a:ext cx="304892" cy="400110"/>
          </a:xfrm>
          <a:prstGeom prst="rect">
            <a:avLst/>
          </a:prstGeom>
          <a:noFill/>
          <a:ln>
            <a:solidFill>
              <a:schemeClr val="accent1"/>
            </a:solidFill>
          </a:ln>
        </p:spPr>
        <p:txBody>
          <a:bodyPr wrap="none" rtlCol="0">
            <a:spAutoFit/>
          </a:bodyPr>
          <a:lstStyle/>
          <a:p>
            <a:r>
              <a:rPr lang="en-US" sz="2000" dirty="0" smtClean="0">
                <a:solidFill>
                  <a:prstClr val="black"/>
                </a:solidFill>
                <a:latin typeface="Berlin Sans FB" panose="020E0602020502020306" pitchFamily="34" charset="0"/>
              </a:rPr>
              <a:t>S</a:t>
            </a:r>
            <a:endParaRPr lang="en-US" sz="2000" dirty="0">
              <a:solidFill>
                <a:prstClr val="black"/>
              </a:solidFill>
              <a:latin typeface="Berlin Sans FB" panose="020E0602020502020306" pitchFamily="34" charset="0"/>
            </a:endParaRPr>
          </a:p>
        </p:txBody>
      </p:sp>
      <p:sp>
        <p:nvSpPr>
          <p:cNvPr id="14" name="TextBox 13"/>
          <p:cNvSpPr txBox="1"/>
          <p:nvPr/>
        </p:nvSpPr>
        <p:spPr>
          <a:xfrm>
            <a:off x="-1488" y="6562203"/>
            <a:ext cx="9144000" cy="327546"/>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lang="en-US" sz="1700" kern="0" dirty="0">
                <a:solidFill>
                  <a:srgbClr val="FFFF00"/>
                </a:solidFill>
              </a:rPr>
              <a:t>Challenges in Tunneling in East West Metro </a:t>
            </a:r>
            <a:r>
              <a:rPr lang="en-US" sz="1700" kern="0" dirty="0" smtClean="0">
                <a:solidFill>
                  <a:srgbClr val="FFFF00"/>
                </a:solidFill>
              </a:rPr>
              <a:t>Kolkata</a:t>
            </a:r>
            <a:endParaRPr kumimoji="0" lang="en-US" sz="1700" b="0" i="0" u="none" strike="noStrike" kern="0" cap="none" spc="0" normalizeH="0" baseline="0" noProof="0" dirty="0" smtClean="0">
              <a:ln>
                <a:noFill/>
              </a:ln>
              <a:solidFill>
                <a:srgbClr val="FFFF00"/>
              </a:solidFill>
              <a:effectLst/>
              <a:uLnTx/>
              <a:uFillTx/>
            </a:endParaRPr>
          </a:p>
        </p:txBody>
      </p:sp>
      <p:pic>
        <p:nvPicPr>
          <p:cNvPr id="13" name="Picture 12"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560965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9595" y="434183"/>
            <a:ext cx="9144000" cy="62484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1200"/>
              </a:spcBef>
              <a:buClr>
                <a:srgbClr val="FFFF00"/>
              </a:buClr>
              <a:buSzPct val="120000"/>
              <a:buFont typeface="Wingdings" pitchFamily="2" charset="2"/>
              <a:buChar char="§"/>
              <a:defRPr sz="2200" b="1" kern="1200">
                <a:solidFill>
                  <a:schemeClr val="dk1"/>
                </a:solidFill>
                <a:latin typeface="+mn-lt"/>
                <a:ea typeface="+mn-ea"/>
                <a:cs typeface="+mn-cs"/>
              </a:defRPr>
            </a:lvl1pPr>
            <a:lvl2pPr marL="742950" indent="-285750" algn="l" defTabSz="914400" rtl="0" eaLnBrk="1" latinLnBrk="0" hangingPunct="1">
              <a:spcBef>
                <a:spcPts val="1200"/>
              </a:spcBef>
              <a:buClr>
                <a:schemeClr val="bg1"/>
              </a:buClr>
              <a:buSzPct val="110000"/>
              <a:buFont typeface="Arial" pitchFamily="34" charset="0"/>
              <a:buChar char="•"/>
              <a:defRPr sz="2000" b="1" kern="1200">
                <a:solidFill>
                  <a:srgbClr val="FFFF00"/>
                </a:solidFill>
                <a:latin typeface="+mn-lt"/>
                <a:ea typeface="+mn-ea"/>
                <a:cs typeface="+mn-cs"/>
              </a:defRPr>
            </a:lvl2pPr>
            <a:lvl3pPr marL="1263650" indent="-349250" algn="l" defTabSz="914400" rtl="0" eaLnBrk="1" latinLnBrk="0" hangingPunct="1">
              <a:spcBef>
                <a:spcPts val="1200"/>
              </a:spcBef>
              <a:buClr>
                <a:srgbClr val="FFFF00"/>
              </a:buClr>
              <a:buSzPct val="110000"/>
              <a:buFont typeface="Wingdings" pitchFamily="2" charset="2"/>
              <a:buChar char="ü"/>
              <a:defRPr sz="1800" b="1" kern="1200">
                <a:solidFill>
                  <a:schemeClr val="dk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marL="0" indent="0">
              <a:buClrTx/>
              <a:buFont typeface="Wingdings" pitchFamily="2" charset="2"/>
              <a:buNone/>
            </a:pPr>
            <a:endParaRPr lang="en-US" b="0" dirty="0" smtClean="0">
              <a:solidFill>
                <a:srgbClr val="002060"/>
              </a:solidFill>
              <a:latin typeface="Berlin Sans FB" pitchFamily="34" charset="0"/>
            </a:endParaRPr>
          </a:p>
          <a:p>
            <a:endParaRPr lang="en-US" dirty="0">
              <a:solidFill>
                <a:prstClr val="black"/>
              </a:solidFill>
            </a:endParaRPr>
          </a:p>
        </p:txBody>
      </p:sp>
      <p:sp>
        <p:nvSpPr>
          <p:cNvPr id="5" name="Content Placeholder 4"/>
          <p:cNvSpPr>
            <a:spLocks noGrp="1"/>
          </p:cNvSpPr>
          <p:nvPr>
            <p:ph idx="1"/>
          </p:nvPr>
        </p:nvSpPr>
        <p:spPr>
          <a:xfrm>
            <a:off x="152400" y="914400"/>
            <a:ext cx="8839200" cy="5257800"/>
          </a:xfrm>
        </p:spPr>
        <p:txBody>
          <a:bodyPr>
            <a:normAutofit fontScale="62500" lnSpcReduction="20000"/>
          </a:bodyPr>
          <a:lstStyle/>
          <a:p>
            <a:pPr>
              <a:buNone/>
            </a:pPr>
            <a:endParaRPr lang="en-US" b="0" dirty="0" smtClean="0">
              <a:solidFill>
                <a:srgbClr val="480000"/>
              </a:solidFill>
              <a:latin typeface="Berlin Sans FB" pitchFamily="34" charset="0"/>
            </a:endParaRPr>
          </a:p>
          <a:p>
            <a:pPr>
              <a:buNone/>
            </a:pPr>
            <a:r>
              <a:rPr lang="en-US" b="0" dirty="0" smtClean="0">
                <a:solidFill>
                  <a:srgbClr val="480000"/>
                </a:solidFill>
                <a:latin typeface="Berlin Sans FB" pitchFamily="34" charset="0"/>
              </a:rPr>
              <a:t>     </a:t>
            </a:r>
          </a:p>
          <a:p>
            <a:pPr>
              <a:buNone/>
            </a:pPr>
            <a:endParaRPr lang="en-US" dirty="0">
              <a:solidFill>
                <a:srgbClr val="480000"/>
              </a:solidFill>
              <a:latin typeface="Berlin Sans FB" pitchFamily="34" charset="0"/>
            </a:endParaRPr>
          </a:p>
          <a:p>
            <a:pPr>
              <a:buNone/>
            </a:pPr>
            <a:r>
              <a:rPr lang="en-US" b="0" dirty="0" smtClean="0">
                <a:latin typeface="Berlin Sans FB" pitchFamily="34" charset="0"/>
              </a:rPr>
              <a:t>where</a:t>
            </a:r>
          </a:p>
          <a:p>
            <a:pPr>
              <a:buFont typeface="Courier New" panose="02070309020205020404" pitchFamily="49" charset="0"/>
              <a:buChar char="o"/>
            </a:pPr>
            <a:r>
              <a:rPr lang="en-US" b="0" dirty="0" smtClean="0">
                <a:latin typeface="Berlin Sans FB" pitchFamily="34" charset="0"/>
              </a:rPr>
              <a:t>S</a:t>
            </a:r>
            <a:r>
              <a:rPr lang="en-US" b="0" baseline="-25000" dirty="0" smtClean="0">
                <a:latin typeface="Berlin Sans FB" pitchFamily="34" charset="0"/>
              </a:rPr>
              <a:t>max = </a:t>
            </a:r>
            <a:r>
              <a:rPr lang="en-US" b="0" dirty="0" smtClean="0">
                <a:latin typeface="Berlin Sans FB" pitchFamily="34" charset="0"/>
              </a:rPr>
              <a:t>Maximum Settlement on the tunnel Center Line.</a:t>
            </a:r>
          </a:p>
          <a:p>
            <a:pPr>
              <a:buFont typeface="Courier New" panose="02070309020205020404" pitchFamily="49" charset="0"/>
              <a:buChar char="o"/>
            </a:pPr>
            <a:r>
              <a:rPr lang="en-US" b="0" dirty="0" smtClean="0">
                <a:latin typeface="Berlin Sans FB" pitchFamily="34" charset="0"/>
              </a:rPr>
              <a:t>y  =   Horizontal distance from Center line of tunnel</a:t>
            </a:r>
          </a:p>
          <a:p>
            <a:pPr>
              <a:buFont typeface="Courier New" panose="02070309020205020404" pitchFamily="49" charset="0"/>
              <a:buChar char="o"/>
            </a:pPr>
            <a:r>
              <a:rPr lang="en-US" dirty="0" smtClean="0">
                <a:latin typeface="Berlin Sans FB" pitchFamily="34" charset="0"/>
              </a:rPr>
              <a:t>S =    Settlement at distance ‘y’ from Center line of tunnel</a:t>
            </a:r>
            <a:endParaRPr lang="en-US" b="0" dirty="0" smtClean="0">
              <a:latin typeface="Berlin Sans FB" pitchFamily="34" charset="0"/>
            </a:endParaRPr>
          </a:p>
          <a:p>
            <a:pPr>
              <a:buFont typeface="Courier New" panose="02070309020205020404" pitchFamily="49" charset="0"/>
              <a:buChar char="o"/>
            </a:pPr>
            <a:r>
              <a:rPr lang="en-US" b="0" dirty="0" smtClean="0">
                <a:latin typeface="Berlin Sans FB" pitchFamily="34" charset="0"/>
              </a:rPr>
              <a:t>i= Horizontal distance from tunnel center line to the point of inflexion on settlement curve.</a:t>
            </a:r>
          </a:p>
          <a:p>
            <a:pPr>
              <a:buFont typeface="Courier New" panose="02070309020205020404" pitchFamily="49" charset="0"/>
              <a:buChar char="o"/>
            </a:pPr>
            <a:r>
              <a:rPr lang="en-US" b="0" dirty="0" smtClean="0">
                <a:latin typeface="Berlin Sans FB" pitchFamily="34" charset="0"/>
              </a:rPr>
              <a:t>Where  i = KZ</a:t>
            </a:r>
            <a:r>
              <a:rPr lang="en-US" b="0" baseline="-25000" dirty="0" smtClean="0">
                <a:latin typeface="Berlin Sans FB" pitchFamily="34" charset="0"/>
              </a:rPr>
              <a:t>0</a:t>
            </a:r>
            <a:endParaRPr lang="en-US" b="0" dirty="0" smtClean="0">
              <a:latin typeface="Berlin Sans FB" pitchFamily="34" charset="0"/>
            </a:endParaRPr>
          </a:p>
          <a:p>
            <a:pPr>
              <a:buFont typeface="Courier New" panose="02070309020205020404" pitchFamily="49" charset="0"/>
              <a:buChar char="o"/>
            </a:pPr>
            <a:r>
              <a:rPr lang="en-US" b="0" dirty="0" smtClean="0">
                <a:latin typeface="Berlin Sans FB" pitchFamily="34" charset="0"/>
              </a:rPr>
              <a:t> K is a parameter which varies between 0.5 for clay to 0.25 for sand.</a:t>
            </a:r>
          </a:p>
          <a:p>
            <a:pPr>
              <a:buFont typeface="Courier New" panose="02070309020205020404" pitchFamily="49" charset="0"/>
              <a:buChar char="o"/>
            </a:pPr>
            <a:r>
              <a:rPr lang="en-US" b="0" dirty="0" smtClean="0">
                <a:latin typeface="Berlin Sans FB" pitchFamily="34" charset="0"/>
              </a:rPr>
              <a:t>Z</a:t>
            </a:r>
            <a:r>
              <a:rPr lang="en-US" b="0" baseline="-25000" dirty="0" smtClean="0">
                <a:latin typeface="Berlin Sans FB" pitchFamily="34" charset="0"/>
              </a:rPr>
              <a:t>0 </a:t>
            </a:r>
            <a:r>
              <a:rPr lang="en-US" b="0" dirty="0" smtClean="0">
                <a:latin typeface="Berlin Sans FB" pitchFamily="34" charset="0"/>
              </a:rPr>
              <a:t>is the depth to the center of the tunnel.</a:t>
            </a:r>
          </a:p>
          <a:p>
            <a:pPr>
              <a:buFont typeface="Courier New" panose="02070309020205020404" pitchFamily="49" charset="0"/>
              <a:buChar char="o"/>
            </a:pPr>
            <a:r>
              <a:rPr lang="en-US" b="0" dirty="0" smtClean="0">
                <a:latin typeface="Berlin Sans FB" pitchFamily="34" charset="0"/>
              </a:rPr>
              <a:t>D is the excavated diameter of the tunnel</a:t>
            </a:r>
          </a:p>
          <a:p>
            <a:pPr>
              <a:buFont typeface="Courier New" panose="02070309020205020404" pitchFamily="49" charset="0"/>
              <a:buChar char="o"/>
            </a:pPr>
            <a:r>
              <a:rPr lang="en-US" b="0" dirty="0" smtClean="0">
                <a:latin typeface="Berlin Sans FB" pitchFamily="34" charset="0"/>
              </a:rPr>
              <a:t>V is the volume loss per unit length </a:t>
            </a:r>
            <a:r>
              <a:rPr lang="en-US" dirty="0" smtClean="0">
                <a:latin typeface="Berlin Sans FB" pitchFamily="34" charset="0"/>
              </a:rPr>
              <a:t>of tunnel progress </a:t>
            </a:r>
            <a:r>
              <a:rPr lang="en-US" b="0" dirty="0" smtClean="0">
                <a:latin typeface="Berlin Sans FB" pitchFamily="34" charset="0"/>
              </a:rPr>
              <a:t>expressed in percentage of excavated tunnel face area which is considered 1% to 1.5% </a:t>
            </a:r>
          </a:p>
          <a:p>
            <a:pPr marL="347663" indent="-347663">
              <a:buNone/>
            </a:pPr>
            <a:r>
              <a:rPr lang="en-US" sz="1900" dirty="0" smtClean="0">
                <a:latin typeface="Berlin Sans FB" pitchFamily="34" charset="0"/>
              </a:rPr>
              <a:t>        </a:t>
            </a:r>
            <a:r>
              <a:rPr lang="en-US" sz="2200" dirty="0" smtClean="0">
                <a:latin typeface="Berlin Sans FB" pitchFamily="34" charset="0"/>
              </a:rPr>
              <a:t>[</a:t>
            </a:r>
            <a:r>
              <a:rPr lang="en-US" sz="2200" dirty="0">
                <a:latin typeface="Berlin Sans FB" pitchFamily="34" charset="0"/>
              </a:rPr>
              <a:t>As per Peck(1969) &amp; Orilley and New (1992) for cases where no major ground loss and consolidation settlement is  considered]</a:t>
            </a:r>
          </a:p>
          <a:p>
            <a:pPr>
              <a:buFont typeface="Courier New" panose="02070309020205020404" pitchFamily="49" charset="0"/>
              <a:buChar char="o"/>
            </a:pPr>
            <a:endParaRPr lang="en-US" dirty="0"/>
          </a:p>
        </p:txBody>
      </p:sp>
      <p:sp>
        <p:nvSpPr>
          <p:cNvPr id="7" name="Title 5"/>
          <p:cNvSpPr txBox="1">
            <a:spLocks/>
          </p:cNvSpPr>
          <p:nvPr/>
        </p:nvSpPr>
        <p:spPr>
          <a:xfrm>
            <a:off x="0" y="-307776"/>
            <a:ext cx="9144000" cy="989265"/>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p>
          <a:p>
            <a:pPr defTabSz="914075"/>
            <a:r>
              <a:rPr lang="en-US" sz="2000" dirty="0" smtClean="0">
                <a:solidFill>
                  <a:srgbClr val="FFFF00"/>
                </a:solidFill>
                <a:latin typeface="Berlin Sans FB" panose="020E0602020502020306" pitchFamily="34" charset="0"/>
              </a:rPr>
              <a:t>Ground Movement due to bored tunneling…..contd</a:t>
            </a:r>
            <a:endParaRPr lang="en-US" sz="2000" dirty="0">
              <a:solidFill>
                <a:srgbClr val="FFFF00"/>
              </a:solidFill>
              <a:latin typeface="Berlin Sans FB" panose="020E0602020502020306" pitchFamily="34" charset="0"/>
            </a:endParaRPr>
          </a:p>
        </p:txBody>
      </p:sp>
      <p:sp>
        <p:nvSpPr>
          <p:cNvPr id="3" name="TextBox 2"/>
          <p:cNvSpPr txBox="1"/>
          <p:nvPr/>
        </p:nvSpPr>
        <p:spPr>
          <a:xfrm>
            <a:off x="914400" y="1033286"/>
            <a:ext cx="3638005" cy="584775"/>
          </a:xfrm>
          <a:prstGeom prst="rect">
            <a:avLst/>
          </a:prstGeom>
          <a:solidFill>
            <a:schemeClr val="bg1"/>
          </a:solidFill>
          <a:ln w="19050">
            <a:solidFill>
              <a:schemeClr val="tx1"/>
            </a:solidFill>
          </a:ln>
        </p:spPr>
        <p:txBody>
          <a:bodyPr wrap="square" rtlCol="0">
            <a:spAutoFit/>
          </a:bodyPr>
          <a:lstStyle/>
          <a:p>
            <a:r>
              <a:rPr lang="en-US" sz="3200" dirty="0">
                <a:solidFill>
                  <a:srgbClr val="5353FF"/>
                </a:solidFill>
                <a:latin typeface="Berlin Sans FB" pitchFamily="34" charset="0"/>
              </a:rPr>
              <a:t> </a:t>
            </a:r>
            <a:r>
              <a:rPr lang="en-US" sz="2800" dirty="0">
                <a:solidFill>
                  <a:prstClr val="black"/>
                </a:solidFill>
                <a:latin typeface="Berlin Sans FB" pitchFamily="34" charset="0"/>
              </a:rPr>
              <a:t>S</a:t>
            </a:r>
            <a:r>
              <a:rPr lang="en-US" sz="2800" baseline="-25000" dirty="0">
                <a:solidFill>
                  <a:prstClr val="black"/>
                </a:solidFill>
                <a:latin typeface="Berlin Sans FB" pitchFamily="34" charset="0"/>
              </a:rPr>
              <a:t>max </a:t>
            </a:r>
            <a:r>
              <a:rPr lang="en-US" sz="2800" dirty="0">
                <a:solidFill>
                  <a:prstClr val="black"/>
                </a:solidFill>
                <a:latin typeface="Berlin Sans FB" pitchFamily="34" charset="0"/>
              </a:rPr>
              <a:t>= 0.0031 x VD</a:t>
            </a:r>
            <a:r>
              <a:rPr lang="en-US" sz="2800" baseline="30000" dirty="0">
                <a:solidFill>
                  <a:prstClr val="black"/>
                </a:solidFill>
                <a:latin typeface="Berlin Sans FB" pitchFamily="34" charset="0"/>
              </a:rPr>
              <a:t>2</a:t>
            </a:r>
            <a:r>
              <a:rPr lang="en-US" sz="2800" dirty="0">
                <a:solidFill>
                  <a:prstClr val="black"/>
                </a:solidFill>
                <a:latin typeface="Berlin Sans FB" pitchFamily="34" charset="0"/>
              </a:rPr>
              <a:t>/ </a:t>
            </a:r>
            <a:r>
              <a:rPr lang="en-US" sz="2800" dirty="0" err="1" smtClean="0">
                <a:solidFill>
                  <a:prstClr val="black"/>
                </a:solidFill>
                <a:latin typeface="Berlin Sans FB" pitchFamily="34" charset="0"/>
              </a:rPr>
              <a:t>i</a:t>
            </a:r>
            <a:endParaRPr lang="en-US" sz="2800" dirty="0">
              <a:solidFill>
                <a:prstClr val="black"/>
              </a:solidFill>
            </a:endParaRPr>
          </a:p>
        </p:txBody>
      </p:sp>
      <p:sp>
        <p:nvSpPr>
          <p:cNvPr id="13" name="TextBox 12"/>
          <p:cNvSpPr txBox="1"/>
          <p:nvPr/>
        </p:nvSpPr>
        <p:spPr>
          <a:xfrm>
            <a:off x="5181600" y="1033286"/>
            <a:ext cx="2895600" cy="584775"/>
          </a:xfrm>
          <a:prstGeom prst="rect">
            <a:avLst/>
          </a:prstGeom>
          <a:noFill/>
          <a:ln w="19050">
            <a:solidFill>
              <a:schemeClr val="tx1"/>
            </a:solidFill>
          </a:ln>
        </p:spPr>
        <p:txBody>
          <a:bodyPr wrap="square" rtlCol="0">
            <a:spAutoFit/>
          </a:bodyPr>
          <a:lstStyle/>
          <a:p>
            <a:r>
              <a:rPr lang="en-US" sz="3200" dirty="0">
                <a:solidFill>
                  <a:srgbClr val="5353FF"/>
                </a:solidFill>
                <a:latin typeface="Berlin Sans FB" pitchFamily="34" charset="0"/>
              </a:rPr>
              <a:t> </a:t>
            </a:r>
            <a:r>
              <a:rPr lang="en-US" sz="3200" dirty="0" smtClean="0">
                <a:solidFill>
                  <a:prstClr val="black"/>
                </a:solidFill>
                <a:latin typeface="Berlin Sans FB" pitchFamily="34" charset="0"/>
              </a:rPr>
              <a:t>S=</a:t>
            </a:r>
            <a:r>
              <a:rPr lang="en-US" sz="3200" dirty="0" smtClean="0">
                <a:solidFill>
                  <a:srgbClr val="5353FF"/>
                </a:solidFill>
                <a:latin typeface="Berlin Sans FB" pitchFamily="34" charset="0"/>
              </a:rPr>
              <a:t> </a:t>
            </a:r>
            <a:r>
              <a:rPr lang="en-US" sz="2800" dirty="0" smtClean="0">
                <a:solidFill>
                  <a:prstClr val="black"/>
                </a:solidFill>
                <a:latin typeface="Berlin Sans FB" pitchFamily="34" charset="0"/>
              </a:rPr>
              <a:t>S</a:t>
            </a:r>
            <a:r>
              <a:rPr lang="en-US" sz="2800" baseline="-25000" dirty="0" smtClean="0">
                <a:solidFill>
                  <a:prstClr val="black"/>
                </a:solidFill>
                <a:latin typeface="Berlin Sans FB" pitchFamily="34" charset="0"/>
              </a:rPr>
              <a:t>max   . </a:t>
            </a:r>
            <a:r>
              <a:rPr lang="en-US" sz="2800" dirty="0" smtClean="0">
                <a:solidFill>
                  <a:prstClr val="black"/>
                </a:solidFill>
                <a:latin typeface="Berlin Sans FB"/>
                <a:ea typeface="Calibri"/>
                <a:cs typeface="Times New Roman"/>
              </a:rPr>
              <a:t>e</a:t>
            </a:r>
            <a:r>
              <a:rPr lang="en-US" sz="2800" baseline="-25000" dirty="0" smtClean="0">
                <a:solidFill>
                  <a:prstClr val="black"/>
                </a:solidFill>
                <a:latin typeface="Berlin Sans FB" pitchFamily="34" charset="0"/>
              </a:rPr>
              <a:t>   </a:t>
            </a:r>
            <a:endParaRPr lang="en-US" sz="2800" dirty="0">
              <a:solidFill>
                <a:prstClr val="black"/>
              </a:solidFill>
            </a:endParaRPr>
          </a:p>
        </p:txBody>
      </p:sp>
      <p:sp>
        <p:nvSpPr>
          <p:cNvPr id="14" name="TextBox 13"/>
          <p:cNvSpPr txBox="1"/>
          <p:nvPr/>
        </p:nvSpPr>
        <p:spPr>
          <a:xfrm rot="10800000" flipH="1" flipV="1">
            <a:off x="6934200" y="1080150"/>
            <a:ext cx="990600" cy="382605"/>
          </a:xfrm>
          <a:prstGeom prst="rect">
            <a:avLst/>
          </a:prstGeom>
          <a:solidFill>
            <a:schemeClr val="bg1"/>
          </a:solidFill>
        </p:spPr>
        <p:txBody>
          <a:bodyPr wrap="square" rtlCol="0">
            <a:spAutoFit/>
          </a:bodyPr>
          <a:lstStyle/>
          <a:p>
            <a:pPr>
              <a:lnSpc>
                <a:spcPct val="115000"/>
              </a:lnSpc>
              <a:spcAft>
                <a:spcPts val="1000"/>
              </a:spcAft>
            </a:pPr>
            <a:r>
              <a:rPr lang="en-US" dirty="0">
                <a:solidFill>
                  <a:prstClr val="black"/>
                </a:solidFill>
                <a:latin typeface="Berlin Sans FB"/>
                <a:ea typeface="Calibri"/>
                <a:cs typeface="Times New Roman"/>
              </a:rPr>
              <a:t>(-y</a:t>
            </a:r>
            <a:r>
              <a:rPr lang="en-US" baseline="30000" dirty="0">
                <a:solidFill>
                  <a:prstClr val="black"/>
                </a:solidFill>
                <a:latin typeface="Berlin Sans FB"/>
                <a:ea typeface="Calibri"/>
                <a:cs typeface="Times New Roman"/>
              </a:rPr>
              <a:t>2</a:t>
            </a:r>
            <a:r>
              <a:rPr lang="en-US" dirty="0">
                <a:solidFill>
                  <a:prstClr val="black"/>
                </a:solidFill>
                <a:latin typeface="Berlin Sans FB"/>
                <a:ea typeface="Calibri"/>
                <a:cs typeface="Times New Roman"/>
              </a:rPr>
              <a:t>/2i</a:t>
            </a:r>
            <a:r>
              <a:rPr lang="en-US" baseline="30000" dirty="0">
                <a:solidFill>
                  <a:prstClr val="black"/>
                </a:solidFill>
                <a:latin typeface="Berlin Sans FB"/>
                <a:ea typeface="Calibri"/>
                <a:cs typeface="Times New Roman"/>
              </a:rPr>
              <a:t>2 </a:t>
            </a:r>
            <a:r>
              <a:rPr lang="en-US" dirty="0" smtClean="0">
                <a:solidFill>
                  <a:prstClr val="black"/>
                </a:solidFill>
                <a:latin typeface="Berlin Sans FB"/>
                <a:ea typeface="Calibri"/>
                <a:cs typeface="Times New Roman"/>
              </a:rPr>
              <a:t>)</a:t>
            </a:r>
            <a:endParaRPr lang="en-US" dirty="0">
              <a:solidFill>
                <a:prstClr val="black"/>
              </a:solidFill>
              <a:latin typeface="Berlin Sans FB" panose="020E0602020502020306" pitchFamily="34" charset="0"/>
            </a:endParaRPr>
          </a:p>
        </p:txBody>
      </p:sp>
      <p:sp>
        <p:nvSpPr>
          <p:cNvPr id="11" name="TextBox 10"/>
          <p:cNvSpPr txBox="1"/>
          <p:nvPr/>
        </p:nvSpPr>
        <p:spPr>
          <a:xfrm>
            <a:off x="-1488" y="6562203"/>
            <a:ext cx="9144000" cy="327546"/>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 </a:t>
            </a:r>
            <a:r>
              <a:rPr lang="en-US" sz="1700" kern="0" dirty="0">
                <a:solidFill>
                  <a:srgbClr val="FFFF00"/>
                </a:solidFill>
              </a:rPr>
              <a:t>Challenges in Tunneling in East West Metro </a:t>
            </a:r>
            <a:r>
              <a:rPr lang="en-US" sz="1700" kern="0" dirty="0" smtClean="0">
                <a:solidFill>
                  <a:srgbClr val="FFFF00"/>
                </a:solidFill>
              </a:rPr>
              <a:t>Kolkata</a:t>
            </a:r>
            <a:endParaRPr kumimoji="0" lang="en-US" sz="1700" b="0" i="0" u="none" strike="noStrike" kern="0" cap="none" spc="0" normalizeH="0" baseline="0" noProof="0" dirty="0" smtClean="0">
              <a:ln>
                <a:noFill/>
              </a:ln>
              <a:solidFill>
                <a:srgbClr val="FFFF00"/>
              </a:solidFill>
              <a:effectLst/>
              <a:uLnTx/>
              <a:uFillTx/>
            </a:endParaRPr>
          </a:p>
        </p:txBody>
      </p:sp>
      <p:pic>
        <p:nvPicPr>
          <p:cNvPr id="9" name="Picture 8"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233885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457199"/>
            <a:ext cx="9144000" cy="62484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1200"/>
              </a:spcBef>
              <a:buClr>
                <a:srgbClr val="FFFF00"/>
              </a:buClr>
              <a:buSzPct val="120000"/>
              <a:buFont typeface="Wingdings" pitchFamily="2" charset="2"/>
              <a:buChar char="§"/>
              <a:defRPr sz="2200" b="1" kern="1200">
                <a:solidFill>
                  <a:schemeClr val="dk1"/>
                </a:solidFill>
                <a:latin typeface="+mn-lt"/>
                <a:ea typeface="+mn-ea"/>
                <a:cs typeface="+mn-cs"/>
              </a:defRPr>
            </a:lvl1pPr>
            <a:lvl2pPr marL="742950" indent="-285750" algn="l" defTabSz="914400" rtl="0" eaLnBrk="1" latinLnBrk="0" hangingPunct="1">
              <a:spcBef>
                <a:spcPts val="1200"/>
              </a:spcBef>
              <a:buClr>
                <a:schemeClr val="bg1"/>
              </a:buClr>
              <a:buSzPct val="110000"/>
              <a:buFont typeface="Arial" pitchFamily="34" charset="0"/>
              <a:buChar char="•"/>
              <a:defRPr sz="2000" b="1" kern="1200">
                <a:solidFill>
                  <a:srgbClr val="FFFF00"/>
                </a:solidFill>
                <a:latin typeface="+mn-lt"/>
                <a:ea typeface="+mn-ea"/>
                <a:cs typeface="+mn-cs"/>
              </a:defRPr>
            </a:lvl2pPr>
            <a:lvl3pPr marL="1263650" indent="-349250" algn="l" defTabSz="914400" rtl="0" eaLnBrk="1" latinLnBrk="0" hangingPunct="1">
              <a:spcBef>
                <a:spcPts val="1200"/>
              </a:spcBef>
              <a:buClr>
                <a:srgbClr val="FFFF00"/>
              </a:buClr>
              <a:buSzPct val="110000"/>
              <a:buFont typeface="Wingdings" pitchFamily="2" charset="2"/>
              <a:buChar char="ü"/>
              <a:defRPr sz="1800" b="1" kern="1200">
                <a:solidFill>
                  <a:schemeClr val="dk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a:buClrTx/>
              <a:buFont typeface="Wingdings" pitchFamily="2" charset="2"/>
              <a:buChar char="v"/>
            </a:pPr>
            <a:endParaRPr lang="en-US" b="0" smtClean="0">
              <a:solidFill>
                <a:srgbClr val="002060"/>
              </a:solidFill>
              <a:latin typeface="Berlin Sans FB" pitchFamily="34" charset="0"/>
            </a:endParaRPr>
          </a:p>
          <a:p>
            <a:pPr marL="0" indent="0">
              <a:buClrTx/>
              <a:buFont typeface="Wingdings" pitchFamily="2" charset="2"/>
              <a:buNone/>
            </a:pPr>
            <a:endParaRPr lang="en-US" b="0" smtClean="0">
              <a:solidFill>
                <a:srgbClr val="002060"/>
              </a:solidFill>
              <a:latin typeface="Berlin Sans FB" pitchFamily="34" charset="0"/>
            </a:endParaRPr>
          </a:p>
          <a:p>
            <a:endParaRPr lang="en-US" dirty="0">
              <a:solidFill>
                <a:prstClr val="black"/>
              </a:solidFill>
            </a:endParaRPr>
          </a:p>
        </p:txBody>
      </p:sp>
      <p:sp>
        <p:nvSpPr>
          <p:cNvPr id="3" name="Content Placeholder 2"/>
          <p:cNvSpPr>
            <a:spLocks noGrp="1"/>
          </p:cNvSpPr>
          <p:nvPr>
            <p:ph idx="1"/>
          </p:nvPr>
        </p:nvSpPr>
        <p:spPr>
          <a:xfrm>
            <a:off x="0" y="661895"/>
            <a:ext cx="9144000" cy="5838646"/>
          </a:xfrm>
        </p:spPr>
        <p:txBody>
          <a:bodyPr>
            <a:normAutofit/>
          </a:bodyPr>
          <a:lstStyle/>
          <a:p>
            <a:pPr marL="115762" indent="-115762">
              <a:buNone/>
            </a:pPr>
            <a:r>
              <a:rPr lang="en-US" dirty="0" smtClean="0">
                <a:solidFill>
                  <a:srgbClr val="001400"/>
                </a:solidFill>
              </a:rPr>
              <a:t>  </a:t>
            </a:r>
          </a:p>
          <a:p>
            <a:pPr marL="115762" indent="-115762">
              <a:buNone/>
            </a:pPr>
            <a:r>
              <a:rPr lang="en-US" b="0" dirty="0" smtClean="0">
                <a:solidFill>
                  <a:srgbClr val="001400"/>
                </a:solidFill>
                <a:latin typeface="Berlin Sans FB" pitchFamily="34" charset="0"/>
              </a:rPr>
              <a:t> </a:t>
            </a:r>
            <a:endParaRPr lang="en-US" b="0" dirty="0">
              <a:solidFill>
                <a:srgbClr val="FF0000"/>
              </a:solidFill>
              <a:latin typeface="Berlin Sans FB" pitchFamily="34" charset="0"/>
            </a:endParaRPr>
          </a:p>
        </p:txBody>
      </p:sp>
      <p:sp>
        <p:nvSpPr>
          <p:cNvPr id="7" name="Title 5"/>
          <p:cNvSpPr txBox="1">
            <a:spLocks/>
          </p:cNvSpPr>
          <p:nvPr/>
        </p:nvSpPr>
        <p:spPr>
          <a:xfrm>
            <a:off x="12056" y="-13613"/>
            <a:ext cx="9144000" cy="681489"/>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0622" y="761846"/>
            <a:ext cx="8802756" cy="5029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1488" y="6562203"/>
            <a:ext cx="9144000" cy="327546"/>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kumimoji="0" lang="en-US" sz="1700" b="0" i="0" u="none" strike="noStrike" kern="0" cap="none" spc="0" normalizeH="0" baseline="0" noProof="0" dirty="0" smtClean="0">
                <a:ln>
                  <a:noFill/>
                </a:ln>
                <a:solidFill>
                  <a:srgbClr val="FFFF00"/>
                </a:solidFill>
                <a:effectLst/>
                <a:uLnTx/>
                <a:uFillTx/>
              </a:rPr>
              <a:t> </a:t>
            </a:r>
            <a:r>
              <a:rPr lang="en-US" sz="1700" kern="0" dirty="0">
                <a:solidFill>
                  <a:srgbClr val="FFFF00"/>
                </a:solidFill>
              </a:rPr>
              <a:t>Challenges in Tunneling in East West Metro </a:t>
            </a:r>
            <a:r>
              <a:rPr lang="en-US" sz="1700" kern="0" dirty="0" smtClean="0">
                <a:solidFill>
                  <a:srgbClr val="FFFF00"/>
                </a:solidFill>
              </a:rPr>
              <a:t>Kolkata</a:t>
            </a:r>
            <a:endParaRPr kumimoji="0" lang="en-US" sz="1700" b="0" i="0" u="none" strike="noStrike" kern="0" cap="none" spc="0" normalizeH="0" baseline="0" noProof="0" dirty="0" smtClean="0">
              <a:ln>
                <a:noFill/>
              </a:ln>
              <a:solidFill>
                <a:srgbClr val="FFFF00"/>
              </a:solidFill>
              <a:effectLst/>
              <a:uLnTx/>
              <a:uFillTx/>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1353806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312" y="609600"/>
            <a:ext cx="9144000" cy="62484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1200"/>
              </a:spcBef>
              <a:buClr>
                <a:srgbClr val="FFFF00"/>
              </a:buClr>
              <a:buSzPct val="120000"/>
              <a:buFont typeface="Wingdings" pitchFamily="2" charset="2"/>
              <a:buChar char="§"/>
              <a:defRPr sz="2200" b="1" kern="1200">
                <a:solidFill>
                  <a:schemeClr val="dk1"/>
                </a:solidFill>
                <a:latin typeface="+mn-lt"/>
                <a:ea typeface="+mn-ea"/>
                <a:cs typeface="+mn-cs"/>
              </a:defRPr>
            </a:lvl1pPr>
            <a:lvl2pPr marL="742950" indent="-285750" algn="l" defTabSz="914400" rtl="0" eaLnBrk="1" latinLnBrk="0" hangingPunct="1">
              <a:spcBef>
                <a:spcPts val="1200"/>
              </a:spcBef>
              <a:buClr>
                <a:schemeClr val="bg1"/>
              </a:buClr>
              <a:buSzPct val="110000"/>
              <a:buFont typeface="Arial" pitchFamily="34" charset="0"/>
              <a:buChar char="•"/>
              <a:defRPr sz="2000" b="1" kern="1200">
                <a:solidFill>
                  <a:srgbClr val="FFFF00"/>
                </a:solidFill>
                <a:latin typeface="+mn-lt"/>
                <a:ea typeface="+mn-ea"/>
                <a:cs typeface="+mn-cs"/>
              </a:defRPr>
            </a:lvl2pPr>
            <a:lvl3pPr marL="1263650" indent="-349250" algn="l" defTabSz="914400" rtl="0" eaLnBrk="1" latinLnBrk="0" hangingPunct="1">
              <a:spcBef>
                <a:spcPts val="1200"/>
              </a:spcBef>
              <a:buClr>
                <a:srgbClr val="FFFF00"/>
              </a:buClr>
              <a:buSzPct val="110000"/>
              <a:buFont typeface="Wingdings" pitchFamily="2" charset="2"/>
              <a:buChar char="ü"/>
              <a:defRPr sz="1800" b="1" kern="1200">
                <a:solidFill>
                  <a:schemeClr val="dk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marL="0" indent="0">
              <a:buClrTx/>
              <a:buFont typeface="Wingdings" pitchFamily="2" charset="2"/>
              <a:buNone/>
            </a:pPr>
            <a:endParaRPr lang="en-US" b="0" dirty="0" smtClean="0">
              <a:solidFill>
                <a:srgbClr val="002060"/>
              </a:solidFill>
              <a:latin typeface="Berlin Sans FB" pitchFamily="34" charset="0"/>
            </a:endParaRPr>
          </a:p>
          <a:p>
            <a:endParaRPr lang="en-US" dirty="0">
              <a:solidFill>
                <a:prstClr val="black"/>
              </a:solidFill>
            </a:endParaRPr>
          </a:p>
        </p:txBody>
      </p:sp>
      <p:sp>
        <p:nvSpPr>
          <p:cNvPr id="7" name="Title 5"/>
          <p:cNvSpPr txBox="1">
            <a:spLocks/>
          </p:cNvSpPr>
          <p:nvPr/>
        </p:nvSpPr>
        <p:spPr>
          <a:xfrm>
            <a:off x="0" y="-307776"/>
            <a:ext cx="9144000" cy="989265"/>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p>
          <a:p>
            <a:pPr defTabSz="914075"/>
            <a:r>
              <a:rPr lang="en-US" sz="2000" dirty="0" smtClean="0">
                <a:solidFill>
                  <a:srgbClr val="FFFF00"/>
                </a:solidFill>
                <a:latin typeface="Berlin Sans FB" panose="020E0602020502020306" pitchFamily="34" charset="0"/>
              </a:rPr>
              <a:t>Real Time Management of Ground Settlement</a:t>
            </a:r>
            <a:endParaRPr lang="en-US" sz="2000" dirty="0">
              <a:solidFill>
                <a:srgbClr val="FFFF00"/>
              </a:solidFill>
              <a:latin typeface="Berlin Sans FB" panose="020E0602020502020306" pitchFamily="34" charset="0"/>
            </a:endParaRPr>
          </a:p>
        </p:txBody>
      </p:sp>
      <p:sp>
        <p:nvSpPr>
          <p:cNvPr id="4" name="TextBox 3"/>
          <p:cNvSpPr txBox="1"/>
          <p:nvPr/>
        </p:nvSpPr>
        <p:spPr>
          <a:xfrm>
            <a:off x="377252" y="963382"/>
            <a:ext cx="3486852" cy="461665"/>
          </a:xfrm>
          <a:prstGeom prst="rect">
            <a:avLst/>
          </a:prstGeom>
          <a:solidFill>
            <a:schemeClr val="accent6">
              <a:lumMod val="60000"/>
              <a:lumOff val="40000"/>
            </a:schemeClr>
          </a:solidFill>
          <a:ln>
            <a:solidFill>
              <a:schemeClr val="tx1"/>
            </a:solidFill>
          </a:ln>
        </p:spPr>
        <p:txBody>
          <a:bodyPr wrap="none" rtlCol="0">
            <a:spAutoFit/>
          </a:bodyPr>
          <a:lstStyle/>
          <a:p>
            <a:r>
              <a:rPr lang="en-US" sz="2400" dirty="0" smtClean="0">
                <a:latin typeface="Berlin Sans FB" panose="020E0602020502020306" pitchFamily="34" charset="0"/>
              </a:rPr>
              <a:t>Building Condition Survey</a:t>
            </a:r>
            <a:endParaRPr lang="en-US" sz="2400" dirty="0">
              <a:latin typeface="Berlin Sans FB" panose="020E0602020502020306" pitchFamily="34" charset="0"/>
            </a:endParaRPr>
          </a:p>
        </p:txBody>
      </p:sp>
      <p:sp>
        <p:nvSpPr>
          <p:cNvPr id="10" name="TextBox 9"/>
          <p:cNvSpPr txBox="1"/>
          <p:nvPr/>
        </p:nvSpPr>
        <p:spPr>
          <a:xfrm>
            <a:off x="4876800" y="938397"/>
            <a:ext cx="3696846" cy="461665"/>
          </a:xfrm>
          <a:prstGeom prst="rect">
            <a:avLst/>
          </a:prstGeom>
          <a:solidFill>
            <a:schemeClr val="accent6">
              <a:lumMod val="60000"/>
              <a:lumOff val="40000"/>
            </a:schemeClr>
          </a:solidFill>
          <a:ln>
            <a:solidFill>
              <a:schemeClr val="tx1"/>
            </a:solidFill>
          </a:ln>
        </p:spPr>
        <p:txBody>
          <a:bodyPr wrap="none" rtlCol="0">
            <a:spAutoFit/>
          </a:bodyPr>
          <a:lstStyle/>
          <a:p>
            <a:r>
              <a:rPr lang="en-US" sz="2400" dirty="0" smtClean="0">
                <a:latin typeface="Berlin Sans FB" panose="020E0602020502020306" pitchFamily="34" charset="0"/>
              </a:rPr>
              <a:t>Geo-Technical Investigation</a:t>
            </a:r>
            <a:endParaRPr lang="en-US" sz="2400" dirty="0">
              <a:latin typeface="Berlin Sans FB" panose="020E0602020502020306" pitchFamily="34" charset="0"/>
            </a:endParaRPr>
          </a:p>
        </p:txBody>
      </p:sp>
      <p:sp>
        <p:nvSpPr>
          <p:cNvPr id="13" name="TextBox 12"/>
          <p:cNvSpPr txBox="1"/>
          <p:nvPr/>
        </p:nvSpPr>
        <p:spPr>
          <a:xfrm>
            <a:off x="1256612" y="2057400"/>
            <a:ext cx="6652783" cy="461665"/>
          </a:xfrm>
          <a:prstGeom prst="rect">
            <a:avLst/>
          </a:prstGeom>
          <a:solidFill>
            <a:schemeClr val="accent6">
              <a:lumMod val="60000"/>
              <a:lumOff val="40000"/>
            </a:schemeClr>
          </a:solidFill>
          <a:ln>
            <a:solidFill>
              <a:schemeClr val="tx1"/>
            </a:solidFill>
          </a:ln>
        </p:spPr>
        <p:txBody>
          <a:bodyPr wrap="none" rtlCol="0">
            <a:spAutoFit/>
          </a:bodyPr>
          <a:lstStyle/>
          <a:p>
            <a:r>
              <a:rPr lang="en-US" sz="2400" dirty="0" smtClean="0">
                <a:latin typeface="Berlin Sans FB" panose="020E0602020502020306" pitchFamily="34" charset="0"/>
              </a:rPr>
              <a:t>Ground Movement &amp; Structural Assessment Report</a:t>
            </a:r>
            <a:endParaRPr lang="en-US" sz="2400" dirty="0">
              <a:latin typeface="Berlin Sans FB" panose="020E0602020502020306" pitchFamily="34" charset="0"/>
            </a:endParaRPr>
          </a:p>
        </p:txBody>
      </p:sp>
      <p:sp>
        <p:nvSpPr>
          <p:cNvPr id="14" name="TextBox 13"/>
          <p:cNvSpPr txBox="1"/>
          <p:nvPr/>
        </p:nvSpPr>
        <p:spPr>
          <a:xfrm>
            <a:off x="335600" y="2884065"/>
            <a:ext cx="3486852" cy="830997"/>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2400" dirty="0" smtClean="0">
                <a:latin typeface="Berlin Sans FB" panose="020E0602020502020306" pitchFamily="34" charset="0"/>
              </a:rPr>
              <a:t>Finalisation of Tunneling Parameters</a:t>
            </a:r>
            <a:endParaRPr lang="en-US" sz="2400" dirty="0">
              <a:latin typeface="Berlin Sans FB" panose="020E0602020502020306" pitchFamily="34" charset="0"/>
            </a:endParaRPr>
          </a:p>
        </p:txBody>
      </p:sp>
      <p:sp>
        <p:nvSpPr>
          <p:cNvPr id="15" name="TextBox 14"/>
          <p:cNvSpPr txBox="1"/>
          <p:nvPr/>
        </p:nvSpPr>
        <p:spPr>
          <a:xfrm>
            <a:off x="4903033" y="2869075"/>
            <a:ext cx="3886200" cy="830997"/>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2400" dirty="0" smtClean="0">
                <a:latin typeface="Berlin Sans FB" panose="020E0602020502020306" pitchFamily="34" charset="0"/>
              </a:rPr>
              <a:t>Planning for Pre-Tunneling Mitigation Measures</a:t>
            </a:r>
            <a:endParaRPr lang="en-US" sz="2400" dirty="0">
              <a:latin typeface="Berlin Sans FB" panose="020E0602020502020306" pitchFamily="34" charset="0"/>
            </a:endParaRPr>
          </a:p>
        </p:txBody>
      </p:sp>
      <p:sp>
        <p:nvSpPr>
          <p:cNvPr id="16" name="TextBox 15"/>
          <p:cNvSpPr txBox="1"/>
          <p:nvPr/>
        </p:nvSpPr>
        <p:spPr>
          <a:xfrm>
            <a:off x="2096514" y="4305446"/>
            <a:ext cx="3886200" cy="461665"/>
          </a:xfrm>
          <a:prstGeom prst="rect">
            <a:avLst/>
          </a:prstGeom>
          <a:solidFill>
            <a:schemeClr val="accent6">
              <a:lumMod val="60000"/>
              <a:lumOff val="40000"/>
            </a:schemeClr>
          </a:solidFill>
          <a:ln>
            <a:solidFill>
              <a:schemeClr val="tx1"/>
            </a:solidFill>
          </a:ln>
        </p:spPr>
        <p:txBody>
          <a:bodyPr wrap="square" rtlCol="0">
            <a:spAutoFit/>
          </a:bodyPr>
          <a:lstStyle/>
          <a:p>
            <a:r>
              <a:rPr lang="en-US" sz="2400" dirty="0" smtClean="0">
                <a:latin typeface="Berlin Sans FB" panose="020E0602020502020306" pitchFamily="34" charset="0"/>
              </a:rPr>
              <a:t> Monitoring during Tunneling</a:t>
            </a:r>
            <a:endParaRPr lang="en-US" sz="2400" dirty="0">
              <a:latin typeface="Berlin Sans FB" panose="020E0602020502020306" pitchFamily="34" charset="0"/>
            </a:endParaRPr>
          </a:p>
        </p:txBody>
      </p:sp>
      <p:sp>
        <p:nvSpPr>
          <p:cNvPr id="17" name="TextBox 16"/>
          <p:cNvSpPr txBox="1"/>
          <p:nvPr/>
        </p:nvSpPr>
        <p:spPr>
          <a:xfrm>
            <a:off x="2063175" y="5334000"/>
            <a:ext cx="3886200" cy="830997"/>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2400" dirty="0" smtClean="0">
                <a:latin typeface="Berlin Sans FB" panose="020E0602020502020306" pitchFamily="34" charset="0"/>
              </a:rPr>
              <a:t> Post Tunneling Restoration of Damages</a:t>
            </a:r>
            <a:endParaRPr lang="en-US" sz="2400" dirty="0">
              <a:latin typeface="Berlin Sans FB" panose="020E0602020502020306" pitchFamily="34" charset="0"/>
            </a:endParaRPr>
          </a:p>
        </p:txBody>
      </p:sp>
      <p:sp>
        <p:nvSpPr>
          <p:cNvPr id="18" name="TextBox 17"/>
          <p:cNvSpPr txBox="1"/>
          <p:nvPr/>
        </p:nvSpPr>
        <p:spPr>
          <a:xfrm>
            <a:off x="6388351" y="4120779"/>
            <a:ext cx="2590800" cy="830997"/>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2400" dirty="0" smtClean="0">
                <a:latin typeface="Berlin Sans FB" panose="020E0602020502020306" pitchFamily="34" charset="0"/>
              </a:rPr>
              <a:t> Reassessment of Parameters</a:t>
            </a:r>
            <a:endParaRPr lang="en-US" sz="2400" dirty="0">
              <a:latin typeface="Berlin Sans FB" panose="020E0602020502020306" pitchFamily="34" charset="0"/>
            </a:endParaRPr>
          </a:p>
        </p:txBody>
      </p:sp>
      <p:sp>
        <p:nvSpPr>
          <p:cNvPr id="5" name="Down Arrow 4"/>
          <p:cNvSpPr/>
          <p:nvPr/>
        </p:nvSpPr>
        <p:spPr>
          <a:xfrm>
            <a:off x="2120678" y="1563572"/>
            <a:ext cx="393922" cy="479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5976101" y="1507225"/>
            <a:ext cx="393922" cy="479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2132330" y="2519064"/>
            <a:ext cx="393922" cy="350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5969015" y="2534054"/>
            <a:ext cx="393922" cy="350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2731936" y="3770768"/>
            <a:ext cx="393922" cy="350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5410200" y="3773361"/>
            <a:ext cx="393922" cy="350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rot="16200000">
            <a:off x="6055950" y="4416060"/>
            <a:ext cx="393922" cy="350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3864104" y="4823866"/>
            <a:ext cx="393922" cy="3500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9" name="Picture 8"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361466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457200"/>
            <a:ext cx="8991600" cy="640080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endParaRPr lang="en-IN" sz="2400" dirty="0"/>
          </a:p>
          <a:p>
            <a:r>
              <a:rPr lang="en-US" sz="2400" b="1" dirty="0" smtClean="0"/>
              <a:t>Three </a:t>
            </a:r>
            <a:r>
              <a:rPr lang="en-US" sz="2400" b="1" dirty="0"/>
              <a:t>categories of building damages can be considered that affect: </a:t>
            </a:r>
            <a:endParaRPr lang="en-IN" sz="2400" b="1" dirty="0"/>
          </a:p>
          <a:p>
            <a:pPr lvl="0"/>
            <a:endParaRPr lang="en-US" sz="2400" b="1" dirty="0" smtClean="0"/>
          </a:p>
          <a:p>
            <a:pPr marL="457200" lvl="0" indent="-457200">
              <a:buAutoNum type="arabicPeriod"/>
            </a:pPr>
            <a:r>
              <a:rPr lang="en-US" sz="2400" b="1" dirty="0" smtClean="0"/>
              <a:t>visual </a:t>
            </a:r>
            <a:r>
              <a:rPr lang="en-US" sz="2400" b="1" dirty="0"/>
              <a:t>appearance or aesthetics, </a:t>
            </a:r>
            <a:endParaRPr lang="en-US" sz="2400" b="1" dirty="0" smtClean="0"/>
          </a:p>
          <a:p>
            <a:pPr lvl="0"/>
            <a:endParaRPr lang="en-IN" sz="2400" b="1" dirty="0"/>
          </a:p>
          <a:p>
            <a:pPr lvl="0"/>
            <a:r>
              <a:rPr lang="en-US" sz="2400" b="1" dirty="0" smtClean="0"/>
              <a:t>2.   Serviceability </a:t>
            </a:r>
            <a:r>
              <a:rPr lang="en-US" sz="2400" b="1" dirty="0"/>
              <a:t>or function and </a:t>
            </a:r>
            <a:endParaRPr lang="en-US" sz="2400" b="1" dirty="0" smtClean="0"/>
          </a:p>
          <a:p>
            <a:pPr lvl="0"/>
            <a:endParaRPr lang="en-IN" sz="2400" b="1" dirty="0"/>
          </a:p>
          <a:p>
            <a:pPr marL="457200" lvl="0" indent="-457200">
              <a:buAutoNum type="arabicPeriod" startAt="3"/>
            </a:pPr>
            <a:r>
              <a:rPr lang="en-US" sz="2400" b="1" dirty="0" smtClean="0"/>
              <a:t>Stability</a:t>
            </a:r>
            <a:r>
              <a:rPr lang="en-US" sz="2400" b="1" dirty="0"/>
              <a:t>. </a:t>
            </a:r>
            <a:endParaRPr lang="en-US" sz="2400" b="1" dirty="0" smtClean="0"/>
          </a:p>
          <a:p>
            <a:pPr marL="457200" lvl="0" indent="-457200"/>
            <a:endParaRPr lang="en-IN" sz="2400" b="1" dirty="0"/>
          </a:p>
          <a:p>
            <a:r>
              <a:rPr lang="en-US" sz="2400" b="1" dirty="0"/>
              <a:t>As foundation movements increase, damage to a building will progress successively from (i) through (ii) to (iii). It is only a short step from these three broad categories to the detailed classification given in </a:t>
            </a:r>
            <a:r>
              <a:rPr lang="en-US" sz="2400" b="1" dirty="0" smtClean="0"/>
              <a:t>next Table .</a:t>
            </a:r>
            <a:endParaRPr lang="en-IN" sz="2400" b="1" dirty="0"/>
          </a:p>
        </p:txBody>
      </p:sp>
      <p:sp>
        <p:nvSpPr>
          <p:cNvPr id="8" name="Title 5"/>
          <p:cNvSpPr txBox="1">
            <a:spLocks/>
          </p:cNvSpPr>
          <p:nvPr/>
        </p:nvSpPr>
        <p:spPr>
          <a:xfrm>
            <a:off x="-1488"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Assessment of Building damage </a:t>
            </a:r>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Challenges in Tunneling in East West Metro Kolkata   </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109521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noGrp="1"/>
          </p:cNvSpPr>
          <p:nvPr>
            <p:ph type="title"/>
          </p:nvPr>
        </p:nvSpPr>
        <p:spPr>
          <a:xfrm>
            <a:off x="0" y="4311"/>
            <a:ext cx="9144000" cy="681489"/>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endParaRPr lang="en-US" sz="2000" dirty="0">
              <a:solidFill>
                <a:srgbClr val="FFFF00"/>
              </a:solidFill>
              <a:latin typeface="Berlin Sans FB" panose="020E0602020502020306"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5825" y="1143000"/>
            <a:ext cx="8915400" cy="55698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654367" y="685800"/>
            <a:ext cx="7898316" cy="369332"/>
          </a:xfrm>
          <a:prstGeom prst="rect">
            <a:avLst/>
          </a:prstGeom>
          <a:solidFill>
            <a:schemeClr val="accent6">
              <a:lumMod val="40000"/>
              <a:lumOff val="60000"/>
            </a:schemeClr>
          </a:solidFill>
          <a:ln>
            <a:solidFill>
              <a:schemeClr val="tx1"/>
            </a:solidFill>
          </a:ln>
        </p:spPr>
        <p:txBody>
          <a:bodyPr wrap="none" rtlCol="0">
            <a:spAutoFit/>
          </a:bodyPr>
          <a:lstStyle/>
          <a:p>
            <a:r>
              <a:rPr lang="en-US" dirty="0" smtClean="0">
                <a:solidFill>
                  <a:prstClr val="black"/>
                </a:solidFill>
                <a:latin typeface="Berlin Sans FB" panose="020E0602020502020306" pitchFamily="34" charset="0"/>
              </a:rPr>
              <a:t>Building Damage classification [ Burland et al 1977 &amp; Boscardin and Cording,1989</a:t>
            </a:r>
            <a:endParaRPr lang="en-US" dirty="0">
              <a:solidFill>
                <a:prstClr val="black"/>
              </a:solidFill>
              <a:latin typeface="Berlin Sans FB" panose="020E0602020502020306" pitchFamily="34" charset="0"/>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Eat West Metro  Kolkata  </a:t>
            </a: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763854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457200"/>
            <a:ext cx="8991600" cy="640080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endParaRPr lang="en-IN" sz="2400" dirty="0"/>
          </a:p>
        </p:txBody>
      </p:sp>
      <p:sp>
        <p:nvSpPr>
          <p:cNvPr id="8" name="Title 5"/>
          <p:cNvSpPr txBox="1">
            <a:spLocks/>
          </p:cNvSpPr>
          <p:nvPr/>
        </p:nvSpPr>
        <p:spPr>
          <a:xfrm>
            <a:off x="-1488"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Limiting Tensile Strain</a:t>
            </a:r>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p:nvPr/>
        </p:nvPicPr>
        <p:blipFill>
          <a:blip r:embed="rId4">
            <a:extLst>
              <a:ext uri="{28A0092B-C50C-407E-A947-70E740481C1C}">
                <a14:useLocalDpi xmlns:a14="http://schemas.microsoft.com/office/drawing/2010/main" xmlns="" val="0"/>
              </a:ext>
            </a:extLst>
          </a:blip>
          <a:srcRect/>
          <a:stretch>
            <a:fillRect/>
          </a:stretch>
        </p:blipFill>
        <p:spPr bwMode="auto">
          <a:xfrm>
            <a:off x="1600200" y="2286000"/>
            <a:ext cx="5943600" cy="2727176"/>
          </a:xfrm>
          <a:prstGeom prst="rect">
            <a:avLst/>
          </a:prstGeom>
          <a:noFill/>
          <a:ln>
            <a:noFill/>
          </a:ln>
        </p:spPr>
      </p:pic>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sz="half" idx="1"/>
          </p:nvPr>
        </p:nvSpPr>
        <p:spPr>
          <a:xfrm>
            <a:off x="152400" y="152400"/>
            <a:ext cx="8763000" cy="6553200"/>
          </a:xfrm>
          <a:effectLst/>
        </p:spPr>
        <p:txBody>
          <a:bodyPr rtlCol="0">
            <a:normAutofit fontScale="25000" lnSpcReduction="20000"/>
          </a:bodyPr>
          <a:lstStyle/>
          <a:p>
            <a:pPr marL="0" indent="0" algn="just">
              <a:buNone/>
              <a:defRPr/>
            </a:pPr>
            <a:endParaRPr lang="en-US" sz="2600" dirty="0">
              <a:latin typeface="Berlin Sans FB" pitchFamily="34" charset="0"/>
            </a:endParaRPr>
          </a:p>
          <a:p>
            <a:pPr marL="0" indent="0" algn="just">
              <a:buNone/>
              <a:defRPr/>
            </a:pPr>
            <a:endParaRPr lang="en-US" sz="11200" u="sng" dirty="0" smtClean="0">
              <a:solidFill>
                <a:srgbClr val="FF0000"/>
              </a:solidFill>
              <a:latin typeface="Berlin Sans FB" pitchFamily="34" charset="0"/>
            </a:endParaRPr>
          </a:p>
          <a:p>
            <a:pPr marL="0" indent="0" algn="just">
              <a:buNone/>
              <a:defRPr/>
            </a:pPr>
            <a:r>
              <a:rPr lang="en-US" sz="11200" u="sng" dirty="0" smtClean="0">
                <a:solidFill>
                  <a:srgbClr val="FF0000"/>
                </a:solidFill>
                <a:latin typeface="Berlin Sans FB" pitchFamily="34" charset="0"/>
              </a:rPr>
              <a:t>Traffic </a:t>
            </a:r>
            <a:r>
              <a:rPr lang="en-US" sz="11200" u="sng" dirty="0">
                <a:solidFill>
                  <a:srgbClr val="FF0000"/>
                </a:solidFill>
                <a:latin typeface="Berlin Sans FB" pitchFamily="34" charset="0"/>
              </a:rPr>
              <a:t>Congestion</a:t>
            </a:r>
          </a:p>
          <a:p>
            <a:pPr algn="just">
              <a:buFont typeface="Courier New" panose="02070309020205020404" pitchFamily="49" charset="0"/>
              <a:buChar char="o"/>
              <a:defRPr/>
            </a:pPr>
            <a:r>
              <a:rPr lang="en-US" sz="9600" dirty="0" smtClean="0">
                <a:latin typeface="Berlin Sans FB" pitchFamily="34" charset="0"/>
              </a:rPr>
              <a:t>In </a:t>
            </a:r>
            <a:r>
              <a:rPr lang="en-US" sz="9600" dirty="0">
                <a:latin typeface="Berlin Sans FB" pitchFamily="34" charset="0"/>
              </a:rPr>
              <a:t>72% of roads, travel speed less </a:t>
            </a:r>
          </a:p>
          <a:p>
            <a:pPr algn="just">
              <a:buFont typeface="Courier New" panose="02070309020205020404" pitchFamily="49" charset="0"/>
              <a:buChar char="o"/>
              <a:defRPr/>
            </a:pPr>
            <a:r>
              <a:rPr lang="en-US" sz="9600" dirty="0">
                <a:latin typeface="Berlin Sans FB" pitchFamily="34" charset="0"/>
              </a:rPr>
              <a:t>than 20 KMPH</a:t>
            </a:r>
          </a:p>
          <a:p>
            <a:pPr algn="just">
              <a:buFont typeface="Courier New" panose="02070309020205020404" pitchFamily="49" charset="0"/>
              <a:buChar char="o"/>
              <a:defRPr/>
            </a:pPr>
            <a:r>
              <a:rPr lang="en-US" sz="9600" dirty="0">
                <a:latin typeface="Berlin Sans FB" pitchFamily="34" charset="0"/>
              </a:rPr>
              <a:t>Avg  growth of vehicles 7% pa</a:t>
            </a:r>
          </a:p>
          <a:p>
            <a:pPr algn="just">
              <a:buFont typeface="Courier New" panose="02070309020205020404" pitchFamily="49" charset="0"/>
              <a:buChar char="o"/>
              <a:defRPr/>
            </a:pPr>
            <a:r>
              <a:rPr lang="en-US" sz="9600" dirty="0">
                <a:latin typeface="Berlin Sans FB" pitchFamily="34" charset="0"/>
              </a:rPr>
              <a:t>Avg growth of two wheelers 7.9</a:t>
            </a:r>
            <a:r>
              <a:rPr lang="en-US" sz="9600" dirty="0" smtClean="0">
                <a:latin typeface="Berlin Sans FB" pitchFamily="34" charset="0"/>
              </a:rPr>
              <a:t>% </a:t>
            </a:r>
            <a:r>
              <a:rPr lang="en-US" sz="9600" dirty="0">
                <a:latin typeface="Berlin Sans FB" pitchFamily="34" charset="0"/>
              </a:rPr>
              <a:t>pa  </a:t>
            </a:r>
            <a:endParaRPr lang="en-US" sz="9600" dirty="0" smtClean="0">
              <a:latin typeface="Berlin Sans FB" pitchFamily="34" charset="0"/>
            </a:endParaRPr>
          </a:p>
          <a:p>
            <a:pPr algn="just">
              <a:buFont typeface="Courier New" panose="02070309020205020404" pitchFamily="49" charset="0"/>
              <a:buChar char="o"/>
              <a:defRPr/>
            </a:pPr>
            <a:r>
              <a:rPr lang="en-US" sz="9600" dirty="0" smtClean="0">
                <a:latin typeface="Berlin Sans FB" pitchFamily="34" charset="0"/>
              </a:rPr>
              <a:t>&amp; </a:t>
            </a:r>
            <a:r>
              <a:rPr lang="en-US" sz="9600" dirty="0">
                <a:latin typeface="Berlin Sans FB" pitchFamily="34" charset="0"/>
              </a:rPr>
              <a:t>auto-rickshaw 14% which </a:t>
            </a:r>
            <a:r>
              <a:rPr lang="en-US" sz="9600" dirty="0" smtClean="0">
                <a:latin typeface="Berlin Sans FB" pitchFamily="34" charset="0"/>
              </a:rPr>
              <a:t>are </a:t>
            </a:r>
          </a:p>
          <a:p>
            <a:pPr marL="0" indent="0" algn="just">
              <a:buNone/>
              <a:defRPr/>
            </a:pPr>
            <a:r>
              <a:rPr lang="en-US" sz="9600" dirty="0" smtClean="0">
                <a:latin typeface="Berlin Sans FB" pitchFamily="34" charset="0"/>
              </a:rPr>
              <a:t>     alarming </a:t>
            </a:r>
            <a:r>
              <a:rPr lang="en-US" sz="9600" dirty="0">
                <a:latin typeface="Berlin Sans FB" pitchFamily="34" charset="0"/>
              </a:rPr>
              <a:t>figures.</a:t>
            </a:r>
          </a:p>
          <a:p>
            <a:pPr marL="0" indent="0" algn="just">
              <a:buNone/>
              <a:defRPr/>
            </a:pPr>
            <a:endParaRPr lang="en-US" sz="11200" u="sng" dirty="0" smtClean="0">
              <a:solidFill>
                <a:srgbClr val="FF0000"/>
              </a:solidFill>
              <a:latin typeface="Berlin Sans FB" pitchFamily="34" charset="0"/>
            </a:endParaRPr>
          </a:p>
          <a:p>
            <a:pPr marL="0" indent="0" algn="just">
              <a:buNone/>
              <a:defRPr/>
            </a:pPr>
            <a:r>
              <a:rPr lang="en-US" sz="11200" u="sng" dirty="0" smtClean="0">
                <a:solidFill>
                  <a:srgbClr val="FF0000"/>
                </a:solidFill>
                <a:latin typeface="Berlin Sans FB" pitchFamily="34" charset="0"/>
              </a:rPr>
              <a:t>Air </a:t>
            </a:r>
            <a:r>
              <a:rPr lang="en-US" sz="11200" u="sng" dirty="0">
                <a:solidFill>
                  <a:srgbClr val="FF0000"/>
                </a:solidFill>
                <a:latin typeface="Berlin Sans FB" pitchFamily="34" charset="0"/>
              </a:rPr>
              <a:t>Pollution Scenario</a:t>
            </a:r>
          </a:p>
          <a:p>
            <a:pPr algn="just">
              <a:buFont typeface="Courier New" panose="02070309020205020404" pitchFamily="49" charset="0"/>
              <a:buChar char="o"/>
              <a:defRPr/>
            </a:pPr>
            <a:r>
              <a:rPr lang="en-US" sz="9600" dirty="0" smtClean="0">
                <a:latin typeface="Berlin Sans FB" pitchFamily="34" charset="0"/>
              </a:rPr>
              <a:t>SPM </a:t>
            </a:r>
            <a:r>
              <a:rPr lang="en-US" sz="9600" dirty="0">
                <a:latin typeface="Berlin Sans FB" pitchFamily="34" charset="0"/>
              </a:rPr>
              <a:t>Level 150-250  [WHO standard max 90]</a:t>
            </a:r>
          </a:p>
          <a:p>
            <a:pPr algn="just">
              <a:buFont typeface="Courier New" panose="02070309020205020404" pitchFamily="49" charset="0"/>
              <a:buChar char="o"/>
              <a:defRPr/>
            </a:pPr>
            <a:r>
              <a:rPr lang="en-US" sz="9600" dirty="0">
                <a:latin typeface="Berlin Sans FB" pitchFamily="34" charset="0"/>
              </a:rPr>
              <a:t>RSPM Level 70-120 [WHO standard max 60]</a:t>
            </a:r>
          </a:p>
          <a:p>
            <a:pPr marL="0" indent="0" algn="just">
              <a:buNone/>
              <a:defRPr/>
            </a:pPr>
            <a:r>
              <a:rPr lang="en-US" sz="11200" u="sng" dirty="0">
                <a:solidFill>
                  <a:srgbClr val="FF0000"/>
                </a:solidFill>
                <a:latin typeface="Berlin Sans FB" pitchFamily="34" charset="0"/>
              </a:rPr>
              <a:t>Accident Scenario</a:t>
            </a:r>
          </a:p>
          <a:p>
            <a:pPr marL="0" indent="0" algn="just">
              <a:buNone/>
              <a:defRPr/>
            </a:pPr>
            <a:r>
              <a:rPr lang="en-US" sz="9600" dirty="0" smtClean="0">
                <a:latin typeface="Berlin Sans FB" pitchFamily="34" charset="0"/>
              </a:rPr>
              <a:t>As </a:t>
            </a:r>
            <a:r>
              <a:rPr lang="en-US" sz="9600" dirty="0">
                <a:latin typeface="Berlin Sans FB" pitchFamily="34" charset="0"/>
              </a:rPr>
              <a:t>per Kolkata Traffic Police, 2000-3000 Accidents are reported each year with 400-500 </a:t>
            </a:r>
            <a:r>
              <a:rPr lang="en-US" sz="9600" dirty="0" smtClean="0">
                <a:latin typeface="Berlin Sans FB" pitchFamily="34" charset="0"/>
              </a:rPr>
              <a:t>casualties.</a:t>
            </a:r>
            <a:endParaRPr lang="en-US" sz="9600" dirty="0">
              <a:latin typeface="Berlin Sans FB" pitchFamily="34" charset="0"/>
            </a:endParaRPr>
          </a:p>
          <a:p>
            <a:pPr marL="0" indent="0" algn="just">
              <a:buNone/>
              <a:defRPr/>
            </a:pPr>
            <a:r>
              <a:rPr lang="en-US" sz="9600" dirty="0">
                <a:latin typeface="Berlin Sans FB" pitchFamily="34" charset="0"/>
              </a:rPr>
              <a:t>65% of victims are pedestrians &amp; non-motorized vehicles</a:t>
            </a:r>
          </a:p>
          <a:p>
            <a:pPr marL="63432" indent="-63432" algn="just">
              <a:buNone/>
              <a:defRPr/>
            </a:pPr>
            <a:endParaRPr lang="en-US" sz="11200" dirty="0">
              <a:latin typeface="Berlin Sans FB" pitchFamily="34" charset="0"/>
            </a:endParaRPr>
          </a:p>
          <a:p>
            <a:pPr marL="63432" indent="-63432" algn="just">
              <a:buNone/>
              <a:defRPr/>
            </a:pPr>
            <a:endParaRPr lang="en-US" sz="38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2600" dirty="0">
              <a:latin typeface="Berlin Sans FB" pitchFamily="34" charset="0"/>
            </a:endParaRPr>
          </a:p>
          <a:p>
            <a:pPr marL="63432" indent="-63432" algn="just">
              <a:buNone/>
              <a:defRPr/>
            </a:pPr>
            <a:endParaRPr lang="en-US" sz="9600" dirty="0"/>
          </a:p>
          <a:p>
            <a:pPr marL="63432" indent="-63432" algn="just">
              <a:buNone/>
              <a:defRPr/>
            </a:pPr>
            <a:endParaRPr lang="en-US" sz="9600" dirty="0"/>
          </a:p>
          <a:p>
            <a:pPr marL="63432" indent="-63432" algn="just">
              <a:buNone/>
              <a:defRPr/>
            </a:pPr>
            <a:r>
              <a:rPr lang="en-US" b="1" dirty="0" smtClean="0">
                <a:solidFill>
                  <a:srgbClr val="C00000"/>
                </a:solidFill>
                <a:latin typeface="Berlin Sans FB Demi" pitchFamily="34" charset="0"/>
                <a:cs typeface="Arial" pitchFamily="34" charset="0"/>
              </a:rPr>
              <a:t/>
            </a:r>
            <a:br>
              <a:rPr lang="en-US" b="1" dirty="0" smtClean="0">
                <a:solidFill>
                  <a:srgbClr val="C00000"/>
                </a:solidFill>
                <a:latin typeface="Berlin Sans FB Demi" pitchFamily="34" charset="0"/>
                <a:cs typeface="Arial" pitchFamily="34" charset="0"/>
              </a:rPr>
            </a:br>
            <a:endParaRPr lang="en-US" sz="5000" spc="300" dirty="0">
              <a:solidFill>
                <a:srgbClr val="7030A0"/>
              </a:solidFill>
              <a:latin typeface="Berlin Sans FB Demi"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0" y="533400"/>
            <a:ext cx="3429000" cy="335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TRANSPORTATION SCENARIO IN KOLKATA</a:t>
            </a:r>
            <a:endParaRPr lang="en-US" sz="2000" dirty="0">
              <a:solidFill>
                <a:srgbClr val="FFFF00"/>
              </a:solidFill>
              <a:latin typeface="Berlin Sans FB" panose="020E0602020502020306" pitchFamily="34" charset="0"/>
            </a:endParaRPr>
          </a:p>
        </p:txBody>
      </p:sp>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9" name="Picture 8" descr="kmrc.PNG"/>
          <p:cNvPicPr>
            <a:picLocks noChangeAspect="1"/>
          </p:cNvPicPr>
          <p:nvPr/>
        </p:nvPicPr>
        <p:blipFill>
          <a:blip r:embed="rId4"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9558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22" end="22"/>
                                            </p:txEl>
                                          </p:spTgt>
                                        </p:tgtEl>
                                        <p:attrNameLst>
                                          <p:attrName>style.visibility</p:attrName>
                                        </p:attrNameLst>
                                      </p:cBhvr>
                                      <p:to>
                                        <p:strVal val="visible"/>
                                      </p:to>
                                    </p:set>
                                    <p:animEffect transition="in" filter="fade">
                                      <p:cBhvr>
                                        <p:cTn id="7" dur="1000"/>
                                        <p:tgtEl>
                                          <p:spTgt spid="8">
                                            <p:txEl>
                                              <p:pRg st="22" end="22"/>
                                            </p:txEl>
                                          </p:spTgt>
                                        </p:tgtEl>
                                      </p:cBhvr>
                                    </p:animEffect>
                                    <p:anim calcmode="lin" valueType="num">
                                      <p:cBhvr>
                                        <p:cTn id="8" dur="1000" fill="hold"/>
                                        <p:tgtEl>
                                          <p:spTgt spid="8">
                                            <p:txEl>
                                              <p:pRg st="22" end="2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2" end="2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noGrp="1"/>
          </p:cNvSpPr>
          <p:nvPr>
            <p:ph type="title"/>
          </p:nvPr>
        </p:nvSpPr>
        <p:spPr>
          <a:xfrm>
            <a:off x="0" y="4311"/>
            <a:ext cx="9144000" cy="681489"/>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endParaRPr lang="en-US" sz="2000" dirty="0">
              <a:solidFill>
                <a:srgbClr val="FFFF00"/>
              </a:solidFill>
              <a:latin typeface="Berlin Sans FB" panose="020E0602020502020306" pitchFamily="34" charset="0"/>
            </a:endParaRPr>
          </a:p>
        </p:txBody>
      </p:sp>
      <p:sp>
        <p:nvSpPr>
          <p:cNvPr id="8" name="TextBox 7"/>
          <p:cNvSpPr txBox="1"/>
          <p:nvPr/>
        </p:nvSpPr>
        <p:spPr>
          <a:xfrm>
            <a:off x="1905000" y="685800"/>
            <a:ext cx="5118709" cy="369332"/>
          </a:xfrm>
          <a:prstGeom prst="rect">
            <a:avLst/>
          </a:prstGeom>
          <a:solidFill>
            <a:schemeClr val="accent6">
              <a:lumMod val="40000"/>
              <a:lumOff val="60000"/>
            </a:schemeClr>
          </a:solidFill>
          <a:ln>
            <a:solidFill>
              <a:schemeClr val="tx1"/>
            </a:solidFill>
          </a:ln>
        </p:spPr>
        <p:txBody>
          <a:bodyPr wrap="none" rtlCol="0">
            <a:spAutoFit/>
          </a:bodyPr>
          <a:lstStyle/>
          <a:p>
            <a:pPr algn="ctr"/>
            <a:r>
              <a:rPr lang="en-US" dirty="0" smtClean="0">
                <a:solidFill>
                  <a:prstClr val="black"/>
                </a:solidFill>
                <a:latin typeface="Berlin Sans FB" panose="020E0602020502020306" pitchFamily="34" charset="0"/>
              </a:rPr>
              <a:t>Factors considered for risk categorization of building</a:t>
            </a:r>
            <a:endParaRPr lang="en-US" dirty="0">
              <a:solidFill>
                <a:prstClr val="black"/>
              </a:solidFill>
              <a:latin typeface="Berlin Sans FB" panose="020E0602020502020306"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143001"/>
            <a:ext cx="8839199" cy="381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159025" y="5105400"/>
            <a:ext cx="8832573" cy="1015663"/>
          </a:xfrm>
          <a:prstGeom prst="rect">
            <a:avLst/>
          </a:prstGeom>
          <a:solidFill>
            <a:schemeClr val="bg1"/>
          </a:solidFill>
          <a:ln>
            <a:solidFill>
              <a:schemeClr val="accent1"/>
            </a:solidFill>
          </a:ln>
        </p:spPr>
        <p:txBody>
          <a:bodyPr wrap="square" rtlCol="0">
            <a:spAutoFit/>
          </a:bodyPr>
          <a:lstStyle/>
          <a:p>
            <a:pPr marL="50746" indent="-50746">
              <a:spcBef>
                <a:spcPct val="20000"/>
              </a:spcBef>
            </a:pPr>
            <a:r>
              <a:rPr lang="en-GB" sz="2000" dirty="0">
                <a:solidFill>
                  <a:srgbClr val="480000"/>
                </a:solidFill>
                <a:latin typeface="Berlin Sans FB" pitchFamily="34" charset="0"/>
              </a:rPr>
              <a:t>A building condition survey </a:t>
            </a:r>
            <a:r>
              <a:rPr lang="en-GB" sz="2000" dirty="0" smtClean="0">
                <a:solidFill>
                  <a:srgbClr val="480000"/>
                </a:solidFill>
                <a:latin typeface="Berlin Sans FB" pitchFamily="34" charset="0"/>
              </a:rPr>
              <a:t> is </a:t>
            </a:r>
            <a:r>
              <a:rPr lang="en-GB" sz="2000" dirty="0">
                <a:solidFill>
                  <a:srgbClr val="480000"/>
                </a:solidFill>
                <a:latin typeface="Berlin Sans FB" pitchFamily="34" charset="0"/>
              </a:rPr>
              <a:t>done within the influence zone (25m to 40m from the Centre Line of Tunnel on either </a:t>
            </a:r>
            <a:r>
              <a:rPr lang="en-GB" sz="2000" dirty="0" smtClean="0">
                <a:solidFill>
                  <a:srgbClr val="480000"/>
                </a:solidFill>
                <a:latin typeface="Berlin Sans FB" pitchFamily="34" charset="0"/>
              </a:rPr>
              <a:t>side and UG Stations ) and vulnerable buildings are identified .</a:t>
            </a:r>
            <a:endParaRPr lang="en-US" sz="2000" dirty="0">
              <a:solidFill>
                <a:srgbClr val="480000"/>
              </a:solidFill>
              <a:latin typeface="Berlin Sans FB" pitchFamily="34" charset="0"/>
            </a:endParaRPr>
          </a:p>
        </p:txBody>
      </p:sp>
      <p:sp>
        <p:nvSpPr>
          <p:cNvPr id="2" name="Rounded Rectangle 1"/>
          <p:cNvSpPr/>
          <p:nvPr/>
        </p:nvSpPr>
        <p:spPr>
          <a:xfrm>
            <a:off x="2133600" y="1219200"/>
            <a:ext cx="1066800" cy="3733801"/>
          </a:xfrm>
          <a:prstGeom prst="roundRect">
            <a:avLst/>
          </a:pr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488" y="6562203"/>
            <a:ext cx="9144000" cy="327546"/>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lvl="0" algn="ctr" defTabSz="914075">
              <a:defRPr/>
            </a:pPr>
            <a:r>
              <a:rPr lang="en-US" sz="1700" kern="0" dirty="0">
                <a:solidFill>
                  <a:srgbClr val="FFFF00"/>
                </a:solidFill>
              </a:rPr>
              <a:t>Challenges in Tunneling in East West Metro </a:t>
            </a:r>
            <a:r>
              <a:rPr lang="en-US" sz="1700" kern="0" dirty="0" smtClean="0">
                <a:solidFill>
                  <a:srgbClr val="FFFF00"/>
                </a:solidFill>
              </a:rPr>
              <a:t>Kolkata</a:t>
            </a:r>
            <a:endParaRPr kumimoji="0" lang="en-US" sz="1700" b="0" i="0" u="none" strike="noStrike" kern="0" cap="none" spc="0" normalizeH="0" baseline="0" noProof="0" dirty="0" smtClean="0">
              <a:ln>
                <a:noFill/>
              </a:ln>
              <a:solidFill>
                <a:srgbClr val="FFFF00"/>
              </a:solidFill>
              <a:effectLst/>
              <a:uLnTx/>
              <a:uFillTx/>
            </a:endParaRPr>
          </a:p>
        </p:txBody>
      </p:sp>
      <p:pic>
        <p:nvPicPr>
          <p:cNvPr id="10" name="Picture 9"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303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noGrp="1"/>
          </p:cNvSpPr>
          <p:nvPr>
            <p:ph type="title"/>
          </p:nvPr>
        </p:nvSpPr>
        <p:spPr>
          <a:xfrm>
            <a:off x="-1" y="0"/>
            <a:ext cx="9144000" cy="681489"/>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endParaRPr lang="en-US" sz="2000" dirty="0">
              <a:solidFill>
                <a:srgbClr val="FFFF00"/>
              </a:solidFill>
              <a:latin typeface="Berlin Sans FB" panose="020E0602020502020306" pitchFamily="34" charset="0"/>
            </a:endParaRPr>
          </a:p>
        </p:txBody>
      </p:sp>
      <p:sp>
        <p:nvSpPr>
          <p:cNvPr id="8" name="TextBox 7"/>
          <p:cNvSpPr txBox="1"/>
          <p:nvPr/>
        </p:nvSpPr>
        <p:spPr>
          <a:xfrm>
            <a:off x="142460" y="1365056"/>
            <a:ext cx="1457740" cy="830997"/>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Angular Distortion of building</a:t>
            </a:r>
            <a:endParaRPr lang="en-US" sz="1600" dirty="0">
              <a:solidFill>
                <a:prstClr val="black"/>
              </a:solidFill>
              <a:latin typeface="Berlin Sans FB" panose="020E0602020502020306" pitchFamily="34" charset="0"/>
            </a:endParaRPr>
          </a:p>
        </p:txBody>
      </p:sp>
      <p:sp>
        <p:nvSpPr>
          <p:cNvPr id="9" name="TextBox 8"/>
          <p:cNvSpPr txBox="1"/>
          <p:nvPr/>
        </p:nvSpPr>
        <p:spPr>
          <a:xfrm>
            <a:off x="1837083" y="1106038"/>
            <a:ext cx="1659834" cy="1323439"/>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Existing Differential Settlement</a:t>
            </a:r>
          </a:p>
          <a:p>
            <a:pPr algn="ctr"/>
            <a:r>
              <a:rPr lang="en-US" sz="1600" dirty="0" smtClean="0">
                <a:solidFill>
                  <a:srgbClr val="FF0000"/>
                </a:solidFill>
                <a:latin typeface="Berlin Sans FB" panose="020E0602020502020306" pitchFamily="34" charset="0"/>
              </a:rPr>
              <a:t>[From Building condition survey]</a:t>
            </a:r>
            <a:endParaRPr lang="en-US" sz="1600" dirty="0">
              <a:solidFill>
                <a:srgbClr val="FF0000"/>
              </a:solidFill>
              <a:latin typeface="Berlin Sans FB" panose="020E0602020502020306" pitchFamily="34" charset="0"/>
            </a:endParaRPr>
          </a:p>
        </p:txBody>
      </p:sp>
      <p:sp>
        <p:nvSpPr>
          <p:cNvPr id="10" name="TextBox 9"/>
          <p:cNvSpPr txBox="1"/>
          <p:nvPr/>
        </p:nvSpPr>
        <p:spPr>
          <a:xfrm>
            <a:off x="3939212" y="1106038"/>
            <a:ext cx="1563758"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Calculated Differential Settlement due to tunneling</a:t>
            </a:r>
          </a:p>
        </p:txBody>
      </p:sp>
      <p:sp>
        <p:nvSpPr>
          <p:cNvPr id="12" name="TextBox 11"/>
          <p:cNvSpPr txBox="1"/>
          <p:nvPr/>
        </p:nvSpPr>
        <p:spPr>
          <a:xfrm>
            <a:off x="5978388" y="1106037"/>
            <a:ext cx="1563758" cy="1323439"/>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Total differential Settlement</a:t>
            </a:r>
          </a:p>
          <a:p>
            <a:pPr algn="ctr"/>
            <a:r>
              <a:rPr lang="en-US" sz="1600" dirty="0" smtClean="0">
                <a:solidFill>
                  <a:srgbClr val="FF0000"/>
                </a:solidFill>
                <a:latin typeface="Berlin Sans FB" panose="020E0602020502020306" pitchFamily="34" charset="0"/>
              </a:rPr>
              <a:t>[existing+</a:t>
            </a:r>
          </a:p>
          <a:p>
            <a:pPr algn="ctr"/>
            <a:r>
              <a:rPr lang="en-US" sz="1600" dirty="0" smtClean="0">
                <a:solidFill>
                  <a:srgbClr val="FF0000"/>
                </a:solidFill>
                <a:latin typeface="Berlin Sans FB" panose="020E0602020502020306" pitchFamily="34" charset="0"/>
              </a:rPr>
              <a:t>anticipated]</a:t>
            </a:r>
          </a:p>
        </p:txBody>
      </p:sp>
      <p:sp>
        <p:nvSpPr>
          <p:cNvPr id="13" name="TextBox 12"/>
          <p:cNvSpPr txBox="1"/>
          <p:nvPr/>
        </p:nvSpPr>
        <p:spPr>
          <a:xfrm>
            <a:off x="7747562" y="1338946"/>
            <a:ext cx="1282143" cy="584775"/>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Final Distortion</a:t>
            </a:r>
          </a:p>
        </p:txBody>
      </p:sp>
      <p:sp>
        <p:nvSpPr>
          <p:cNvPr id="14" name="TextBox 13"/>
          <p:cNvSpPr txBox="1"/>
          <p:nvPr/>
        </p:nvSpPr>
        <p:spPr>
          <a:xfrm>
            <a:off x="212034" y="2861122"/>
            <a:ext cx="1394792" cy="584775"/>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Tensile Strain in building</a:t>
            </a:r>
            <a:endParaRPr lang="en-US" sz="1600" dirty="0">
              <a:solidFill>
                <a:prstClr val="black"/>
              </a:solidFill>
              <a:latin typeface="Berlin Sans FB" panose="020E0602020502020306" pitchFamily="34" charset="0"/>
            </a:endParaRPr>
          </a:p>
        </p:txBody>
      </p:sp>
      <p:sp>
        <p:nvSpPr>
          <p:cNvPr id="15" name="TextBox 14"/>
          <p:cNvSpPr txBox="1"/>
          <p:nvPr/>
        </p:nvSpPr>
        <p:spPr>
          <a:xfrm>
            <a:off x="2017644" y="2655485"/>
            <a:ext cx="1639956"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Existing tensile strain</a:t>
            </a:r>
          </a:p>
          <a:p>
            <a:pPr algn="ctr"/>
            <a:r>
              <a:rPr lang="en-US" sz="1600" dirty="0" smtClean="0">
                <a:solidFill>
                  <a:srgbClr val="FF0000"/>
                </a:solidFill>
                <a:latin typeface="Berlin Sans FB" panose="020E0602020502020306" pitchFamily="34" charset="0"/>
              </a:rPr>
              <a:t>[From Building condition survey]</a:t>
            </a:r>
            <a:endParaRPr lang="en-US" sz="1600" dirty="0">
              <a:solidFill>
                <a:srgbClr val="FF0000"/>
              </a:solidFill>
              <a:latin typeface="Berlin Sans FB" panose="020E0602020502020306" pitchFamily="34" charset="0"/>
            </a:endParaRPr>
          </a:p>
        </p:txBody>
      </p:sp>
      <p:sp>
        <p:nvSpPr>
          <p:cNvPr id="16" name="TextBox 15"/>
          <p:cNvSpPr txBox="1"/>
          <p:nvPr/>
        </p:nvSpPr>
        <p:spPr>
          <a:xfrm>
            <a:off x="4190171" y="2659121"/>
            <a:ext cx="1563758"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Calculated tensile strain due to tunneling</a:t>
            </a:r>
          </a:p>
        </p:txBody>
      </p:sp>
      <p:sp>
        <p:nvSpPr>
          <p:cNvPr id="17" name="TextBox 16"/>
          <p:cNvSpPr txBox="1"/>
          <p:nvPr/>
        </p:nvSpPr>
        <p:spPr>
          <a:xfrm>
            <a:off x="6276563" y="2614900"/>
            <a:ext cx="1563758"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Total tensile strain</a:t>
            </a:r>
          </a:p>
          <a:p>
            <a:pPr algn="ctr"/>
            <a:r>
              <a:rPr lang="en-US" sz="1600" dirty="0" smtClean="0">
                <a:solidFill>
                  <a:srgbClr val="FF0000"/>
                </a:solidFill>
                <a:latin typeface="Berlin Sans FB" panose="020E0602020502020306" pitchFamily="34" charset="0"/>
              </a:rPr>
              <a:t>[</a:t>
            </a:r>
            <a:r>
              <a:rPr lang="en-US" sz="1600" dirty="0">
                <a:solidFill>
                  <a:srgbClr val="FF0000"/>
                </a:solidFill>
                <a:latin typeface="Berlin Sans FB" panose="020E0602020502020306" pitchFamily="34" charset="0"/>
              </a:rPr>
              <a:t>existing</a:t>
            </a:r>
            <a:r>
              <a:rPr lang="en-US" sz="1600" dirty="0" smtClean="0">
                <a:solidFill>
                  <a:srgbClr val="FF0000"/>
                </a:solidFill>
                <a:latin typeface="Berlin Sans FB" panose="020E0602020502020306" pitchFamily="34" charset="0"/>
              </a:rPr>
              <a:t>+</a:t>
            </a:r>
          </a:p>
          <a:p>
            <a:pPr algn="ctr"/>
            <a:r>
              <a:rPr lang="en-US" sz="1600" dirty="0" smtClean="0">
                <a:solidFill>
                  <a:srgbClr val="FF0000"/>
                </a:solidFill>
                <a:latin typeface="Berlin Sans FB" panose="020E0602020502020306" pitchFamily="34" charset="0"/>
              </a:rPr>
              <a:t>anticipated]</a:t>
            </a:r>
            <a:endParaRPr lang="en-US" sz="1600" dirty="0" smtClean="0">
              <a:solidFill>
                <a:prstClr val="black"/>
              </a:solidFill>
              <a:latin typeface="Berlin Sans FB" panose="020E0602020502020306" pitchFamily="34" charset="0"/>
            </a:endParaRPr>
          </a:p>
        </p:txBody>
      </p:sp>
      <p:sp>
        <p:nvSpPr>
          <p:cNvPr id="2" name="Plus 1"/>
          <p:cNvSpPr/>
          <p:nvPr/>
        </p:nvSpPr>
        <p:spPr>
          <a:xfrm>
            <a:off x="3541643" y="1509964"/>
            <a:ext cx="304800" cy="3210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Equal 3"/>
          <p:cNvSpPr/>
          <p:nvPr/>
        </p:nvSpPr>
        <p:spPr>
          <a:xfrm>
            <a:off x="5845867" y="2955978"/>
            <a:ext cx="382658" cy="321004"/>
          </a:xfrm>
          <a:prstGeom prst="mathEqual">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 name="Notched Right Arrow 4"/>
          <p:cNvSpPr/>
          <p:nvPr/>
        </p:nvSpPr>
        <p:spPr>
          <a:xfrm>
            <a:off x="1668117" y="1670466"/>
            <a:ext cx="168966" cy="1945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Notched Right Arrow 17"/>
          <p:cNvSpPr/>
          <p:nvPr/>
        </p:nvSpPr>
        <p:spPr>
          <a:xfrm>
            <a:off x="7578596" y="1550082"/>
            <a:ext cx="168966" cy="1945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Notched Right Arrow 18"/>
          <p:cNvSpPr/>
          <p:nvPr/>
        </p:nvSpPr>
        <p:spPr>
          <a:xfrm>
            <a:off x="1750944" y="3019190"/>
            <a:ext cx="168966" cy="1945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Plus 19"/>
          <p:cNvSpPr/>
          <p:nvPr/>
        </p:nvSpPr>
        <p:spPr>
          <a:xfrm>
            <a:off x="3727177" y="2907635"/>
            <a:ext cx="304800" cy="3210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Equal 20"/>
          <p:cNvSpPr/>
          <p:nvPr/>
        </p:nvSpPr>
        <p:spPr>
          <a:xfrm>
            <a:off x="5562600" y="1488933"/>
            <a:ext cx="382658" cy="321004"/>
          </a:xfrm>
          <a:prstGeom prst="mathEqual">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2" name="TextBox 21"/>
          <p:cNvSpPr txBox="1"/>
          <p:nvPr/>
        </p:nvSpPr>
        <p:spPr>
          <a:xfrm>
            <a:off x="457202" y="653716"/>
            <a:ext cx="4952998" cy="369332"/>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dirty="0" smtClean="0">
                <a:solidFill>
                  <a:prstClr val="black"/>
                </a:solidFill>
                <a:latin typeface="Berlin Sans FB" panose="020E0602020502020306" pitchFamily="34" charset="0"/>
              </a:rPr>
              <a:t>Analysis Before commencement of tunneling</a:t>
            </a:r>
            <a:endParaRPr lang="en-US" dirty="0">
              <a:solidFill>
                <a:prstClr val="black"/>
              </a:solidFill>
              <a:latin typeface="Berlin Sans FB" panose="020E0602020502020306" pitchFamily="34" charset="0"/>
            </a:endParaRPr>
          </a:p>
        </p:txBody>
      </p:sp>
      <p:sp>
        <p:nvSpPr>
          <p:cNvPr id="23" name="TextBox 22"/>
          <p:cNvSpPr txBox="1"/>
          <p:nvPr/>
        </p:nvSpPr>
        <p:spPr>
          <a:xfrm>
            <a:off x="2040839" y="3962400"/>
            <a:ext cx="4573657" cy="338554"/>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Final Distortion  </a:t>
            </a:r>
            <a:r>
              <a:rPr lang="en-US" sz="1600" dirty="0" smtClean="0">
                <a:solidFill>
                  <a:srgbClr val="FF0000"/>
                </a:solidFill>
                <a:latin typeface="Berlin Sans FB" panose="020E0602020502020306" pitchFamily="34" charset="0"/>
              </a:rPr>
              <a:t>[</a:t>
            </a:r>
            <a:r>
              <a:rPr lang="en-US" sz="1600" dirty="0" err="1" smtClean="0">
                <a:solidFill>
                  <a:srgbClr val="FF0000"/>
                </a:solidFill>
                <a:latin typeface="Berlin Sans FB" panose="020E0602020502020306" pitchFamily="34" charset="0"/>
              </a:rPr>
              <a:t>existing+anticipated</a:t>
            </a:r>
            <a:r>
              <a:rPr lang="en-US" sz="1600" dirty="0" smtClean="0">
                <a:solidFill>
                  <a:srgbClr val="FF0000"/>
                </a:solidFill>
                <a:latin typeface="Berlin Sans FB" panose="020E0602020502020306" pitchFamily="34" charset="0"/>
              </a:rPr>
              <a:t>]</a:t>
            </a:r>
          </a:p>
        </p:txBody>
      </p:sp>
      <p:sp>
        <p:nvSpPr>
          <p:cNvPr id="24" name="TextBox 23"/>
          <p:cNvSpPr txBox="1"/>
          <p:nvPr/>
        </p:nvSpPr>
        <p:spPr>
          <a:xfrm>
            <a:off x="2024270" y="4521801"/>
            <a:ext cx="4573657" cy="338554"/>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Total tensile strain </a:t>
            </a:r>
            <a:r>
              <a:rPr lang="en-US" sz="1600" dirty="0" smtClean="0">
                <a:solidFill>
                  <a:srgbClr val="FF0000"/>
                </a:solidFill>
                <a:latin typeface="Berlin Sans FB" panose="020E0602020502020306" pitchFamily="34" charset="0"/>
              </a:rPr>
              <a:t>[existing+ anticipated]</a:t>
            </a:r>
            <a:endParaRPr lang="en-US" sz="1600" dirty="0" smtClean="0">
              <a:solidFill>
                <a:prstClr val="black"/>
              </a:solidFill>
              <a:latin typeface="Berlin Sans FB" panose="020E0602020502020306" pitchFamily="34" charset="0"/>
            </a:endParaRPr>
          </a:p>
        </p:txBody>
      </p:sp>
      <p:sp>
        <p:nvSpPr>
          <p:cNvPr id="25" name="TextBox 24"/>
          <p:cNvSpPr txBox="1"/>
          <p:nvPr/>
        </p:nvSpPr>
        <p:spPr>
          <a:xfrm>
            <a:off x="260073" y="4178806"/>
            <a:ext cx="1394792" cy="338554"/>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CHECK</a:t>
            </a:r>
            <a:endParaRPr lang="en-US" sz="1600" dirty="0">
              <a:solidFill>
                <a:prstClr val="black"/>
              </a:solidFill>
              <a:latin typeface="Berlin Sans FB" panose="020E0602020502020306" pitchFamily="34" charset="0"/>
            </a:endParaRPr>
          </a:p>
        </p:txBody>
      </p:sp>
      <p:sp>
        <p:nvSpPr>
          <p:cNvPr id="26" name="Notched Right Arrow 25"/>
          <p:cNvSpPr/>
          <p:nvPr/>
        </p:nvSpPr>
        <p:spPr>
          <a:xfrm>
            <a:off x="1780762" y="4299860"/>
            <a:ext cx="168966" cy="1945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6988924" y="3962400"/>
            <a:ext cx="1563758" cy="830997"/>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Protective Measures to be taken</a:t>
            </a:r>
          </a:p>
        </p:txBody>
      </p:sp>
      <p:sp>
        <p:nvSpPr>
          <p:cNvPr id="28" name="Notched Right Arrow 27"/>
          <p:cNvSpPr/>
          <p:nvPr/>
        </p:nvSpPr>
        <p:spPr>
          <a:xfrm>
            <a:off x="6742047" y="4322780"/>
            <a:ext cx="168966" cy="19458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0" y="3886200"/>
            <a:ext cx="9143999"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60073" y="5000247"/>
            <a:ext cx="4952998" cy="369332"/>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dirty="0" smtClean="0">
                <a:solidFill>
                  <a:prstClr val="black"/>
                </a:solidFill>
                <a:latin typeface="Berlin Sans FB" panose="020E0602020502020306" pitchFamily="34" charset="0"/>
              </a:rPr>
              <a:t>Monitoring  during  tunneling</a:t>
            </a:r>
            <a:endParaRPr lang="en-US" dirty="0">
              <a:solidFill>
                <a:prstClr val="black"/>
              </a:solidFill>
              <a:latin typeface="Berlin Sans FB" panose="020E0602020502020306" pitchFamily="34" charset="0"/>
            </a:endParaRPr>
          </a:p>
        </p:txBody>
      </p:sp>
      <p:sp>
        <p:nvSpPr>
          <p:cNvPr id="34" name="TextBox 33"/>
          <p:cNvSpPr txBox="1"/>
          <p:nvPr/>
        </p:nvSpPr>
        <p:spPr>
          <a:xfrm>
            <a:off x="2097156" y="5499337"/>
            <a:ext cx="1394792"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b="1" dirty="0" smtClean="0">
                <a:solidFill>
                  <a:prstClr val="black"/>
                </a:solidFill>
                <a:latin typeface="Berlin Sans FB" panose="020E0602020502020306" pitchFamily="34" charset="0"/>
              </a:rPr>
              <a:t>Alert</a:t>
            </a:r>
            <a:r>
              <a:rPr lang="en-US" sz="1600" dirty="0" smtClean="0">
                <a:solidFill>
                  <a:prstClr val="black"/>
                </a:solidFill>
                <a:latin typeface="Berlin Sans FB" panose="020E0602020502020306" pitchFamily="34" charset="0"/>
              </a:rPr>
              <a:t> </a:t>
            </a:r>
          </a:p>
          <a:p>
            <a:pPr algn="ctr"/>
            <a:r>
              <a:rPr lang="en-US" sz="1600" dirty="0" smtClean="0">
                <a:solidFill>
                  <a:srgbClr val="FF0000"/>
                </a:solidFill>
                <a:latin typeface="Berlin Sans FB" panose="020E0602020502020306" pitchFamily="34" charset="0"/>
              </a:rPr>
              <a:t>Angular distortion</a:t>
            </a:r>
          </a:p>
          <a:p>
            <a:pPr algn="ctr"/>
            <a:r>
              <a:rPr lang="en-US" sz="1600" dirty="0" smtClean="0">
                <a:solidFill>
                  <a:srgbClr val="FF0000"/>
                </a:solidFill>
                <a:latin typeface="Berlin Sans FB" panose="020E0602020502020306" pitchFamily="34" charset="0"/>
              </a:rPr>
              <a:t> 1 in 1000</a:t>
            </a:r>
          </a:p>
        </p:txBody>
      </p:sp>
      <p:sp>
        <p:nvSpPr>
          <p:cNvPr id="35" name="TextBox 34"/>
          <p:cNvSpPr txBox="1"/>
          <p:nvPr/>
        </p:nvSpPr>
        <p:spPr>
          <a:xfrm>
            <a:off x="3657600" y="5489398"/>
            <a:ext cx="1394792"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b="1" dirty="0" smtClean="0">
                <a:solidFill>
                  <a:prstClr val="black"/>
                </a:solidFill>
                <a:latin typeface="Berlin Sans FB" panose="020E0602020502020306" pitchFamily="34" charset="0"/>
              </a:rPr>
              <a:t>Action</a:t>
            </a:r>
          </a:p>
          <a:p>
            <a:pPr algn="ctr"/>
            <a:r>
              <a:rPr lang="en-US" sz="1600" dirty="0" smtClean="0">
                <a:solidFill>
                  <a:srgbClr val="FF0000"/>
                </a:solidFill>
                <a:latin typeface="Berlin Sans FB" panose="020E0602020502020306" pitchFamily="34" charset="0"/>
              </a:rPr>
              <a:t>Angular distortion </a:t>
            </a:r>
          </a:p>
          <a:p>
            <a:pPr algn="ctr"/>
            <a:r>
              <a:rPr lang="en-US" sz="1600" dirty="0" smtClean="0">
                <a:solidFill>
                  <a:srgbClr val="FF0000"/>
                </a:solidFill>
                <a:latin typeface="Berlin Sans FB" panose="020E0602020502020306" pitchFamily="34" charset="0"/>
              </a:rPr>
              <a:t>1 in 625</a:t>
            </a:r>
          </a:p>
        </p:txBody>
      </p:sp>
      <p:sp>
        <p:nvSpPr>
          <p:cNvPr id="36" name="TextBox 35"/>
          <p:cNvSpPr txBox="1"/>
          <p:nvPr/>
        </p:nvSpPr>
        <p:spPr>
          <a:xfrm>
            <a:off x="5213071" y="5488052"/>
            <a:ext cx="1394792" cy="1077218"/>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b="1" dirty="0" smtClean="0">
                <a:solidFill>
                  <a:prstClr val="black"/>
                </a:solidFill>
                <a:latin typeface="Berlin Sans FB" panose="020E0602020502020306" pitchFamily="34" charset="0"/>
              </a:rPr>
              <a:t>Alarm</a:t>
            </a:r>
          </a:p>
          <a:p>
            <a:pPr algn="ctr"/>
            <a:r>
              <a:rPr lang="en-US" sz="1600" dirty="0" smtClean="0">
                <a:solidFill>
                  <a:srgbClr val="FF0000"/>
                </a:solidFill>
                <a:latin typeface="Berlin Sans FB" panose="020E0602020502020306" pitchFamily="34" charset="0"/>
              </a:rPr>
              <a:t>Angular distortion </a:t>
            </a:r>
          </a:p>
          <a:p>
            <a:pPr algn="ctr"/>
            <a:r>
              <a:rPr lang="en-US" sz="1600" dirty="0" smtClean="0">
                <a:solidFill>
                  <a:srgbClr val="FF0000"/>
                </a:solidFill>
                <a:latin typeface="Berlin Sans FB" panose="020E0602020502020306" pitchFamily="34" charset="0"/>
              </a:rPr>
              <a:t>1 in 500</a:t>
            </a:r>
          </a:p>
        </p:txBody>
      </p:sp>
      <p:sp>
        <p:nvSpPr>
          <p:cNvPr id="37" name="TextBox 36"/>
          <p:cNvSpPr txBox="1"/>
          <p:nvPr/>
        </p:nvSpPr>
        <p:spPr>
          <a:xfrm>
            <a:off x="357808" y="5554628"/>
            <a:ext cx="1394792" cy="830997"/>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Monitoring of Diff. Settlement</a:t>
            </a:r>
          </a:p>
        </p:txBody>
      </p:sp>
      <p:sp>
        <p:nvSpPr>
          <p:cNvPr id="38" name="TextBox 37"/>
          <p:cNvSpPr txBox="1"/>
          <p:nvPr/>
        </p:nvSpPr>
        <p:spPr>
          <a:xfrm>
            <a:off x="7088269" y="5735619"/>
            <a:ext cx="1394792" cy="830997"/>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US" sz="1600" dirty="0" smtClean="0">
                <a:solidFill>
                  <a:prstClr val="black"/>
                </a:solidFill>
                <a:latin typeface="Berlin Sans FB" panose="020E0602020502020306" pitchFamily="34" charset="0"/>
              </a:rPr>
              <a:t>Work Suspension &amp; reassessment</a:t>
            </a:r>
          </a:p>
        </p:txBody>
      </p:sp>
      <p:cxnSp>
        <p:nvCxnSpPr>
          <p:cNvPr id="39" name="Straight Arrow Connector 38"/>
          <p:cNvCxnSpPr>
            <a:stCxn id="36" idx="3"/>
            <a:endCxn id="38" idx="1"/>
          </p:cNvCxnSpPr>
          <p:nvPr/>
        </p:nvCxnSpPr>
        <p:spPr>
          <a:xfrm>
            <a:off x="6607863" y="6026661"/>
            <a:ext cx="480406" cy="12445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9" name="Picture 4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7525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down)">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down)">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down)">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down)">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down)">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wipe(down)">
                                      <p:cBhvr>
                                        <p:cTn id="100" dur="5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wipe(down)">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wipe(down)">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
                                        <p:tgtEl>
                                          <p:spTgt spid="34"/>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ipe(down)">
                                      <p:cBhvr>
                                        <p:cTn id="120" dur="500"/>
                                        <p:tgtEl>
                                          <p:spTgt spid="3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6"/>
                                        </p:tgtEl>
                                        <p:attrNameLst>
                                          <p:attrName>style.visibility</p:attrName>
                                        </p:attrNameLst>
                                      </p:cBhvr>
                                      <p:to>
                                        <p:strVal val="visible"/>
                                      </p:to>
                                    </p:set>
                                    <p:animEffect transition="in" filter="wipe(down)">
                                      <p:cBhvr>
                                        <p:cTn id="125" dur="500"/>
                                        <p:tgtEl>
                                          <p:spTgt spid="3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wipe(down)">
                                      <p:cBhvr>
                                        <p:cTn id="130" dur="500"/>
                                        <p:tgtEl>
                                          <p:spTgt spid="39"/>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wipe(down)">
                                      <p:cBhvr>
                                        <p:cTn id="1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2" grpId="0" animBg="1"/>
      <p:bldP spid="4"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31" grpId="0" animBg="1"/>
      <p:bldP spid="34" grpId="0" animBg="1"/>
      <p:bldP spid="35" grpId="0" animBg="1"/>
      <p:bldP spid="36" grpId="0" animBg="1"/>
      <p:bldP spid="37" grpId="0" animBg="1"/>
      <p:bldP spid="3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0" y="457199"/>
            <a:ext cx="9144000" cy="6248400"/>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ts val="1200"/>
              </a:spcBef>
              <a:buClr>
                <a:srgbClr val="FFFF00"/>
              </a:buClr>
              <a:buSzPct val="120000"/>
              <a:buFont typeface="Wingdings" pitchFamily="2" charset="2"/>
              <a:buChar char="§"/>
              <a:defRPr sz="2200" b="1" kern="1200">
                <a:solidFill>
                  <a:schemeClr val="dk1"/>
                </a:solidFill>
                <a:latin typeface="+mn-lt"/>
                <a:ea typeface="+mn-ea"/>
                <a:cs typeface="+mn-cs"/>
              </a:defRPr>
            </a:lvl1pPr>
            <a:lvl2pPr marL="742950" indent="-285750" algn="l" defTabSz="914400" rtl="0" eaLnBrk="1" latinLnBrk="0" hangingPunct="1">
              <a:spcBef>
                <a:spcPts val="1200"/>
              </a:spcBef>
              <a:buClr>
                <a:schemeClr val="bg1"/>
              </a:buClr>
              <a:buSzPct val="110000"/>
              <a:buFont typeface="Arial" pitchFamily="34" charset="0"/>
              <a:buChar char="•"/>
              <a:defRPr sz="2000" b="1" kern="1200">
                <a:solidFill>
                  <a:srgbClr val="FFFF00"/>
                </a:solidFill>
                <a:latin typeface="+mn-lt"/>
                <a:ea typeface="+mn-ea"/>
                <a:cs typeface="+mn-cs"/>
              </a:defRPr>
            </a:lvl2pPr>
            <a:lvl3pPr marL="1263650" indent="-349250" algn="l" defTabSz="914400" rtl="0" eaLnBrk="1" latinLnBrk="0" hangingPunct="1">
              <a:spcBef>
                <a:spcPts val="1200"/>
              </a:spcBef>
              <a:buClr>
                <a:srgbClr val="FFFF00"/>
              </a:buClr>
              <a:buSzPct val="110000"/>
              <a:buFont typeface="Wingdings" pitchFamily="2" charset="2"/>
              <a:buChar char="ü"/>
              <a:defRPr sz="1800" b="1" kern="1200">
                <a:solidFill>
                  <a:schemeClr val="dk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b="1"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a:buClrTx/>
              <a:buFont typeface="Wingdings" pitchFamily="2" charset="2"/>
              <a:buChar char="v"/>
            </a:pPr>
            <a:endParaRPr lang="en-US" b="0" dirty="0" smtClean="0">
              <a:solidFill>
                <a:srgbClr val="002060"/>
              </a:solidFill>
              <a:latin typeface="Berlin Sans FB" pitchFamily="34" charset="0"/>
            </a:endParaRPr>
          </a:p>
          <a:p>
            <a:pPr marL="0" indent="0">
              <a:buClrTx/>
              <a:buFont typeface="Wingdings" pitchFamily="2" charset="2"/>
              <a:buNone/>
            </a:pPr>
            <a:endParaRPr lang="en-US" b="0" dirty="0" smtClean="0">
              <a:solidFill>
                <a:srgbClr val="002060"/>
              </a:solidFill>
              <a:latin typeface="Berlin Sans FB" pitchFamily="34" charset="0"/>
            </a:endParaRPr>
          </a:p>
          <a:p>
            <a:endParaRPr lang="en-US" dirty="0">
              <a:solidFill>
                <a:prstClr val="black"/>
              </a:solidFill>
            </a:endParaRPr>
          </a:p>
        </p:txBody>
      </p:sp>
      <p:sp>
        <p:nvSpPr>
          <p:cNvPr id="3" name="Content Placeholder 2"/>
          <p:cNvSpPr>
            <a:spLocks noGrp="1"/>
          </p:cNvSpPr>
          <p:nvPr>
            <p:ph idx="1"/>
          </p:nvPr>
        </p:nvSpPr>
        <p:spPr>
          <a:xfrm>
            <a:off x="228600" y="1143000"/>
            <a:ext cx="8686800" cy="4525963"/>
          </a:xfrm>
        </p:spPr>
        <p:txBody>
          <a:bodyPr>
            <a:normAutofit fontScale="77500" lnSpcReduction="20000"/>
          </a:bodyPr>
          <a:lstStyle/>
          <a:p>
            <a:pPr marL="115762" indent="-115762">
              <a:buNone/>
            </a:pPr>
            <a:r>
              <a:rPr lang="en-US" dirty="0" smtClean="0">
                <a:solidFill>
                  <a:srgbClr val="001400"/>
                </a:solidFill>
              </a:rPr>
              <a:t>  </a:t>
            </a:r>
            <a:r>
              <a:rPr lang="en-US" b="0" dirty="0" smtClean="0">
                <a:solidFill>
                  <a:srgbClr val="001400"/>
                </a:solidFill>
                <a:latin typeface="Berlin Sans FB" pitchFamily="34" charset="0"/>
              </a:rPr>
              <a:t>Based  on the  ground settlement  &amp; building distortion analysis, the values of Alert, Action &amp; Alarm </a:t>
            </a:r>
            <a:r>
              <a:rPr lang="en-US" sz="2800" dirty="0">
                <a:solidFill>
                  <a:srgbClr val="001400"/>
                </a:solidFill>
                <a:latin typeface="Berlin Sans FB" pitchFamily="34" charset="0"/>
              </a:rPr>
              <a:t>[AAA] </a:t>
            </a:r>
            <a:r>
              <a:rPr lang="en-US" b="0" dirty="0" smtClean="0">
                <a:solidFill>
                  <a:srgbClr val="001400"/>
                </a:solidFill>
                <a:latin typeface="Berlin Sans FB" pitchFamily="34" charset="0"/>
              </a:rPr>
              <a:t>are assigned.</a:t>
            </a:r>
          </a:p>
          <a:p>
            <a:pPr marL="115762" indent="-115762">
              <a:buNone/>
            </a:pPr>
            <a:r>
              <a:rPr lang="en-US" dirty="0" smtClean="0">
                <a:solidFill>
                  <a:srgbClr val="001400"/>
                </a:solidFill>
                <a:latin typeface="Berlin Sans FB" pitchFamily="34" charset="0"/>
              </a:rPr>
              <a:t> In field, the </a:t>
            </a:r>
            <a:r>
              <a:rPr lang="en-US" b="0" dirty="0" smtClean="0">
                <a:solidFill>
                  <a:srgbClr val="001400"/>
                </a:solidFill>
                <a:latin typeface="Berlin Sans FB" pitchFamily="34" charset="0"/>
              </a:rPr>
              <a:t>monitoring is done against those parameters using :</a:t>
            </a:r>
          </a:p>
          <a:p>
            <a:pPr marL="115762" indent="-115762">
              <a:buNone/>
            </a:pPr>
            <a:endParaRPr lang="en-US" b="0" dirty="0" smtClean="0">
              <a:solidFill>
                <a:srgbClr val="001400"/>
              </a:solidFill>
              <a:latin typeface="Berlin Sans FB" pitchFamily="34" charset="0"/>
            </a:endParaRPr>
          </a:p>
          <a:p>
            <a:r>
              <a:rPr lang="en-US" b="0" dirty="0" smtClean="0">
                <a:solidFill>
                  <a:srgbClr val="5353FF"/>
                </a:solidFill>
                <a:latin typeface="Berlin Sans FB" pitchFamily="34" charset="0"/>
              </a:rPr>
              <a:t>Tilt Meter </a:t>
            </a:r>
            <a:r>
              <a:rPr lang="en-US" b="0" dirty="0" smtClean="0">
                <a:solidFill>
                  <a:srgbClr val="001400"/>
                </a:solidFill>
                <a:latin typeface="Berlin Sans FB" pitchFamily="34" charset="0"/>
              </a:rPr>
              <a:t>Angle</a:t>
            </a:r>
          </a:p>
          <a:p>
            <a:r>
              <a:rPr lang="en-US" b="0" dirty="0" smtClean="0">
                <a:solidFill>
                  <a:srgbClr val="001400"/>
                </a:solidFill>
                <a:latin typeface="Berlin Sans FB" pitchFamily="34" charset="0"/>
              </a:rPr>
              <a:t>Horizontal &amp; Vertical deflection values for </a:t>
            </a:r>
            <a:r>
              <a:rPr lang="en-US" b="0" dirty="0" smtClean="0">
                <a:solidFill>
                  <a:srgbClr val="5353FF"/>
                </a:solidFill>
                <a:latin typeface="Berlin Sans FB" pitchFamily="34" charset="0"/>
              </a:rPr>
              <a:t>Optical Targets</a:t>
            </a:r>
          </a:p>
          <a:p>
            <a:r>
              <a:rPr lang="en-US" b="0" dirty="0" smtClean="0">
                <a:solidFill>
                  <a:srgbClr val="001400"/>
                </a:solidFill>
                <a:latin typeface="Berlin Sans FB" pitchFamily="34" charset="0"/>
              </a:rPr>
              <a:t>D-Wall </a:t>
            </a:r>
            <a:r>
              <a:rPr lang="en-US" b="0" dirty="0" smtClean="0">
                <a:solidFill>
                  <a:srgbClr val="5353FF"/>
                </a:solidFill>
                <a:latin typeface="Berlin Sans FB" pitchFamily="34" charset="0"/>
              </a:rPr>
              <a:t>Inclinometer</a:t>
            </a:r>
            <a:r>
              <a:rPr lang="en-US" b="0" dirty="0" smtClean="0">
                <a:solidFill>
                  <a:srgbClr val="FF0000"/>
                </a:solidFill>
                <a:latin typeface="Berlin Sans FB" pitchFamily="34" charset="0"/>
              </a:rPr>
              <a:t> </a:t>
            </a:r>
            <a:r>
              <a:rPr lang="en-US" b="0" dirty="0" smtClean="0">
                <a:solidFill>
                  <a:srgbClr val="001400"/>
                </a:solidFill>
                <a:latin typeface="Berlin Sans FB" pitchFamily="34" charset="0"/>
              </a:rPr>
              <a:t> deflection values</a:t>
            </a:r>
          </a:p>
          <a:p>
            <a:r>
              <a:rPr lang="en-US" b="0" dirty="0" smtClean="0">
                <a:solidFill>
                  <a:srgbClr val="001400"/>
                </a:solidFill>
                <a:latin typeface="Berlin Sans FB" pitchFamily="34" charset="0"/>
              </a:rPr>
              <a:t>Active pore pressure on D-Wall by </a:t>
            </a:r>
            <a:r>
              <a:rPr lang="en-US" b="0" dirty="0" smtClean="0">
                <a:solidFill>
                  <a:srgbClr val="5353FF"/>
                </a:solidFill>
                <a:latin typeface="Berlin Sans FB" pitchFamily="34" charset="0"/>
              </a:rPr>
              <a:t>Piezometer</a:t>
            </a:r>
          </a:p>
          <a:p>
            <a:r>
              <a:rPr lang="en-US" b="0" dirty="0" smtClean="0">
                <a:solidFill>
                  <a:srgbClr val="5353FF"/>
                </a:solidFill>
                <a:latin typeface="Berlin Sans FB" pitchFamily="34" charset="0"/>
              </a:rPr>
              <a:t>Stand pipe</a:t>
            </a:r>
            <a:r>
              <a:rPr lang="en-US" b="0" dirty="0" smtClean="0">
                <a:solidFill>
                  <a:srgbClr val="FF0000"/>
                </a:solidFill>
                <a:latin typeface="Berlin Sans FB" pitchFamily="34" charset="0"/>
              </a:rPr>
              <a:t> </a:t>
            </a:r>
            <a:r>
              <a:rPr lang="en-US" b="0" dirty="0" smtClean="0">
                <a:solidFill>
                  <a:srgbClr val="001400"/>
                </a:solidFill>
                <a:latin typeface="Berlin Sans FB" pitchFamily="34" charset="0"/>
              </a:rPr>
              <a:t>Water Table</a:t>
            </a:r>
          </a:p>
          <a:p>
            <a:r>
              <a:rPr lang="en-US" b="0" dirty="0" smtClean="0">
                <a:solidFill>
                  <a:srgbClr val="5353FF"/>
                </a:solidFill>
                <a:latin typeface="Berlin Sans FB" pitchFamily="34" charset="0"/>
              </a:rPr>
              <a:t>Building Settlement Marker</a:t>
            </a:r>
            <a:r>
              <a:rPr lang="en-US" b="0" dirty="0" smtClean="0">
                <a:solidFill>
                  <a:srgbClr val="FF0000"/>
                </a:solidFill>
                <a:latin typeface="Berlin Sans FB" pitchFamily="34" charset="0"/>
              </a:rPr>
              <a:t>.</a:t>
            </a:r>
          </a:p>
          <a:p>
            <a:r>
              <a:rPr lang="en-US" b="0" dirty="0" smtClean="0">
                <a:solidFill>
                  <a:srgbClr val="5353FF"/>
                </a:solidFill>
                <a:latin typeface="Berlin Sans FB" pitchFamily="34" charset="0"/>
              </a:rPr>
              <a:t>Surface Settlement Marker</a:t>
            </a:r>
            <a:r>
              <a:rPr lang="en-US" b="0" dirty="0" smtClean="0">
                <a:solidFill>
                  <a:srgbClr val="FF0000"/>
                </a:solidFill>
                <a:latin typeface="Berlin Sans FB" pitchFamily="34" charset="0"/>
              </a:rPr>
              <a:t>.</a:t>
            </a:r>
            <a:endParaRPr lang="en-US" b="0" dirty="0">
              <a:solidFill>
                <a:srgbClr val="FF0000"/>
              </a:solidFill>
              <a:latin typeface="Berlin Sans FB" pitchFamily="34" charset="0"/>
            </a:endParaRPr>
          </a:p>
        </p:txBody>
      </p:sp>
      <p:sp>
        <p:nvSpPr>
          <p:cNvPr id="7" name="Title 5"/>
          <p:cNvSpPr txBox="1">
            <a:spLocks/>
          </p:cNvSpPr>
          <p:nvPr/>
        </p:nvSpPr>
        <p:spPr>
          <a:xfrm>
            <a:off x="0" y="-307776"/>
            <a:ext cx="9144000" cy="989265"/>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TUNNELING UNDER CLAYEY SUB-SOIL </a:t>
            </a:r>
            <a:br>
              <a:rPr lang="en-US" sz="2000" dirty="0" smtClean="0">
                <a:solidFill>
                  <a:srgbClr val="FFFF00"/>
                </a:solidFill>
                <a:latin typeface="Berlin Sans FB" panose="020E0602020502020306" pitchFamily="34" charset="0"/>
              </a:rPr>
            </a:br>
            <a:r>
              <a:rPr lang="en-US" sz="2000" dirty="0" smtClean="0">
                <a:solidFill>
                  <a:srgbClr val="FFFF00"/>
                </a:solidFill>
                <a:latin typeface="Berlin Sans FB" panose="020E0602020502020306" pitchFamily="34" charset="0"/>
              </a:rPr>
              <a:t> Management of Ground Settlement &amp; Distress in Buildings-</a:t>
            </a:r>
          </a:p>
          <a:p>
            <a:pPr defTabSz="914075"/>
            <a:r>
              <a:rPr lang="en-US" sz="2000" dirty="0" smtClean="0">
                <a:solidFill>
                  <a:srgbClr val="FFFF00"/>
                </a:solidFill>
                <a:latin typeface="Berlin Sans FB" panose="020E0602020502020306" pitchFamily="34" charset="0"/>
              </a:rPr>
              <a:t>Real Time Management of Ground Settlement</a:t>
            </a:r>
            <a:endParaRPr lang="en-US" sz="2000" dirty="0">
              <a:solidFill>
                <a:srgbClr val="FFFF00"/>
              </a:solidFill>
              <a:latin typeface="Berlin Sans FB" panose="020E0602020502020306" pitchFamily="34" charset="0"/>
            </a:endParaRPr>
          </a:p>
        </p:txBody>
      </p:sp>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East West Metro Kolkata  </a:t>
            </a:r>
          </a:p>
        </p:txBody>
      </p:sp>
      <p:pic>
        <p:nvPicPr>
          <p:cNvPr id="9" name="Picture 8"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3616934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457200"/>
            <a:ext cx="8991600" cy="640080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endParaRPr lang="en-US" sz="2400" dirty="0" smtClean="0"/>
          </a:p>
          <a:p>
            <a:r>
              <a:rPr lang="en-US" sz="2400" dirty="0" smtClean="0"/>
              <a:t>The </a:t>
            </a:r>
            <a:r>
              <a:rPr lang="en-US" sz="2400" dirty="0"/>
              <a:t>West Bound Tunnel Boring Machine had to  pass 11 m below Colvin Court Building which is more than 91 years old 4 storied brick </a:t>
            </a:r>
            <a:r>
              <a:rPr lang="en-US" sz="2400" dirty="0" err="1"/>
              <a:t>masonary</a:t>
            </a:r>
            <a:r>
              <a:rPr lang="en-US" sz="2400" dirty="0"/>
              <a:t> building situated in Howrah </a:t>
            </a:r>
            <a:r>
              <a:rPr lang="en-US" sz="2400" dirty="0" err="1"/>
              <a:t>Maidan</a:t>
            </a:r>
            <a:r>
              <a:rPr lang="en-US" sz="2400" dirty="0"/>
              <a:t> Church Road area. Colvin court  is being used for quarters of Railway Officers. </a:t>
            </a:r>
            <a:endParaRPr lang="en-US" sz="2400" dirty="0" smtClean="0"/>
          </a:p>
          <a:p>
            <a:endParaRPr lang="en-US" sz="2400" dirty="0"/>
          </a:p>
          <a:p>
            <a:r>
              <a:rPr lang="en-US" sz="2400" b="1" i="1" u="sng" dirty="0">
                <a:solidFill>
                  <a:srgbClr val="FF0000"/>
                </a:solidFill>
              </a:rPr>
              <a:t>-</a:t>
            </a:r>
            <a:r>
              <a:rPr lang="en-US" sz="2400" b="1" i="1" u="sng" dirty="0" smtClean="0">
                <a:solidFill>
                  <a:srgbClr val="FF0000"/>
                </a:solidFill>
              </a:rPr>
              <a:t>Issues</a:t>
            </a:r>
          </a:p>
          <a:p>
            <a:endParaRPr lang="en-US" sz="2400" b="1" i="1" u="sng" dirty="0">
              <a:solidFill>
                <a:srgbClr val="FF0000"/>
              </a:solidFill>
            </a:endParaRPr>
          </a:p>
          <a:p>
            <a:r>
              <a:rPr lang="en-US" sz="2400" b="1" dirty="0"/>
              <a:t>prediction of Ground Movement and Structure Impact Assessment for Colvin Court building  due to Tunnel induced ground movements </a:t>
            </a:r>
            <a:endParaRPr lang="en-US" sz="2400" b="1" dirty="0" smtClean="0"/>
          </a:p>
          <a:p>
            <a:endParaRPr lang="en-US" sz="2400" b="1" dirty="0"/>
          </a:p>
          <a:p>
            <a:r>
              <a:rPr lang="en-US" sz="2400" b="1" dirty="0"/>
              <a:t>comparison of actual ground movements. </a:t>
            </a:r>
            <a:endParaRPr lang="en-US" sz="2400" b="1" dirty="0" smtClean="0"/>
          </a:p>
          <a:p>
            <a:endParaRPr lang="en-US" sz="2400" b="1" dirty="0"/>
          </a:p>
          <a:p>
            <a:r>
              <a:rPr lang="en-US" sz="2400" b="1" dirty="0"/>
              <a:t>various mitigation measures taken to ensure safety during tunneling operation.</a:t>
            </a:r>
            <a:endParaRPr lang="en-IN" sz="2400" b="1" dirty="0"/>
          </a:p>
        </p:txBody>
      </p:sp>
      <p:sp>
        <p:nvSpPr>
          <p:cNvPr id="8" name="Title 5"/>
          <p:cNvSpPr txBox="1">
            <a:spLocks/>
          </p:cNvSpPr>
          <p:nvPr/>
        </p:nvSpPr>
        <p:spPr>
          <a:xfrm>
            <a:off x="-1488"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err="1" smtClean="0">
                <a:solidFill>
                  <a:srgbClr val="FFFF00"/>
                </a:solidFill>
                <a:latin typeface="Berlin Sans FB" panose="020E0602020502020306" pitchFamily="34" charset="0"/>
              </a:rPr>
              <a:t>Tunnelling</a:t>
            </a:r>
            <a:r>
              <a:rPr lang="en-US" sz="2000" dirty="0" smtClean="0">
                <a:solidFill>
                  <a:srgbClr val="FFFF00"/>
                </a:solidFill>
                <a:latin typeface="Berlin Sans FB" panose="020E0602020502020306" pitchFamily="34" charset="0"/>
              </a:rPr>
              <a:t> below Colvin Court</a:t>
            </a:r>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7546"/>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kern="0" dirty="0">
                <a:solidFill>
                  <a:srgbClr val="FFFF00"/>
                </a:solidFill>
              </a:rPr>
              <a:t> Challenges in Tunneling in East West Metro </a:t>
            </a:r>
            <a:r>
              <a:rPr lang="en-US" sz="1700" kern="0" dirty="0" smtClean="0">
                <a:solidFill>
                  <a:srgbClr val="FFFF00"/>
                </a:solidFill>
              </a:rPr>
              <a:t>Kolkata</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55061298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457200"/>
            <a:ext cx="8991600" cy="640080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endParaRPr lang="en-US" sz="2400" dirty="0" smtClean="0"/>
          </a:p>
        </p:txBody>
      </p:sp>
      <p:sp>
        <p:nvSpPr>
          <p:cNvPr id="8" name="Title 5"/>
          <p:cNvSpPr txBox="1">
            <a:spLocks/>
          </p:cNvSpPr>
          <p:nvPr/>
        </p:nvSpPr>
        <p:spPr>
          <a:xfrm>
            <a:off x="-1488"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err="1" smtClean="0">
                <a:solidFill>
                  <a:srgbClr val="FFFF00"/>
                </a:solidFill>
                <a:latin typeface="Berlin Sans FB" panose="020E0602020502020306" pitchFamily="34" charset="0"/>
              </a:rPr>
              <a:t>Tunnelling</a:t>
            </a:r>
            <a:r>
              <a:rPr lang="en-US" sz="2000" dirty="0" smtClean="0">
                <a:solidFill>
                  <a:srgbClr val="FFFF00"/>
                </a:solidFill>
                <a:latin typeface="Berlin Sans FB" panose="020E0602020502020306" pitchFamily="34" charset="0"/>
              </a:rPr>
              <a:t> below Colvin Court</a:t>
            </a:r>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a:t>
            </a:r>
            <a:r>
              <a:rPr lang="en-US" sz="1700" kern="0" dirty="0">
                <a:solidFill>
                  <a:srgbClr val="FFFF00"/>
                </a:solidFill>
              </a:rPr>
              <a:t>Challenges in Tunneling in Eat West Metro  </a:t>
            </a:r>
            <a:r>
              <a:rPr lang="en-US" sz="1700" kern="0" dirty="0" smtClean="0">
                <a:solidFill>
                  <a:srgbClr val="FFFF00"/>
                </a:solidFill>
              </a:rPr>
              <a:t>Kolkata</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3"/>
          <p:cNvPicPr>
            <a:picLocks noGrp="1"/>
          </p:cNvPicPr>
          <p:nvPr>
            <p:ph idx="1"/>
          </p:nvPr>
        </p:nvPicPr>
        <p:blipFill>
          <a:blip r:embed="rId4">
            <a:extLst>
              <a:ext uri="{28A0092B-C50C-407E-A947-70E740481C1C}">
                <a14:useLocalDpi xmlns:a14="http://schemas.microsoft.com/office/drawing/2010/main" xmlns="" val="0"/>
              </a:ext>
            </a:extLst>
          </a:blip>
          <a:srcRect/>
          <a:stretch>
            <a:fillRect/>
          </a:stretch>
        </p:blipFill>
        <p:spPr bwMode="auto">
          <a:xfrm>
            <a:off x="467544" y="908720"/>
            <a:ext cx="8424936" cy="5688631"/>
          </a:xfrm>
          <a:prstGeom prst="rect">
            <a:avLst/>
          </a:prstGeom>
          <a:noFill/>
          <a:ln>
            <a:noFill/>
          </a:ln>
        </p:spPr>
      </p:pic>
    </p:spTree>
    <p:extLst>
      <p:ext uri="{BB962C8B-B14F-4D97-AF65-F5344CB8AC3E}">
        <p14:creationId xmlns:p14="http://schemas.microsoft.com/office/powerpoint/2010/main" xmlns="" val="5183660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p:nvPr/>
        </p:nvPicPr>
        <p:blipFill>
          <a:blip r:embed="rId3">
            <a:extLst>
              <a:ext uri="{28A0092B-C50C-407E-A947-70E740481C1C}">
                <a14:useLocalDpi xmlns:a14="http://schemas.microsoft.com/office/drawing/2010/main" xmlns="" val="0"/>
              </a:ext>
            </a:extLst>
          </a:blip>
          <a:srcRect/>
          <a:stretch>
            <a:fillRect/>
          </a:stretch>
        </p:blipFill>
        <p:spPr bwMode="auto">
          <a:xfrm rot="16200000">
            <a:off x="1590664" y="-1206637"/>
            <a:ext cx="5943600" cy="9124928"/>
          </a:xfrm>
          <a:prstGeom prst="rect">
            <a:avLst/>
          </a:prstGeom>
          <a:noFill/>
          <a:ln>
            <a:noFill/>
          </a:ln>
        </p:spPr>
      </p:pic>
      <p:sp>
        <p:nvSpPr>
          <p:cNvPr id="12" name="Title 5"/>
          <p:cNvSpPr txBox="1">
            <a:spLocks/>
          </p:cNvSpPr>
          <p:nvPr/>
        </p:nvSpPr>
        <p:spPr>
          <a:xfrm>
            <a:off x="11436" y="-30769"/>
            <a:ext cx="9145488" cy="435268"/>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marL="0" marR="0" lvl="0" indent="0" algn="ctr" defTabSz="914075"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j-ea"/>
                <a:cs typeface="+mj-cs"/>
              </a:rPr>
              <a:t>TUNNELING BELOW COLVIN COURT</a:t>
            </a:r>
          </a:p>
        </p:txBody>
      </p:sp>
      <p:pic>
        <p:nvPicPr>
          <p:cNvPr id="9" name="Picture 8" descr="kmrc.PNG"/>
          <p:cNvPicPr>
            <a:picLocks noChangeAspect="1"/>
          </p:cNvPicPr>
          <p:nvPr/>
        </p:nvPicPr>
        <p:blipFill>
          <a:blip r:embed="rId2" cstate="print"/>
          <a:stretch>
            <a:fillRect/>
          </a:stretch>
        </p:blipFill>
        <p:spPr>
          <a:xfrm>
            <a:off x="8763000" y="6502113"/>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1436" y="6562203"/>
            <a:ext cx="8751564"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a:t>
            </a:r>
            <a:r>
              <a:rPr lang="en-US" sz="1700" kern="0" dirty="0">
                <a:solidFill>
                  <a:srgbClr val="FFFF00"/>
                </a:solidFill>
              </a:rPr>
              <a:t>Challenges in Tunneling in Eat West Metro  </a:t>
            </a:r>
            <a:r>
              <a:rPr lang="en-US" sz="1700" kern="0" dirty="0" smtClean="0">
                <a:solidFill>
                  <a:srgbClr val="FFFF00"/>
                </a:solidFill>
              </a:rPr>
              <a:t>Kolkata</a:t>
            </a:r>
            <a:endParaRPr lang="en-US" sz="1700" dirty="0">
              <a:solidFill>
                <a:srgbClr val="FFFF00"/>
              </a:solidFill>
            </a:endParaRPr>
          </a:p>
        </p:txBody>
      </p:sp>
    </p:spTree>
    <p:extLst>
      <p:ext uri="{BB962C8B-B14F-4D97-AF65-F5344CB8AC3E}">
        <p14:creationId xmlns:p14="http://schemas.microsoft.com/office/powerpoint/2010/main" xmlns="" val="28582218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1941465676"/>
              </p:ext>
            </p:extLst>
          </p:nvPr>
        </p:nvGraphicFramePr>
        <p:xfrm>
          <a:off x="0" y="764704"/>
          <a:ext cx="9142512" cy="6661976"/>
        </p:xfrm>
        <a:graphic>
          <a:graphicData uri="http://schemas.openxmlformats.org/drawingml/2006/table">
            <a:tbl>
              <a:tblPr firstRow="1" firstCol="1" bandRow="1">
                <a:tableStyleId>{5C22544A-7EE6-4342-B048-85BDC9FD1C3A}</a:tableStyleId>
              </a:tblPr>
              <a:tblGrid>
                <a:gridCol w="442382"/>
                <a:gridCol w="8700130"/>
              </a:tblGrid>
              <a:tr h="1306974">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449263" indent="-269875" algn="just" fontAlgn="t">
                        <a:buFont typeface="Wingdings" pitchFamily="2" charset="2"/>
                        <a:buChar char="Ø"/>
                      </a:pPr>
                      <a:r>
                        <a:rPr lang="en-US" sz="2400" b="1" dirty="0" smtClean="0">
                          <a:solidFill>
                            <a:schemeClr val="tx1">
                              <a:lumMod val="65000"/>
                              <a:lumOff val="35000"/>
                            </a:schemeClr>
                          </a:solidFill>
                        </a:rPr>
                        <a:t>Building condition survey and assessment of health of the structure –</a:t>
                      </a:r>
                      <a:endParaRPr lang="en-IN" sz="2400" b="1" dirty="0" smtClean="0">
                        <a:solidFill>
                          <a:schemeClr val="tx1">
                            <a:lumMod val="65000"/>
                            <a:lumOff val="35000"/>
                          </a:schemeClr>
                        </a:solidFill>
                      </a:endParaRPr>
                    </a:p>
                    <a:p>
                      <a:pPr marL="449263" algn="just" fontAlgn="t"/>
                      <a:r>
                        <a:rPr lang="en-US" sz="2400" b="1" dirty="0" smtClean="0">
                          <a:solidFill>
                            <a:schemeClr val="tx1">
                              <a:lumMod val="65000"/>
                              <a:lumOff val="35000"/>
                            </a:schemeClr>
                          </a:solidFill>
                        </a:rPr>
                        <a:t>Visual inspection to assess the condition of the building. </a:t>
                      </a:r>
                      <a:endParaRPr lang="en-IN" sz="2400" b="1" dirty="0" smtClean="0">
                        <a:solidFill>
                          <a:schemeClr val="tx1">
                            <a:lumMod val="65000"/>
                            <a:lumOff val="35000"/>
                          </a:schemeClr>
                        </a:solidFill>
                      </a:endParaRPr>
                    </a:p>
                    <a:p>
                      <a:pPr algn="just">
                        <a:lnSpc>
                          <a:spcPct val="100000"/>
                        </a:lnSpc>
                        <a:spcAft>
                          <a:spcPts val="800"/>
                        </a:spcAft>
                        <a:tabLst>
                          <a:tab pos="666750" algn="l"/>
                        </a:tabLst>
                      </a:pP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1152128">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449263" indent="-269875" algn="just" fontAlgn="t">
                        <a:buFont typeface="Wingdings" pitchFamily="2" charset="2"/>
                        <a:buChar char="Ø"/>
                      </a:pPr>
                      <a:r>
                        <a:rPr lang="en-US" sz="2800" b="1" dirty="0" smtClean="0">
                          <a:solidFill>
                            <a:schemeClr val="tx1">
                              <a:lumMod val="65000"/>
                              <a:lumOff val="35000"/>
                            </a:schemeClr>
                          </a:solidFill>
                        </a:rPr>
                        <a:t>Detailed high quality digital photographic documentation showing all major distress of the building.</a:t>
                      </a: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449263" indent="-269875" algn="just" fontAlgn="t">
                        <a:buFont typeface="Wingdings" pitchFamily="2" charset="2"/>
                        <a:buChar char="Ø"/>
                      </a:pPr>
                      <a:r>
                        <a:rPr lang="en-US" sz="2800" b="1" dirty="0" smtClean="0">
                          <a:solidFill>
                            <a:schemeClr val="tx1">
                              <a:lumMod val="65000"/>
                              <a:lumOff val="35000"/>
                            </a:schemeClr>
                          </a:solidFill>
                        </a:rPr>
                        <a:t> Distress mapping of existing building including documentation of distress like  cracks , </a:t>
                      </a:r>
                      <a:r>
                        <a:rPr lang="en-US" sz="2800" b="1" dirty="0" err="1" smtClean="0">
                          <a:solidFill>
                            <a:schemeClr val="tx1">
                              <a:lumMod val="65000"/>
                              <a:lumOff val="35000"/>
                            </a:schemeClr>
                          </a:solidFill>
                        </a:rPr>
                        <a:t>delamination</a:t>
                      </a:r>
                      <a:r>
                        <a:rPr lang="en-US" sz="2800" b="1" dirty="0" smtClean="0">
                          <a:solidFill>
                            <a:schemeClr val="tx1">
                              <a:lumMod val="65000"/>
                              <a:lumOff val="35000"/>
                            </a:schemeClr>
                          </a:solidFill>
                        </a:rPr>
                        <a:t>, geometric deformation of structural component and out of plumb etc.</a:t>
                      </a: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IN" sz="2800" b="1" dirty="0" smtClean="0">
                          <a:solidFill>
                            <a:schemeClr val="tx1">
                              <a:lumMod val="65000"/>
                              <a:lumOff val="35000"/>
                            </a:schemeClr>
                          </a:solidFill>
                        </a:rPr>
                        <a:t>     </a:t>
                      </a:r>
                      <a:r>
                        <a:rPr lang="en-US" sz="2800" b="1" dirty="0" smtClean="0">
                          <a:solidFill>
                            <a:schemeClr val="tx1">
                              <a:lumMod val="65000"/>
                              <a:lumOff val="35000"/>
                            </a:schemeClr>
                          </a:solidFill>
                        </a:rPr>
                        <a:t>Inspection  and assessment of all components of    </a:t>
                      </a:r>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800" b="1" dirty="0" smtClean="0">
                          <a:solidFill>
                            <a:schemeClr val="tx1">
                              <a:lumMod val="65000"/>
                              <a:lumOff val="35000"/>
                            </a:schemeClr>
                          </a:solidFill>
                        </a:rPr>
                        <a:t>     building like structural system including  floor , exterior </a:t>
                      </a:r>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800" b="1" dirty="0" smtClean="0">
                          <a:solidFill>
                            <a:schemeClr val="tx1">
                              <a:lumMod val="65000"/>
                              <a:lumOff val="35000"/>
                            </a:schemeClr>
                          </a:solidFill>
                        </a:rPr>
                        <a:t>     walls , windows, frames , exterior doors and frames, </a:t>
                      </a:r>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800" b="1" dirty="0" smtClean="0">
                          <a:solidFill>
                            <a:schemeClr val="tx1">
                              <a:lumMod val="65000"/>
                              <a:lumOff val="35000"/>
                            </a:schemeClr>
                          </a:solidFill>
                        </a:rPr>
                        <a:t>     stairs , Balconies, roof coverings, roof drainage etc.</a:t>
                      </a:r>
                      <a:endParaRPr lang="en-IN" sz="2800" b="1" dirty="0" smtClean="0">
                        <a:solidFill>
                          <a:schemeClr val="tx1">
                            <a:lumMod val="65000"/>
                            <a:lumOff val="35000"/>
                          </a:schemeClr>
                        </a:solidFill>
                      </a:endParaRPr>
                    </a:p>
                    <a:p>
                      <a:pPr algn="just">
                        <a:lnSpc>
                          <a:spcPct val="106000"/>
                        </a:lnSpc>
                        <a:spcAft>
                          <a:spcPts val="0"/>
                        </a:spcAft>
                        <a:tabLst>
                          <a:tab pos="666750" algn="l"/>
                        </a:tabLst>
                      </a:pP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0" y="7143776"/>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1941465676"/>
              </p:ext>
            </p:extLst>
          </p:nvPr>
        </p:nvGraphicFramePr>
        <p:xfrm>
          <a:off x="0" y="764704"/>
          <a:ext cx="9142512" cy="6649249"/>
        </p:xfrm>
        <a:graphic>
          <a:graphicData uri="http://schemas.openxmlformats.org/drawingml/2006/table">
            <a:tbl>
              <a:tblPr firstRow="1" firstCol="1" bandRow="1">
                <a:tableStyleId>{5C22544A-7EE6-4342-B048-85BDC9FD1C3A}</a:tableStyleId>
              </a:tblPr>
              <a:tblGrid>
                <a:gridCol w="442382"/>
                <a:gridCol w="8700130"/>
              </a:tblGrid>
              <a:tr h="1152128">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400" b="1" dirty="0" smtClean="0">
                          <a:solidFill>
                            <a:schemeClr val="tx1">
                              <a:lumMod val="65000"/>
                              <a:lumOff val="35000"/>
                            </a:schemeClr>
                          </a:solidFill>
                        </a:rPr>
                        <a:t>Present condition of the Colvin Court Building </a:t>
                      </a:r>
                      <a:endParaRPr lang="en-IN" sz="2400" dirty="0" smtClean="0">
                        <a:solidFill>
                          <a:schemeClr val="tx1">
                            <a:lumMod val="65000"/>
                            <a:lumOff val="35000"/>
                          </a:schemeClr>
                        </a:solidFill>
                      </a:endParaRPr>
                    </a:p>
                    <a:p>
                      <a:endParaRPr lang="en-US" sz="3600" dirty="0" smtClean="0">
                        <a:solidFill>
                          <a:schemeClr val="tx1">
                            <a:lumMod val="65000"/>
                            <a:lumOff val="35000"/>
                          </a:schemeClr>
                        </a:solidFill>
                      </a:endParaRPr>
                    </a:p>
                    <a:p>
                      <a:pPr algn="just">
                        <a:lnSpc>
                          <a:spcPct val="100000"/>
                        </a:lnSpc>
                        <a:spcAft>
                          <a:spcPts val="800"/>
                        </a:spcAft>
                        <a:tabLst>
                          <a:tab pos="666750" algn="l"/>
                        </a:tabLst>
                      </a:pP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1152128">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Building condition survey of the Colvin court was conducted earlier in the year 2010. </a:t>
                      </a:r>
                      <a:endParaRPr lang="en-IN" sz="2800" b="1" dirty="0" smtClean="0">
                        <a:solidFill>
                          <a:schemeClr val="tx1">
                            <a:lumMod val="65000"/>
                            <a:lumOff val="35000"/>
                          </a:schemeClr>
                        </a:solidFill>
                      </a:endParaRPr>
                    </a:p>
                    <a:p>
                      <a:endParaRPr lang="en-US" sz="2800" b="1" dirty="0" smtClean="0">
                        <a:solidFill>
                          <a:schemeClr val="tx1">
                            <a:lumMod val="65000"/>
                            <a:lumOff val="35000"/>
                          </a:schemeClr>
                        </a:solidFill>
                      </a:endParaRPr>
                    </a:p>
                    <a:p>
                      <a:pPr marL="0" marR="0" indent="0" algn="just" defTabSz="914400" rtl="0" eaLnBrk="1" fontAlgn="auto" latinLnBrk="0" hangingPunct="1">
                        <a:lnSpc>
                          <a:spcPct val="115000"/>
                        </a:lnSpc>
                        <a:spcBef>
                          <a:spcPts val="0"/>
                        </a:spcBef>
                        <a:spcAft>
                          <a:spcPts val="820"/>
                        </a:spcAft>
                        <a:buClrTx/>
                        <a:buSzTx/>
                        <a:buFontTx/>
                        <a:buNone/>
                        <a:tabLst/>
                        <a:defRPr/>
                      </a:pP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New Building condition survey was conducted in 2016 to assess the present condition of the Colvin court building. </a:t>
                      </a:r>
                    </a:p>
                    <a:p>
                      <a:endParaRPr lang="en-US" sz="2800" b="1" dirty="0" smtClean="0">
                        <a:solidFill>
                          <a:schemeClr val="tx1">
                            <a:lumMod val="65000"/>
                            <a:lumOff val="35000"/>
                          </a:schemeClr>
                        </a:solidFill>
                      </a:endParaRPr>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A comparison of the building condition was done to study the amount of deterioration in past 5 years. </a:t>
                      </a:r>
                      <a:endParaRPr lang="en-IN" sz="2800" b="1" dirty="0" smtClean="0">
                        <a:solidFill>
                          <a:schemeClr val="tx1">
                            <a:lumMod val="65000"/>
                            <a:lumOff val="35000"/>
                          </a:schemeClr>
                        </a:solidFill>
                      </a:endParaRPr>
                    </a:p>
                    <a:p>
                      <a:r>
                        <a:rPr lang="en-US" sz="2800" b="1" dirty="0" smtClean="0">
                          <a:solidFill>
                            <a:schemeClr val="tx1">
                              <a:lumMod val="65000"/>
                              <a:lumOff val="35000"/>
                            </a:schemeClr>
                          </a:solidFill>
                        </a:rPr>
                        <a:t> </a:t>
                      </a:r>
                      <a:endParaRPr lang="en-IN" sz="2800" b="1" dirty="0" smtClean="0">
                        <a:solidFill>
                          <a:schemeClr val="tx1">
                            <a:lumMod val="65000"/>
                            <a:lumOff val="35000"/>
                          </a:schemeClr>
                        </a:solidFill>
                      </a:endParaRPr>
                    </a:p>
                    <a:p>
                      <a:pPr algn="just">
                        <a:lnSpc>
                          <a:spcPct val="106000"/>
                        </a:lnSpc>
                        <a:spcAft>
                          <a:spcPts val="0"/>
                        </a:spcAft>
                        <a:tabLst>
                          <a:tab pos="666750" algn="l"/>
                        </a:tabLst>
                      </a:pP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0" y="7143776"/>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1941465676"/>
              </p:ext>
            </p:extLst>
          </p:nvPr>
        </p:nvGraphicFramePr>
        <p:xfrm>
          <a:off x="0" y="764704"/>
          <a:ext cx="9142512" cy="7522896"/>
        </p:xfrm>
        <a:graphic>
          <a:graphicData uri="http://schemas.openxmlformats.org/drawingml/2006/table">
            <a:tbl>
              <a:tblPr firstRow="1" firstCol="1" bandRow="1">
                <a:tableStyleId>{5C22544A-7EE6-4342-B048-85BDC9FD1C3A}</a:tableStyleId>
              </a:tblPr>
              <a:tblGrid>
                <a:gridCol w="442382"/>
                <a:gridCol w="8700130"/>
              </a:tblGrid>
              <a:tr h="878346">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400" b="1" dirty="0" smtClean="0">
                          <a:solidFill>
                            <a:schemeClr val="tx1">
                              <a:lumMod val="65000"/>
                              <a:lumOff val="35000"/>
                            </a:schemeClr>
                          </a:solidFill>
                        </a:rPr>
                        <a:t>Present condition of the Colvin Court Building </a:t>
                      </a:r>
                      <a:r>
                        <a:rPr lang="en-US" sz="3600" dirty="0" smtClean="0">
                          <a:solidFill>
                            <a:schemeClr val="tx1">
                              <a:lumMod val="65000"/>
                              <a:lumOff val="35000"/>
                            </a:schemeClr>
                          </a:solidFill>
                        </a:rPr>
                        <a:t> </a:t>
                      </a: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1152128">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It is evident from the structure monitoring reports  that the buildings have undergone further settlement even if no construction related activities were taken up during last 5 years. </a:t>
                      </a:r>
                    </a:p>
                    <a:p>
                      <a:r>
                        <a:rPr lang="en-US" sz="2800" b="1" dirty="0" smtClean="0">
                          <a:solidFill>
                            <a:schemeClr val="tx1">
                              <a:lumMod val="65000"/>
                              <a:lumOff val="35000"/>
                            </a:schemeClr>
                          </a:solidFill>
                        </a:rPr>
                        <a:t> </a:t>
                      </a: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The settlements were predominantly attributed to primary/secondary consolidation of soil, seasonal variation of water table and extraction of ground water by private bore well owners as well as by various authorities. </a:t>
                      </a:r>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Colvin Court  have undergone further settlement during this period ( 2010 -16) of time resulting into increased strain into the building.</a:t>
                      </a:r>
                      <a:endParaRPr lang="en-IN" sz="2800" b="1" dirty="0" smtClean="0">
                        <a:solidFill>
                          <a:schemeClr val="tx1">
                            <a:lumMod val="65000"/>
                            <a:lumOff val="35000"/>
                          </a:schemeClr>
                        </a:solidFill>
                      </a:endParaRPr>
                    </a:p>
                    <a:p>
                      <a:pPr algn="just">
                        <a:lnSpc>
                          <a:spcPct val="106000"/>
                        </a:lnSpc>
                        <a:spcAft>
                          <a:spcPts val="0"/>
                        </a:spcAft>
                        <a:tabLst>
                          <a:tab pos="666750" algn="l"/>
                        </a:tabLst>
                      </a:pP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0" y="7786718"/>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1941465676"/>
              </p:ext>
            </p:extLst>
          </p:nvPr>
        </p:nvGraphicFramePr>
        <p:xfrm>
          <a:off x="0" y="764704"/>
          <a:ext cx="9142512" cy="7779582"/>
        </p:xfrm>
        <a:graphic>
          <a:graphicData uri="http://schemas.openxmlformats.org/drawingml/2006/table">
            <a:tbl>
              <a:tblPr firstRow="1" firstCol="1" bandRow="1">
                <a:tableStyleId>{5C22544A-7EE6-4342-B048-85BDC9FD1C3A}</a:tableStyleId>
              </a:tblPr>
              <a:tblGrid>
                <a:gridCol w="442382"/>
                <a:gridCol w="8700130"/>
              </a:tblGrid>
              <a:tr h="806908">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400" b="1" dirty="0" smtClean="0">
                          <a:solidFill>
                            <a:schemeClr val="tx1">
                              <a:lumMod val="65000"/>
                              <a:lumOff val="35000"/>
                            </a:schemeClr>
                          </a:solidFill>
                        </a:rPr>
                        <a:t>Present condition of the Colvin Court Building </a:t>
                      </a: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2786082">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r>
                        <a:rPr lang="en-US" sz="2800" b="1" dirty="0" smtClean="0">
                          <a:solidFill>
                            <a:schemeClr val="tx1">
                              <a:lumMod val="65000"/>
                              <a:lumOff val="35000"/>
                            </a:schemeClr>
                          </a:solidFill>
                        </a:rPr>
                        <a:t>Also</a:t>
                      </a:r>
                      <a:r>
                        <a:rPr lang="en-US" sz="4000" b="1" dirty="0" smtClean="0">
                          <a:solidFill>
                            <a:schemeClr val="tx1">
                              <a:lumMod val="65000"/>
                              <a:lumOff val="35000"/>
                            </a:schemeClr>
                          </a:solidFill>
                        </a:rPr>
                        <a:t> </a:t>
                      </a:r>
                      <a:r>
                        <a:rPr lang="en-US" sz="2800" b="1" dirty="0" smtClean="0">
                          <a:solidFill>
                            <a:schemeClr val="tx1">
                              <a:lumMod val="65000"/>
                              <a:lumOff val="35000"/>
                            </a:schemeClr>
                          </a:solidFill>
                        </a:rPr>
                        <a:t>this building has undergone 3 earthquakes recently. Considering the age and condition of building the impact of earthquake cannot be ignored on the structure and there is  likelihood that the impact of quake must have further deteriorated the condition of building. </a:t>
                      </a:r>
                      <a:endParaRPr lang="en-IN" sz="2800" b="1" dirty="0" smtClean="0">
                        <a:solidFill>
                          <a:schemeClr val="tx1">
                            <a:lumMod val="65000"/>
                            <a:lumOff val="35000"/>
                          </a:schemeClr>
                        </a:solidFill>
                      </a:endParaRPr>
                    </a:p>
                    <a:p>
                      <a:pPr marL="0" marR="0" indent="0" algn="just" defTabSz="914400" rtl="0" eaLnBrk="1" fontAlgn="auto" latinLnBrk="0" hangingPunct="1">
                        <a:lnSpc>
                          <a:spcPct val="115000"/>
                        </a:lnSpc>
                        <a:spcBef>
                          <a:spcPts val="0"/>
                        </a:spcBef>
                        <a:spcAft>
                          <a:spcPts val="820"/>
                        </a:spcAft>
                        <a:buClrTx/>
                        <a:buSzTx/>
                        <a:buFontTx/>
                        <a:buNone/>
                        <a:tabLst/>
                        <a:defRPr/>
                      </a:pP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800" b="1" dirty="0" smtClean="0">
                          <a:solidFill>
                            <a:schemeClr val="tx1">
                              <a:lumMod val="65000"/>
                              <a:lumOff val="35000"/>
                            </a:schemeClr>
                          </a:solidFill>
                        </a:rPr>
                        <a:t>Considering the above points and latest building condition survey report, it was concluded that Colvin Court building has undergone further deterioration due to combined effect of multiple reasons enumerated above.</a:t>
                      </a:r>
                      <a:endParaRPr lang="en-IN" sz="2800" b="1" dirty="0" smtClean="0">
                        <a:solidFill>
                          <a:schemeClr val="tx1">
                            <a:lumMod val="65000"/>
                            <a:lumOff val="35000"/>
                          </a:schemeClr>
                        </a:solidFill>
                      </a:endParaRPr>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algn="just">
                        <a:lnSpc>
                          <a:spcPct val="106000"/>
                        </a:lnSpc>
                        <a:spcAft>
                          <a:spcPts val="0"/>
                        </a:spcAft>
                        <a:tabLst>
                          <a:tab pos="666750" algn="l"/>
                        </a:tabLst>
                      </a:pP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0" y="7429528"/>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609600"/>
            <a:ext cx="8421756"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rot="16200000">
            <a:off x="-216702" y="2655102"/>
            <a:ext cx="1717137" cy="369332"/>
          </a:xfrm>
          <a:prstGeom prst="rect">
            <a:avLst/>
          </a:prstGeom>
          <a:solidFill>
            <a:schemeClr val="accent1">
              <a:lumMod val="40000"/>
              <a:lumOff val="60000"/>
            </a:schemeClr>
          </a:solidFill>
        </p:spPr>
        <p:txBody>
          <a:bodyPr wrap="none" rtlCol="0">
            <a:spAutoFit/>
          </a:bodyPr>
          <a:lstStyle/>
          <a:p>
            <a:r>
              <a:rPr lang="en-US" dirty="0" smtClean="0">
                <a:solidFill>
                  <a:prstClr val="black"/>
                </a:solidFill>
                <a:latin typeface="Berlin Sans FB" panose="020E0602020502020306" pitchFamily="34" charset="0"/>
              </a:rPr>
              <a:t>Mode Share (%)</a:t>
            </a:r>
            <a:endParaRPr lang="en-US" dirty="0">
              <a:solidFill>
                <a:prstClr val="black"/>
              </a:solidFill>
              <a:latin typeface="Berlin Sans FB" panose="020E0602020502020306" pitchFamily="34" charset="0"/>
            </a:endParaRPr>
          </a:p>
        </p:txBody>
      </p:sp>
      <p:sp>
        <p:nvSpPr>
          <p:cNvPr id="10" name="TextBox 9"/>
          <p:cNvSpPr txBox="1"/>
          <p:nvPr/>
        </p:nvSpPr>
        <p:spPr>
          <a:xfrm>
            <a:off x="4343400" y="4126468"/>
            <a:ext cx="636713" cy="369332"/>
          </a:xfrm>
          <a:prstGeom prst="rect">
            <a:avLst/>
          </a:prstGeom>
          <a:solidFill>
            <a:schemeClr val="accent1">
              <a:lumMod val="40000"/>
              <a:lumOff val="60000"/>
            </a:schemeClr>
          </a:solidFill>
        </p:spPr>
        <p:txBody>
          <a:bodyPr wrap="none" rtlCol="0">
            <a:spAutoFit/>
          </a:bodyPr>
          <a:lstStyle/>
          <a:p>
            <a:r>
              <a:rPr lang="en-US" dirty="0" smtClean="0">
                <a:solidFill>
                  <a:prstClr val="black"/>
                </a:solidFill>
                <a:latin typeface="Berlin Sans FB" panose="020E0602020502020306" pitchFamily="34" charset="0"/>
              </a:rPr>
              <a:t>Year</a:t>
            </a:r>
            <a:endParaRPr lang="en-US" dirty="0">
              <a:solidFill>
                <a:prstClr val="black"/>
              </a:solidFill>
              <a:latin typeface="Berlin Sans FB" panose="020E0602020502020306"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3884570115"/>
              </p:ext>
            </p:extLst>
          </p:nvPr>
        </p:nvGraphicFramePr>
        <p:xfrm>
          <a:off x="457200" y="4876800"/>
          <a:ext cx="8382000" cy="1320800"/>
        </p:xfrm>
        <a:graphic>
          <a:graphicData uri="http://schemas.openxmlformats.org/drawingml/2006/table">
            <a:tbl>
              <a:tblPr firstRow="1" bandRow="1">
                <a:tableStyleId>{5C22544A-7EE6-4342-B048-85BDC9FD1C3A}</a:tableStyleId>
              </a:tblPr>
              <a:tblGrid>
                <a:gridCol w="1371600"/>
                <a:gridCol w="1752600"/>
                <a:gridCol w="1905000"/>
                <a:gridCol w="1676400"/>
                <a:gridCol w="1676400"/>
              </a:tblGrid>
              <a:tr h="370840">
                <a:tc gridSpan="5">
                  <a:txBody>
                    <a:bodyPr/>
                    <a:lstStyle/>
                    <a:p>
                      <a:pPr algn="ctr"/>
                      <a:r>
                        <a:rPr lang="en-US" b="0" dirty="0" smtClean="0">
                          <a:latin typeface="Berlin Sans FB" panose="020E0602020502020306" pitchFamily="34" charset="0"/>
                        </a:rPr>
                        <a:t>Growth/Reduction of </a:t>
                      </a:r>
                      <a:r>
                        <a:rPr lang="en-US" b="0" baseline="0" dirty="0" smtClean="0">
                          <a:latin typeface="Berlin Sans FB" panose="020E0602020502020306" pitchFamily="34" charset="0"/>
                        </a:rPr>
                        <a:t> Bus Transport in Indian Cities in last decade</a:t>
                      </a:r>
                      <a:endParaRPr lang="en-US" b="0" dirty="0">
                        <a:latin typeface="Berlin Sans FB" panose="020E0602020502020306" pitchFamily="34"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sz="1600" dirty="0" smtClean="0">
                          <a:latin typeface="Berlin Sans FB" panose="020E0602020502020306" pitchFamily="34" charset="0"/>
                        </a:rPr>
                        <a:t>Mumbai</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Delhi</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Chennai</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Kolkata</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Bengaluru</a:t>
                      </a:r>
                      <a:endParaRPr lang="en-US" sz="1600" dirty="0">
                        <a:latin typeface="Berlin Sans FB" panose="020E0602020502020306" pitchFamily="34" charset="0"/>
                      </a:endParaRPr>
                    </a:p>
                  </a:txBody>
                  <a:tcPr/>
                </a:tc>
              </a:tr>
              <a:tr h="370840">
                <a:tc>
                  <a:txBody>
                    <a:bodyPr/>
                    <a:lstStyle/>
                    <a:p>
                      <a:pPr algn="ctr"/>
                      <a:r>
                        <a:rPr lang="en-US" sz="1600" dirty="0" smtClean="0">
                          <a:latin typeface="Berlin Sans FB" panose="020E0602020502020306" pitchFamily="34" charset="0"/>
                        </a:rPr>
                        <a:t>0.80% decrease</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7.7% </a:t>
                      </a:r>
                    </a:p>
                    <a:p>
                      <a:pPr algn="ctr"/>
                      <a:r>
                        <a:rPr lang="en-US" sz="1600" dirty="0" smtClean="0">
                          <a:latin typeface="Berlin Sans FB" panose="020E0602020502020306" pitchFamily="34" charset="0"/>
                        </a:rPr>
                        <a:t>decrease</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1.7% </a:t>
                      </a:r>
                    </a:p>
                    <a:p>
                      <a:pPr algn="ctr"/>
                      <a:r>
                        <a:rPr lang="en-US" sz="1600" dirty="0" smtClean="0">
                          <a:latin typeface="Berlin Sans FB" panose="020E0602020502020306" pitchFamily="34" charset="0"/>
                        </a:rPr>
                        <a:t>decrease</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3.5%</a:t>
                      </a:r>
                    </a:p>
                    <a:p>
                      <a:pPr algn="ctr"/>
                      <a:r>
                        <a:rPr lang="en-US" sz="1600" dirty="0" smtClean="0">
                          <a:latin typeface="Berlin Sans FB" panose="020E0602020502020306" pitchFamily="34" charset="0"/>
                        </a:rPr>
                        <a:t> decrease</a:t>
                      </a:r>
                      <a:endParaRPr lang="en-US" sz="1600" dirty="0">
                        <a:latin typeface="Berlin Sans FB" panose="020E0602020502020306" pitchFamily="34" charset="0"/>
                      </a:endParaRPr>
                    </a:p>
                  </a:txBody>
                  <a:tcPr/>
                </a:tc>
                <a:tc>
                  <a:txBody>
                    <a:bodyPr/>
                    <a:lstStyle/>
                    <a:p>
                      <a:pPr algn="ctr"/>
                      <a:r>
                        <a:rPr lang="en-US" sz="1600" dirty="0" smtClean="0">
                          <a:latin typeface="Berlin Sans FB" panose="020E0602020502020306" pitchFamily="34" charset="0"/>
                        </a:rPr>
                        <a:t>9.4%</a:t>
                      </a:r>
                    </a:p>
                    <a:p>
                      <a:pPr algn="ctr"/>
                      <a:r>
                        <a:rPr lang="en-US" sz="1600" dirty="0" smtClean="0">
                          <a:latin typeface="Berlin Sans FB" panose="020E0602020502020306" pitchFamily="34" charset="0"/>
                        </a:rPr>
                        <a:t> increase</a:t>
                      </a:r>
                      <a:endParaRPr lang="en-US" sz="1600" dirty="0">
                        <a:latin typeface="Berlin Sans FB" panose="020E0602020502020306" pitchFamily="34" charset="0"/>
                      </a:endParaRPr>
                    </a:p>
                  </a:txBody>
                  <a:tcPr/>
                </a:tc>
              </a:tr>
            </a:tbl>
          </a:graphicData>
        </a:graphic>
      </p:graphicFrame>
      <p:sp>
        <p:nvSpPr>
          <p:cNvPr id="2" name="Rectangular Callout 1"/>
          <p:cNvSpPr/>
          <p:nvPr/>
        </p:nvSpPr>
        <p:spPr>
          <a:xfrm>
            <a:off x="5715000" y="2573068"/>
            <a:ext cx="2529840" cy="533400"/>
          </a:xfrm>
          <a:prstGeom prst="wedgeRectCallout">
            <a:avLst>
              <a:gd name="adj1" fmla="val -21258"/>
              <a:gd name="adj2" fmla="val 867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solidFill>
                <a:latin typeface="Berlin Sans FB" panose="020E0602020502020306" pitchFamily="34" charset="0"/>
              </a:rPr>
              <a:t>Public Transport Share is reducing</a:t>
            </a:r>
            <a:endParaRPr lang="en-US" sz="1600" dirty="0">
              <a:solidFill>
                <a:prstClr val="black"/>
              </a:solidFill>
              <a:latin typeface="Berlin Sans FB" panose="020E0602020502020306" pitchFamily="34" charset="0"/>
            </a:endParaRPr>
          </a:p>
        </p:txBody>
      </p:sp>
      <p:sp>
        <p:nvSpPr>
          <p:cNvPr id="7" name="Teardrop 6"/>
          <p:cNvSpPr/>
          <p:nvPr/>
        </p:nvSpPr>
        <p:spPr>
          <a:xfrm>
            <a:off x="5715000" y="5562600"/>
            <a:ext cx="1143000" cy="838200"/>
          </a:xfrm>
          <a:prstGeom prst="teardrop">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5"/>
          <p:cNvSpPr txBox="1">
            <a:spLocks/>
          </p:cNvSpPr>
          <p:nvPr/>
        </p:nvSpPr>
        <p:spPr>
          <a:xfrm>
            <a:off x="-1488" y="-34456"/>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TRANSPORTATION SCENARIO IN KOLKATA</a:t>
            </a:r>
            <a:endParaRPr lang="en-US" sz="2000" dirty="0">
              <a:solidFill>
                <a:srgbClr val="FFFF00"/>
              </a:solidFill>
              <a:latin typeface="Berlin Sans FB" panose="020E0602020502020306" pitchFamily="34" charset="0"/>
            </a:endParaRPr>
          </a:p>
        </p:txBody>
      </p:sp>
      <p:sp>
        <p:nvSpPr>
          <p:cNvPr id="13" name="TextBox 12"/>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Challenges in Tunneling in East West Metro Kolkata  </a:t>
            </a:r>
          </a:p>
        </p:txBody>
      </p:sp>
      <p:pic>
        <p:nvPicPr>
          <p:cNvPr id="14" name="Picture 13"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89303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457200"/>
            <a:ext cx="8991600" cy="640080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pPr marL="347663" indent="-347663" algn="just">
              <a:buFont typeface="Wingdings" panose="05000000000000000000" pitchFamily="2" charset="2"/>
              <a:buChar char="q"/>
              <a:defRPr/>
            </a:pPr>
            <a:endParaRPr lang="en-US" sz="2400" dirty="0" smtClean="0">
              <a:solidFill>
                <a:srgbClr val="0070C0"/>
              </a:solidFill>
              <a:latin typeface="Berlin Sans FB" pitchFamily="34" charset="0"/>
            </a:endParaRPr>
          </a:p>
          <a:p>
            <a:pPr marL="342531" indent="-342531">
              <a:spcBef>
                <a:spcPct val="20000"/>
              </a:spcBef>
              <a:defRPr/>
            </a:pPr>
            <a:endParaRPr lang="en-US" sz="3200" dirty="0" smtClean="0">
              <a:solidFill>
                <a:srgbClr val="002060"/>
              </a:solidFill>
              <a:latin typeface="Berlin Sans FB" pitchFamily="34" charset="0"/>
            </a:endParaRPr>
          </a:p>
          <a:p>
            <a:pPr marL="342531" indent="-342531">
              <a:spcBef>
                <a:spcPct val="20000"/>
              </a:spcBef>
              <a:buFont typeface="Wingdings" pitchFamily="2" charset="2"/>
              <a:buChar char="v"/>
              <a:defRPr/>
            </a:pPr>
            <a:endParaRPr lang="en-US" sz="2400" dirty="0">
              <a:solidFill>
                <a:prstClr val="black"/>
              </a:solidFill>
            </a:endParaRPr>
          </a:p>
          <a:p>
            <a:pPr marL="342531" indent="-342531">
              <a:spcBef>
                <a:spcPct val="20000"/>
              </a:spcBef>
              <a:buFont typeface="Arial" pitchFamily="34" charset="0"/>
              <a:buChar char="•"/>
              <a:defRPr/>
            </a:pPr>
            <a:endParaRPr lang="en-US" sz="2400" dirty="0">
              <a:solidFill>
                <a:prstClr val="black"/>
              </a:solidFill>
            </a:endParaRPr>
          </a:p>
        </p:txBody>
      </p:sp>
      <p:sp>
        <p:nvSpPr>
          <p:cNvPr id="8" name="Title 5"/>
          <p:cNvSpPr txBox="1">
            <a:spLocks/>
          </p:cNvSpPr>
          <p:nvPr/>
        </p:nvSpPr>
        <p:spPr>
          <a:xfrm>
            <a:off x="-1488" y="0"/>
            <a:ext cx="9145488" cy="1173931"/>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400" b="1" dirty="0" smtClean="0"/>
              <a:t>Summary of Risk Categories of Analyzed Buildings </a:t>
            </a:r>
          </a:p>
          <a:p>
            <a:pPr defTabSz="914075"/>
            <a:r>
              <a:rPr lang="en-US" sz="2400" b="1" dirty="0" smtClean="0"/>
              <a:t>for Anticipated Surface Settlements </a:t>
            </a:r>
            <a:r>
              <a:rPr lang="en-IN" sz="2400" dirty="0" smtClean="0"/>
              <a:t/>
            </a:r>
            <a:br>
              <a:rPr lang="en-IN" sz="2400" dirty="0" smtClean="0"/>
            </a:br>
            <a:endParaRPr lang="en-US" sz="24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txBox="1">
            <a:spLocks/>
          </p:cNvSpPr>
          <p:nvPr/>
        </p:nvSpPr>
        <p:spPr>
          <a:xfrm>
            <a:off x="0" y="1142984"/>
            <a:ext cx="9144000" cy="535785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pPr marL="347663" indent="-347663" algn="just">
              <a:buFont typeface="Wingdings" panose="05000000000000000000" pitchFamily="2" charset="2"/>
              <a:buChar char="q"/>
              <a:defRPr/>
            </a:pPr>
            <a:endParaRPr lang="en-US" sz="2400" dirty="0" smtClean="0">
              <a:solidFill>
                <a:srgbClr val="0070C0"/>
              </a:solidFill>
              <a:latin typeface="Berlin Sans FB" pitchFamily="34" charset="0"/>
            </a:endParaRPr>
          </a:p>
          <a:p>
            <a:pPr marL="342531" indent="-342531">
              <a:spcBef>
                <a:spcPct val="20000"/>
              </a:spcBef>
              <a:defRPr/>
            </a:pPr>
            <a:endParaRPr lang="en-US" sz="3200" dirty="0" smtClean="0">
              <a:solidFill>
                <a:srgbClr val="002060"/>
              </a:solidFill>
              <a:latin typeface="Berlin Sans FB" pitchFamily="34" charset="0"/>
            </a:endParaRPr>
          </a:p>
          <a:p>
            <a:pPr marL="342531" indent="-342531">
              <a:spcBef>
                <a:spcPct val="20000"/>
              </a:spcBef>
              <a:buFont typeface="Wingdings" pitchFamily="2" charset="2"/>
              <a:buChar char="v"/>
              <a:defRPr/>
            </a:pPr>
            <a:endParaRPr lang="en-US" sz="2400" dirty="0">
              <a:solidFill>
                <a:prstClr val="black"/>
              </a:solidFill>
            </a:endParaRPr>
          </a:p>
          <a:p>
            <a:pPr marL="342531" indent="-342531">
              <a:spcBef>
                <a:spcPct val="20000"/>
              </a:spcBef>
              <a:buFont typeface="Arial" pitchFamily="34" charset="0"/>
              <a:buChar char="•"/>
              <a:defRPr/>
            </a:pPr>
            <a:endParaRPr lang="en-US" sz="2400" dirty="0">
              <a:solidFill>
                <a:prstClr val="black"/>
              </a:solidFill>
            </a:endParaRPr>
          </a:p>
        </p:txBody>
      </p:sp>
      <p:graphicFrame>
        <p:nvGraphicFramePr>
          <p:cNvPr id="11" name="Content Placeholder 3"/>
          <p:cNvGraphicFramePr>
            <a:graphicFrameLocks noGrp="1"/>
          </p:cNvGraphicFramePr>
          <p:nvPr>
            <p:ph idx="1"/>
          </p:nvPr>
        </p:nvGraphicFramePr>
        <p:xfrm>
          <a:off x="1071538" y="1571612"/>
          <a:ext cx="7000922" cy="4301906"/>
        </p:xfrm>
        <a:graphic>
          <a:graphicData uri="http://schemas.openxmlformats.org/drawingml/2006/table">
            <a:tbl>
              <a:tblPr firstRow="1" firstCol="1" bandRow="1">
                <a:tableStyleId>{5C22544A-7EE6-4342-B048-85BDC9FD1C3A}</a:tableStyleId>
              </a:tblPr>
              <a:tblGrid>
                <a:gridCol w="2086814"/>
                <a:gridCol w="1682914"/>
                <a:gridCol w="1615597"/>
                <a:gridCol w="1615597"/>
              </a:tblGrid>
              <a:tr h="526856">
                <a:tc>
                  <a:txBody>
                    <a:bodyPr/>
                    <a:lstStyle/>
                    <a:p>
                      <a:pPr>
                        <a:lnSpc>
                          <a:spcPct val="106000"/>
                        </a:lnSpc>
                        <a:spcAft>
                          <a:spcPts val="0"/>
                        </a:spcAft>
                      </a:pPr>
                      <a:r>
                        <a:rPr lang="en-US" sz="1900" dirty="0">
                          <a:effectLst/>
                        </a:rPr>
                        <a:t>Building </a:t>
                      </a:r>
                      <a:endParaRPr lang="en-IN" sz="1900" dirty="0">
                        <a:effectLst/>
                        <a:latin typeface="Calibri"/>
                        <a:ea typeface="Calibri"/>
                        <a:cs typeface="Times New Roman"/>
                      </a:endParaRPr>
                    </a:p>
                  </a:txBody>
                  <a:tcPr marL="68580" marR="68580" marT="0" marB="0"/>
                </a:tc>
                <a:tc>
                  <a:txBody>
                    <a:bodyPr/>
                    <a:lstStyle/>
                    <a:p>
                      <a:pPr>
                        <a:lnSpc>
                          <a:spcPct val="106000"/>
                        </a:lnSpc>
                        <a:spcAft>
                          <a:spcPts val="0"/>
                        </a:spcAft>
                      </a:pPr>
                      <a:r>
                        <a:rPr lang="en-US" sz="1900" dirty="0">
                          <a:effectLst/>
                        </a:rPr>
                        <a:t>Section analyzed </a:t>
                      </a:r>
                      <a:endParaRPr lang="en-IN" sz="1900" dirty="0">
                        <a:effectLst/>
                        <a:latin typeface="Calibri"/>
                        <a:ea typeface="Calibri"/>
                        <a:cs typeface="Times New Roman"/>
                      </a:endParaRPr>
                    </a:p>
                  </a:txBody>
                  <a:tcPr marL="68580" marR="68580" marT="0" marB="0"/>
                </a:tc>
                <a:tc>
                  <a:txBody>
                    <a:bodyPr/>
                    <a:lstStyle/>
                    <a:p>
                      <a:pPr>
                        <a:lnSpc>
                          <a:spcPct val="106000"/>
                        </a:lnSpc>
                        <a:spcAft>
                          <a:spcPts val="0"/>
                        </a:spcAft>
                      </a:pPr>
                      <a:r>
                        <a:rPr lang="en-US" sz="1900">
                          <a:effectLst/>
                        </a:rPr>
                        <a:t>Tensile Strains (%) </a:t>
                      </a:r>
                      <a:endParaRPr lang="en-IN" sz="1900">
                        <a:effectLst/>
                        <a:latin typeface="Calibri"/>
                        <a:ea typeface="Calibri"/>
                        <a:cs typeface="Times New Roman"/>
                      </a:endParaRPr>
                    </a:p>
                  </a:txBody>
                  <a:tcPr marL="68580" marR="68580" marT="0" marB="0"/>
                </a:tc>
                <a:tc>
                  <a:txBody>
                    <a:bodyPr/>
                    <a:lstStyle/>
                    <a:p>
                      <a:pPr>
                        <a:lnSpc>
                          <a:spcPct val="106000"/>
                        </a:lnSpc>
                        <a:spcAft>
                          <a:spcPts val="0"/>
                        </a:spcAft>
                      </a:pPr>
                      <a:r>
                        <a:rPr lang="en-US" sz="1900">
                          <a:effectLst/>
                        </a:rPr>
                        <a:t>Category </a:t>
                      </a:r>
                      <a:endParaRPr lang="en-IN" sz="1900">
                        <a:effectLst/>
                        <a:latin typeface="Calibri"/>
                        <a:ea typeface="Calibri"/>
                        <a:cs typeface="Times New Roman"/>
                      </a:endParaRPr>
                    </a:p>
                  </a:txBody>
                  <a:tcPr marL="68580" marR="68580" marT="0" marB="0"/>
                </a:tc>
              </a:tr>
              <a:tr h="526856">
                <a:tc rowSpan="3">
                  <a:txBody>
                    <a:bodyPr/>
                    <a:lstStyle/>
                    <a:p>
                      <a:pPr>
                        <a:lnSpc>
                          <a:spcPct val="106000"/>
                        </a:lnSpc>
                        <a:spcAft>
                          <a:spcPts val="0"/>
                        </a:spcAft>
                      </a:pPr>
                      <a:r>
                        <a:rPr lang="en-US" sz="1900">
                          <a:effectLst/>
                        </a:rPr>
                        <a:t>Colvin Court </a:t>
                      </a:r>
                      <a:endParaRPr lang="en-IN" sz="1900">
                        <a:effectLst/>
                      </a:endParaRPr>
                    </a:p>
                    <a:p>
                      <a:pPr>
                        <a:lnSpc>
                          <a:spcPct val="106000"/>
                        </a:lnSpc>
                        <a:spcAft>
                          <a:spcPts val="0"/>
                        </a:spcAft>
                      </a:pPr>
                      <a:r>
                        <a:rPr lang="en-US" sz="1900">
                          <a:effectLst/>
                        </a:rPr>
                        <a:t> </a:t>
                      </a:r>
                      <a:endParaRPr lang="en-IN" sz="1900">
                        <a:effectLst/>
                      </a:endParaRPr>
                    </a:p>
                    <a:p>
                      <a:pPr>
                        <a:lnSpc>
                          <a:spcPct val="106000"/>
                        </a:lnSpc>
                        <a:spcAft>
                          <a:spcPts val="0"/>
                        </a:spcAft>
                      </a:pPr>
                      <a:r>
                        <a:rPr lang="en-US" sz="1900">
                          <a:effectLst/>
                        </a:rPr>
                        <a:t> </a:t>
                      </a:r>
                      <a:endParaRPr lang="en-IN" sz="1900">
                        <a:effectLst/>
                      </a:endParaRPr>
                    </a:p>
                    <a:p>
                      <a:pPr>
                        <a:lnSpc>
                          <a:spcPct val="106000"/>
                        </a:lnSpc>
                        <a:spcAft>
                          <a:spcPts val="0"/>
                        </a:spcAft>
                      </a:pPr>
                      <a:r>
                        <a:rPr lang="en-US" sz="1900">
                          <a:effectLst/>
                        </a:rPr>
                        <a:t> </a:t>
                      </a:r>
                      <a:endParaRPr lang="en-IN" sz="1900">
                        <a:effectLst/>
                        <a:latin typeface="Calibri"/>
                        <a:ea typeface="Calibri"/>
                        <a:cs typeface="Times New Roman"/>
                      </a:endParaRPr>
                    </a:p>
                  </a:txBody>
                  <a:tcPr marL="68580" marR="68580" marT="0" marB="0"/>
                </a:tc>
                <a:tc>
                  <a:txBody>
                    <a:bodyPr/>
                    <a:lstStyle/>
                    <a:p>
                      <a:pPr>
                        <a:lnSpc>
                          <a:spcPct val="106000"/>
                        </a:lnSpc>
                        <a:spcAft>
                          <a:spcPts val="0"/>
                        </a:spcAft>
                      </a:pPr>
                      <a:r>
                        <a:rPr lang="en-US" sz="1900" dirty="0">
                          <a:effectLst/>
                        </a:rPr>
                        <a:t>Section - 1 </a:t>
                      </a:r>
                      <a:endParaRPr lang="en-IN" sz="1900" dirty="0">
                        <a:effectLst/>
                        <a:latin typeface="Calibri"/>
                        <a:ea typeface="Calibri"/>
                        <a:cs typeface="Times New Roman"/>
                      </a:endParaRPr>
                    </a:p>
                  </a:txBody>
                  <a:tcPr marL="68580" marR="68580" marT="0" marB="0"/>
                </a:tc>
                <a:tc>
                  <a:txBody>
                    <a:bodyPr/>
                    <a:lstStyle/>
                    <a:p>
                      <a:pPr>
                        <a:lnSpc>
                          <a:spcPct val="106000"/>
                        </a:lnSpc>
                        <a:spcAft>
                          <a:spcPts val="0"/>
                        </a:spcAft>
                      </a:pPr>
                      <a:r>
                        <a:rPr lang="en-US" sz="1900">
                          <a:effectLst/>
                        </a:rPr>
                        <a:t>0.093 **</a:t>
                      </a:r>
                      <a:endParaRPr lang="en-IN" sz="1900">
                        <a:effectLst/>
                        <a:latin typeface="Calibri"/>
                        <a:ea typeface="Calibri"/>
                        <a:cs typeface="Times New Roman"/>
                      </a:endParaRPr>
                    </a:p>
                  </a:txBody>
                  <a:tcPr marL="68580" marR="68580" marT="0" marB="0"/>
                </a:tc>
                <a:tc>
                  <a:txBody>
                    <a:bodyPr/>
                    <a:lstStyle/>
                    <a:p>
                      <a:pPr>
                        <a:lnSpc>
                          <a:spcPct val="106000"/>
                        </a:lnSpc>
                        <a:spcAft>
                          <a:spcPts val="0"/>
                        </a:spcAft>
                      </a:pPr>
                      <a:r>
                        <a:rPr lang="en-US" sz="1900">
                          <a:effectLst/>
                        </a:rPr>
                        <a:t>Slight </a:t>
                      </a:r>
                      <a:endParaRPr lang="en-IN" sz="1900">
                        <a:effectLst/>
                        <a:latin typeface="Calibri"/>
                        <a:ea typeface="Calibri"/>
                        <a:cs typeface="Times New Roman"/>
                      </a:endParaRPr>
                    </a:p>
                  </a:txBody>
                  <a:tcPr marL="68580" marR="68580" marT="0" marB="0"/>
                </a:tc>
              </a:tr>
              <a:tr h="526856">
                <a:tc vMerge="1">
                  <a:txBody>
                    <a:bodyPr/>
                    <a:lstStyle/>
                    <a:p>
                      <a:endParaRPr lang="en-IN"/>
                    </a:p>
                  </a:txBody>
                  <a:tcPr/>
                </a:tc>
                <a:tc>
                  <a:txBody>
                    <a:bodyPr/>
                    <a:lstStyle/>
                    <a:p>
                      <a:pPr>
                        <a:lnSpc>
                          <a:spcPct val="106000"/>
                        </a:lnSpc>
                        <a:spcAft>
                          <a:spcPts val="0"/>
                        </a:spcAft>
                      </a:pPr>
                      <a:r>
                        <a:rPr lang="en-US" sz="1900">
                          <a:effectLst/>
                        </a:rPr>
                        <a:t>Section - 2</a:t>
                      </a:r>
                      <a:endParaRPr lang="en-IN" sz="1900">
                        <a:effectLst/>
                        <a:latin typeface="Calibri"/>
                        <a:ea typeface="Calibri"/>
                        <a:cs typeface="Times New Roman"/>
                      </a:endParaRPr>
                    </a:p>
                  </a:txBody>
                  <a:tcPr marL="68580" marR="68580" marT="0" marB="0"/>
                </a:tc>
                <a:tc>
                  <a:txBody>
                    <a:bodyPr/>
                    <a:lstStyle/>
                    <a:p>
                      <a:pPr>
                        <a:lnSpc>
                          <a:spcPct val="106000"/>
                        </a:lnSpc>
                        <a:spcAft>
                          <a:spcPts val="0"/>
                        </a:spcAft>
                      </a:pPr>
                      <a:r>
                        <a:rPr lang="en-US" sz="1900" dirty="0">
                          <a:effectLst/>
                        </a:rPr>
                        <a:t>0.103 </a:t>
                      </a:r>
                      <a:endParaRPr lang="en-IN" sz="1900" dirty="0">
                        <a:effectLst/>
                        <a:latin typeface="Calibri"/>
                        <a:ea typeface="Calibri"/>
                        <a:cs typeface="Times New Roman"/>
                      </a:endParaRPr>
                    </a:p>
                  </a:txBody>
                  <a:tcPr marL="68580" marR="68580" marT="0" marB="0"/>
                </a:tc>
                <a:tc>
                  <a:txBody>
                    <a:bodyPr/>
                    <a:lstStyle/>
                    <a:p>
                      <a:pPr>
                        <a:lnSpc>
                          <a:spcPct val="106000"/>
                        </a:lnSpc>
                        <a:spcAft>
                          <a:spcPts val="0"/>
                        </a:spcAft>
                      </a:pPr>
                      <a:r>
                        <a:rPr lang="en-US" sz="1900">
                          <a:effectLst/>
                        </a:rPr>
                        <a:t>Slight* </a:t>
                      </a:r>
                      <a:endParaRPr lang="en-IN" sz="1900">
                        <a:effectLst/>
                        <a:latin typeface="Calibri"/>
                        <a:ea typeface="Calibri"/>
                        <a:cs typeface="Times New Roman"/>
                      </a:endParaRPr>
                    </a:p>
                  </a:txBody>
                  <a:tcPr marL="68580" marR="68580" marT="0" marB="0"/>
                </a:tc>
              </a:tr>
              <a:tr h="1053710">
                <a:tc vMerge="1">
                  <a:txBody>
                    <a:bodyPr/>
                    <a:lstStyle/>
                    <a:p>
                      <a:endParaRPr lang="en-IN"/>
                    </a:p>
                  </a:txBody>
                  <a:tcPr/>
                </a:tc>
                <a:tc>
                  <a:txBody>
                    <a:bodyPr/>
                    <a:lstStyle/>
                    <a:p>
                      <a:pPr>
                        <a:lnSpc>
                          <a:spcPct val="106000"/>
                        </a:lnSpc>
                        <a:spcAft>
                          <a:spcPts val="0"/>
                        </a:spcAft>
                      </a:pPr>
                      <a:r>
                        <a:rPr lang="en-US" sz="1900" dirty="0">
                          <a:effectLst/>
                        </a:rPr>
                        <a:t>Section - 3</a:t>
                      </a:r>
                      <a:endParaRPr lang="en-IN" sz="1900" dirty="0">
                        <a:effectLst/>
                        <a:latin typeface="Calibri"/>
                        <a:ea typeface="Calibri"/>
                        <a:cs typeface="Times New Roman"/>
                      </a:endParaRPr>
                    </a:p>
                  </a:txBody>
                  <a:tcPr marL="68580" marR="68580" marT="0" marB="0"/>
                </a:tc>
                <a:tc>
                  <a:txBody>
                    <a:bodyPr/>
                    <a:lstStyle/>
                    <a:p>
                      <a:pPr>
                        <a:lnSpc>
                          <a:spcPct val="106000"/>
                        </a:lnSpc>
                        <a:spcAft>
                          <a:spcPts val="0"/>
                        </a:spcAft>
                      </a:pPr>
                      <a:r>
                        <a:rPr lang="en-US" sz="1900" dirty="0">
                          <a:effectLst/>
                        </a:rPr>
                        <a:t>0.096 </a:t>
                      </a:r>
                      <a:endParaRPr lang="en-IN" sz="1900" dirty="0">
                        <a:effectLst/>
                        <a:latin typeface="Calibri"/>
                        <a:ea typeface="Calibri"/>
                        <a:cs typeface="Times New Roman"/>
                      </a:endParaRPr>
                    </a:p>
                  </a:txBody>
                  <a:tcPr marL="68580" marR="68580" marT="0" marB="0"/>
                </a:tc>
                <a:tc>
                  <a:txBody>
                    <a:bodyPr/>
                    <a:lstStyle/>
                    <a:p>
                      <a:pPr>
                        <a:lnSpc>
                          <a:spcPct val="106000"/>
                        </a:lnSpc>
                        <a:spcAft>
                          <a:spcPts val="0"/>
                        </a:spcAft>
                      </a:pPr>
                      <a:r>
                        <a:rPr lang="en-US" sz="1900">
                          <a:effectLst/>
                        </a:rPr>
                        <a:t>Slight </a:t>
                      </a:r>
                      <a:endParaRPr lang="en-IN" sz="1900">
                        <a:effectLst/>
                        <a:latin typeface="Calibri"/>
                        <a:ea typeface="Calibri"/>
                        <a:cs typeface="Times New Roman"/>
                      </a:endParaRPr>
                    </a:p>
                  </a:txBody>
                  <a:tcPr marL="68580" marR="68580" marT="0" marB="0"/>
                </a:tc>
              </a:tr>
              <a:tr h="1580566">
                <a:tc gridSpan="4">
                  <a:txBody>
                    <a:bodyPr/>
                    <a:lstStyle/>
                    <a:p>
                      <a:pPr>
                        <a:lnSpc>
                          <a:spcPct val="106000"/>
                        </a:lnSpc>
                        <a:spcAft>
                          <a:spcPts val="0"/>
                        </a:spcAft>
                      </a:pPr>
                      <a:r>
                        <a:rPr lang="en-US" sz="1900" dirty="0">
                          <a:effectLst/>
                        </a:rPr>
                        <a:t>* approximately 0.1% </a:t>
                      </a:r>
                      <a:endParaRPr lang="en-IN" sz="1900" dirty="0">
                        <a:effectLst/>
                      </a:endParaRPr>
                    </a:p>
                    <a:p>
                      <a:pPr>
                        <a:lnSpc>
                          <a:spcPct val="106000"/>
                        </a:lnSpc>
                        <a:spcAft>
                          <a:spcPts val="0"/>
                        </a:spcAft>
                      </a:pPr>
                      <a:r>
                        <a:rPr lang="en-US" sz="1900" dirty="0">
                          <a:effectLst/>
                        </a:rPr>
                        <a:t>** As this particular section contains the corner of the building and also skewed to the perpendicular direction of tunnel, therefore it is considered under slight category </a:t>
                      </a:r>
                      <a:endParaRPr lang="en-IN" sz="1900" dirty="0">
                        <a:effectLst/>
                        <a:latin typeface="Calibri"/>
                        <a:ea typeface="Calibri"/>
                        <a:cs typeface="Times New Roman"/>
                      </a:endParaRPr>
                    </a:p>
                  </a:txBody>
                  <a:tcPr marL="68580" marR="68580" marT="0" marB="0"/>
                </a:tc>
                <a:tc hMerge="1">
                  <a:txBody>
                    <a:bodyPr/>
                    <a:lstStyle/>
                    <a:p>
                      <a:endParaRPr lang="en-IN"/>
                    </a:p>
                  </a:txBody>
                  <a:tcPr/>
                </a:tc>
                <a:tc hMerge="1">
                  <a:txBody>
                    <a:bodyPr/>
                    <a:lstStyle/>
                    <a:p>
                      <a:endParaRPr lang="en-IN"/>
                    </a:p>
                  </a:txBody>
                  <a:tcPr/>
                </a:tc>
                <a:tc hMerge="1">
                  <a:txBody>
                    <a:bodyPr/>
                    <a:lstStyle/>
                    <a:p>
                      <a:endParaRPr lang="en-IN"/>
                    </a:p>
                  </a:txBody>
                  <a:tcPr/>
                </a:tc>
              </a:tr>
            </a:tbl>
          </a:graphicData>
        </a:graphic>
      </p:graphicFrame>
    </p:spTree>
    <p:extLst>
      <p:ext uri="{BB962C8B-B14F-4D97-AF65-F5344CB8AC3E}">
        <p14:creationId xmlns:p14="http://schemas.microsoft.com/office/powerpoint/2010/main" xmlns="" val="19676884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28596" y="1000108"/>
            <a:ext cx="8639204" cy="5857892"/>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pPr marL="347663" indent="-347663" algn="just">
              <a:buFont typeface="Wingdings" panose="05000000000000000000" pitchFamily="2" charset="2"/>
              <a:buChar char="q"/>
              <a:defRPr/>
            </a:pPr>
            <a:endParaRPr lang="en-US" sz="2400" dirty="0" smtClean="0">
              <a:solidFill>
                <a:srgbClr val="0070C0"/>
              </a:solidFill>
              <a:latin typeface="Berlin Sans FB" pitchFamily="34" charset="0"/>
            </a:endParaRPr>
          </a:p>
          <a:p>
            <a:pPr marL="342531" indent="-342531">
              <a:spcBef>
                <a:spcPct val="20000"/>
              </a:spcBef>
              <a:defRPr/>
            </a:pPr>
            <a:endParaRPr lang="en-US" sz="3200" dirty="0" smtClean="0">
              <a:solidFill>
                <a:srgbClr val="002060"/>
              </a:solidFill>
              <a:latin typeface="Berlin Sans FB" pitchFamily="34" charset="0"/>
            </a:endParaRPr>
          </a:p>
          <a:p>
            <a:pPr marL="342531" indent="-342531">
              <a:spcBef>
                <a:spcPct val="20000"/>
              </a:spcBef>
              <a:buFont typeface="Wingdings" pitchFamily="2" charset="2"/>
              <a:buChar char="v"/>
              <a:defRPr/>
            </a:pPr>
            <a:endParaRPr lang="en-US" sz="2400" dirty="0">
              <a:solidFill>
                <a:prstClr val="black"/>
              </a:solidFill>
            </a:endParaRPr>
          </a:p>
          <a:p>
            <a:pPr marL="342531" indent="-342531">
              <a:spcBef>
                <a:spcPct val="20000"/>
              </a:spcBef>
              <a:buFont typeface="Arial" pitchFamily="34" charset="0"/>
              <a:buChar char="•"/>
              <a:defRPr/>
            </a:pPr>
            <a:endParaRPr lang="en-US" sz="2400" dirty="0">
              <a:solidFill>
                <a:prstClr val="black"/>
              </a:solidFill>
            </a:endParaRPr>
          </a:p>
        </p:txBody>
      </p:sp>
      <p:sp>
        <p:nvSpPr>
          <p:cNvPr id="8" name="Title 5"/>
          <p:cNvSpPr txBox="1">
            <a:spLocks/>
          </p:cNvSpPr>
          <p:nvPr/>
        </p:nvSpPr>
        <p:spPr>
          <a:xfrm>
            <a:off x="0" y="0"/>
            <a:ext cx="9144000" cy="435268"/>
          </a:xfrm>
          <a:prstGeom prst="rect">
            <a:avLst/>
          </a:prstGeom>
          <a:gradFill flip="none" rotWithShape="1">
            <a:gsLst>
              <a:gs pos="0">
                <a:schemeClr val="accent6"/>
              </a:gs>
              <a:gs pos="17999">
                <a:srgbClr val="FEE7F2"/>
              </a:gs>
              <a:gs pos="36000">
                <a:srgbClr val="FAC77D"/>
              </a:gs>
              <a:gs pos="61000">
                <a:srgbClr val="FBA97D"/>
              </a:gs>
              <a:gs pos="82001">
                <a:srgbClr val="FBD49C"/>
              </a:gs>
              <a:gs pos="100000">
                <a:srgbClr val="FEE7F2"/>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400" dirty="0" smtClean="0">
                <a:solidFill>
                  <a:srgbClr val="FFFF00"/>
                </a:solidFill>
                <a:latin typeface="Berlin Sans FB" panose="020E0602020502020306" pitchFamily="34" charset="0"/>
              </a:rPr>
              <a:t>Suggestions after Assessment </a:t>
            </a:r>
            <a:endParaRPr lang="en-US" sz="24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2"/>
          <p:cNvSpPr txBox="1">
            <a:spLocks/>
          </p:cNvSpPr>
          <p:nvPr/>
        </p:nvSpPr>
        <p:spPr>
          <a:xfrm>
            <a:off x="0" y="428604"/>
            <a:ext cx="9144000" cy="6133599"/>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r>
              <a:rPr lang="en-US" sz="2400" b="1" dirty="0" smtClean="0"/>
              <a:t> </a:t>
            </a:r>
            <a:endParaRPr lang="en-IN" sz="2400" dirty="0" smtClean="0"/>
          </a:p>
          <a:p>
            <a:pPr marL="360363" indent="-180975" algn="just">
              <a:buFont typeface="Arial" pitchFamily="34" charset="0"/>
              <a:buChar char="•"/>
            </a:pPr>
            <a:r>
              <a:rPr lang="en-US" sz="2000" dirty="0" smtClean="0"/>
              <a:t>Considering current building condition and anticipated surface settlement of 25mm for volume loss of 1.5% , impact on  Colvin Court building   can be categorized under </a:t>
            </a:r>
            <a:r>
              <a:rPr lang="en-US" sz="2000" b="1" dirty="0" smtClean="0"/>
              <a:t>“Slight Category”.</a:t>
            </a:r>
            <a:r>
              <a:rPr lang="en-US" sz="2000" dirty="0" smtClean="0"/>
              <a:t> </a:t>
            </a:r>
          </a:p>
          <a:p>
            <a:pPr marL="360363" indent="-180975" algn="just"/>
            <a:endParaRPr lang="en-US" sz="2000" dirty="0" smtClean="0"/>
          </a:p>
          <a:p>
            <a:pPr marL="360363" algn="just"/>
            <a:endParaRPr lang="en-US" sz="2000" dirty="0" smtClean="0"/>
          </a:p>
          <a:p>
            <a:pPr marL="360363" indent="-180975" algn="just">
              <a:buFont typeface="Arial" pitchFamily="34" charset="0"/>
              <a:buChar char="•"/>
            </a:pPr>
            <a:r>
              <a:rPr lang="en-US" sz="2000" b="1" dirty="0" smtClean="0"/>
              <a:t>Although the estimated additional tensile strains for Colvin Court &amp; Railway Staff Quarter buildings are in order of 0.1%, but present condition of building is not good. Considering the present condition of the building higher tensile strains may increase risk to building damage. Considering that surface settlement may increase, additional mitigation measures were adopted to avoid heavy damage in both the buildings. </a:t>
            </a:r>
          </a:p>
          <a:p>
            <a:pPr marL="360363" indent="-180975" algn="just"/>
            <a:endParaRPr lang="en-US" sz="2000" b="1" dirty="0" smtClean="0"/>
          </a:p>
          <a:p>
            <a:pPr marL="360363" algn="just"/>
            <a:endParaRPr lang="en-US" sz="2000" dirty="0" smtClean="0"/>
          </a:p>
          <a:p>
            <a:pPr marL="360363" indent="-180975" algn="just">
              <a:buFont typeface="Arial" pitchFamily="34" charset="0"/>
              <a:buChar char="•"/>
            </a:pPr>
            <a:r>
              <a:rPr lang="en-US" sz="2000" dirty="0" smtClean="0">
                <a:solidFill>
                  <a:srgbClr val="FF0000"/>
                </a:solidFill>
              </a:rPr>
              <a:t>Considering condition, age of buildings and volume loss of about 1.5 %, following precautionary measures were recommended  to ensure safety of buildings</a:t>
            </a:r>
            <a:r>
              <a:rPr lang="en-US" sz="2000" dirty="0" smtClean="0"/>
              <a:t>:</a:t>
            </a:r>
          </a:p>
          <a:p>
            <a:pPr fontAlgn="t"/>
            <a:r>
              <a:rPr lang="en-US" sz="2000" b="1" dirty="0" smtClean="0"/>
              <a:t>       </a:t>
            </a:r>
          </a:p>
          <a:p>
            <a:pPr fontAlgn="t"/>
            <a:r>
              <a:rPr lang="en-US" sz="2000" b="1" dirty="0" smtClean="0"/>
              <a:t>      </a:t>
            </a:r>
            <a:endParaRPr lang="en-IN" sz="2000" dirty="0"/>
          </a:p>
        </p:txBody>
      </p:sp>
    </p:spTree>
    <p:extLst>
      <p:ext uri="{BB962C8B-B14F-4D97-AF65-F5344CB8AC3E}">
        <p14:creationId xmlns:p14="http://schemas.microsoft.com/office/powerpoint/2010/main" xmlns="" val="19676884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3177229591"/>
              </p:ext>
            </p:extLst>
          </p:nvPr>
        </p:nvGraphicFramePr>
        <p:xfrm>
          <a:off x="0" y="764704"/>
          <a:ext cx="9142512" cy="6171550"/>
        </p:xfrm>
        <a:graphic>
          <a:graphicData uri="http://schemas.openxmlformats.org/drawingml/2006/table">
            <a:tbl>
              <a:tblPr firstRow="1" firstCol="1" bandRow="1">
                <a:tableStyleId>{5C22544A-7EE6-4342-B048-85BDC9FD1C3A}</a:tableStyleId>
              </a:tblPr>
              <a:tblGrid>
                <a:gridCol w="442382"/>
                <a:gridCol w="8700130"/>
              </a:tblGrid>
              <a:tr h="1152128">
                <a:tc>
                  <a:txBody>
                    <a:bodyPr/>
                    <a:lstStyle/>
                    <a:p>
                      <a:pPr algn="just">
                        <a:lnSpc>
                          <a:spcPct val="106000"/>
                        </a:lnSpc>
                        <a:spcAft>
                          <a:spcPts val="0"/>
                        </a:spcAft>
                        <a:tabLst>
                          <a:tab pos="666750" algn="l"/>
                        </a:tabLst>
                      </a:pPr>
                      <a:r>
                        <a:rPr lang="en-US" sz="1800" dirty="0">
                          <a:solidFill>
                            <a:schemeClr val="tx1"/>
                          </a:solidFill>
                          <a:effectLst/>
                        </a:rPr>
                        <a:t>1</a:t>
                      </a:r>
                      <a:r>
                        <a:rPr lang="en-US" sz="1800" dirty="0" smtClean="0">
                          <a:solidFill>
                            <a:schemeClr val="tx1"/>
                          </a:solidFill>
                          <a:effectLst/>
                        </a:rPr>
                        <a:t>.0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indent="0" fontAlgn="t">
                        <a:buNone/>
                      </a:pPr>
                      <a:r>
                        <a:rPr lang="en-US" sz="2800" b="1" dirty="0" smtClean="0">
                          <a:solidFill>
                            <a:schemeClr val="tx1"/>
                          </a:solidFill>
                        </a:rPr>
                        <a:t>Pre-emptive measures such as repairing of cracks before start of tunneling under the building</a:t>
                      </a:r>
                      <a:endParaRPr lang="en-IN" sz="2800" b="1" dirty="0" smtClean="0">
                        <a:solidFill>
                          <a:schemeClr val="tx1"/>
                        </a:solidFill>
                      </a:endParaRPr>
                    </a:p>
                    <a:p>
                      <a:pPr algn="just">
                        <a:lnSpc>
                          <a:spcPct val="100000"/>
                        </a:lnSpc>
                        <a:spcAft>
                          <a:spcPts val="800"/>
                        </a:spcAft>
                        <a:tabLst>
                          <a:tab pos="666750" algn="l"/>
                        </a:tabLst>
                      </a:pP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1152128">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2.0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15000"/>
                        </a:lnSpc>
                        <a:spcBef>
                          <a:spcPts val="0"/>
                        </a:spcBef>
                        <a:spcAft>
                          <a:spcPts val="820"/>
                        </a:spcAft>
                        <a:buClrTx/>
                        <a:buSzTx/>
                        <a:buFontTx/>
                        <a:buNone/>
                        <a:tabLst/>
                        <a:defRPr/>
                      </a:pPr>
                      <a:r>
                        <a:rPr lang="en-US" sz="2800" b="1" dirty="0" smtClean="0"/>
                        <a:t>Widening of foundation of affected portion</a:t>
                      </a:r>
                      <a:r>
                        <a:rPr lang="en-US" sz="2800" dirty="0" smtClean="0"/>
                        <a:t> </a:t>
                      </a:r>
                    </a:p>
                    <a:p>
                      <a:pPr marL="0" marR="0" indent="0" algn="just" defTabSz="914400" rtl="0" eaLnBrk="1" fontAlgn="auto" latinLnBrk="0" hangingPunct="1">
                        <a:lnSpc>
                          <a:spcPct val="115000"/>
                        </a:lnSpc>
                        <a:spcBef>
                          <a:spcPts val="0"/>
                        </a:spcBef>
                        <a:spcAft>
                          <a:spcPts val="820"/>
                        </a:spcAft>
                        <a:buClrTx/>
                        <a:buSzTx/>
                        <a:buFontTx/>
                        <a:buNone/>
                        <a:tabLst/>
                        <a:defRPr/>
                      </a:pP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3.0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indent="0" fontAlgn="t">
                        <a:buNone/>
                      </a:pPr>
                      <a:r>
                        <a:rPr lang="en-US" sz="2800" b="1" dirty="0" smtClean="0"/>
                        <a:t>Evacuation of building prior to </a:t>
                      </a:r>
                      <a:r>
                        <a:rPr lang="en-US" sz="2800" b="1" dirty="0" err="1" smtClean="0"/>
                        <a:t>tunnelling</a:t>
                      </a:r>
                      <a:endParaRPr lang="en-IN" sz="2800" b="1" dirty="0" smtClean="0"/>
                    </a:p>
                    <a:p>
                      <a:pPr marL="0" indent="0" fontAlgn="t">
                        <a:buNone/>
                      </a:pPr>
                      <a:endParaRPr lang="en-IN" sz="2400" dirty="0" smtClean="0"/>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4.0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lvl="0" indent="0" algn="just"/>
                      <a:r>
                        <a:rPr lang="en-US" sz="2800" b="1" dirty="0" smtClean="0"/>
                        <a:t>Slabs, arches, columns etc. were supported using staging</a:t>
                      </a:r>
                    </a:p>
                    <a:p>
                      <a:pPr marL="0" lvl="0" indent="0" algn="just"/>
                      <a:r>
                        <a:rPr lang="en-US" sz="2800" b="1" dirty="0" smtClean="0"/>
                        <a:t>(such as cup lock system, use of tie rods, temporary or</a:t>
                      </a:r>
                    </a:p>
                    <a:p>
                      <a:pPr marL="0" lvl="0" indent="0" algn="just"/>
                      <a:r>
                        <a:rPr lang="en-US" sz="2800" b="1" dirty="0" smtClean="0"/>
                        <a:t>permanent propping, wrapping of columns etc.) </a:t>
                      </a:r>
                      <a:r>
                        <a:rPr lang="en-US" sz="2800" b="1" dirty="0" err="1" smtClean="0"/>
                        <a:t>upto</a:t>
                      </a:r>
                      <a:r>
                        <a:rPr lang="en-US" sz="2800" b="1" dirty="0" smtClean="0"/>
                        <a:t> 25</a:t>
                      </a:r>
                    </a:p>
                    <a:p>
                      <a:pPr marL="0" lvl="0" indent="0" algn="just"/>
                      <a:r>
                        <a:rPr lang="en-US" sz="2800" b="1" dirty="0" err="1" smtClean="0"/>
                        <a:t>metres</a:t>
                      </a:r>
                      <a:r>
                        <a:rPr lang="en-US" sz="2800" b="1" dirty="0" smtClean="0"/>
                        <a:t> on either sides of tunnel. </a:t>
                      </a:r>
                    </a:p>
                    <a:p>
                      <a:pPr marL="360363" lvl="0" indent="-269875" algn="just"/>
                      <a:endParaRPr lang="en-US" sz="2800" dirty="0" smtClean="0"/>
                    </a:p>
                    <a:p>
                      <a:pPr algn="just">
                        <a:lnSpc>
                          <a:spcPct val="106000"/>
                        </a:lnSpc>
                        <a:spcAft>
                          <a:spcPts val="0"/>
                        </a:spcAft>
                        <a:tabLst>
                          <a:tab pos="666750" algn="l"/>
                        </a:tabLst>
                      </a:pP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65187" y="6517702"/>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23127100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3256202092"/>
              </p:ext>
            </p:extLst>
          </p:nvPr>
        </p:nvGraphicFramePr>
        <p:xfrm>
          <a:off x="0" y="764704"/>
          <a:ext cx="9142512" cy="6480720"/>
        </p:xfrm>
        <a:graphic>
          <a:graphicData uri="http://schemas.openxmlformats.org/drawingml/2006/table">
            <a:tbl>
              <a:tblPr firstRow="1" firstCol="1" bandRow="1">
                <a:tableStyleId>{5C22544A-7EE6-4342-B048-85BDC9FD1C3A}</a:tableStyleId>
              </a:tblPr>
              <a:tblGrid>
                <a:gridCol w="442382"/>
                <a:gridCol w="8700130"/>
              </a:tblGrid>
              <a:tr h="2160240">
                <a:tc>
                  <a:txBody>
                    <a:bodyPr/>
                    <a:lstStyle/>
                    <a:p>
                      <a:pPr algn="just">
                        <a:lnSpc>
                          <a:spcPct val="106000"/>
                        </a:lnSpc>
                        <a:spcAft>
                          <a:spcPts val="0"/>
                        </a:spcAft>
                        <a:tabLst>
                          <a:tab pos="666750" algn="l"/>
                        </a:tabLst>
                      </a:pPr>
                      <a:r>
                        <a:rPr lang="en-US" sz="1800" dirty="0" smtClean="0">
                          <a:solidFill>
                            <a:schemeClr val="tx1"/>
                          </a:solidFill>
                          <a:effectLst/>
                        </a:rPr>
                        <a:t>5.0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tab pos="666750" algn="l"/>
                        </a:tabLst>
                        <a:defRPr/>
                      </a:pPr>
                      <a:r>
                        <a:rPr lang="en-US" sz="2700" b="1" dirty="0" smtClean="0">
                          <a:solidFill>
                            <a:schemeClr val="tx1"/>
                          </a:solidFill>
                        </a:rPr>
                        <a:t>Vertical propping at critical load transfer locations as an alternative load path. These supports were provided with jacking facility to ensure a positive support at all times. The protective measures were implemented before the TBM cutter head reached within 25m distance from the building.</a:t>
                      </a:r>
                      <a:r>
                        <a:rPr lang="en-US" sz="2700" dirty="0" smtClean="0">
                          <a:solidFill>
                            <a:schemeClr val="tx1"/>
                          </a:solidFill>
                        </a:rPr>
                        <a:t> </a:t>
                      </a:r>
                    </a:p>
                  </a:txBody>
                  <a:tcPr marL="67572" marR="67572" marT="0" marB="0">
                    <a:gradFill>
                      <a:gsLst>
                        <a:gs pos="0">
                          <a:srgbClr val="FFEFD1"/>
                        </a:gs>
                        <a:gs pos="64999">
                          <a:srgbClr val="F0EBD5"/>
                        </a:gs>
                        <a:gs pos="100000">
                          <a:srgbClr val="D1C39F"/>
                        </a:gs>
                      </a:gsLst>
                      <a:lin ang="5400000" scaled="0"/>
                    </a:gradFill>
                  </a:tcPr>
                </a:tc>
              </a:tr>
              <a:tr h="968072">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6.0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360363" indent="-269875" algn="just"/>
                      <a:r>
                        <a:rPr lang="en-US" sz="2700" b="1" dirty="0" smtClean="0">
                          <a:solidFill>
                            <a:schemeClr val="tx1"/>
                          </a:solidFill>
                        </a:rPr>
                        <a:t>Grouting the first layer below the foundation in order to</a:t>
                      </a:r>
                    </a:p>
                    <a:p>
                      <a:pPr marL="360363" indent="-269875" algn="just"/>
                      <a:r>
                        <a:rPr lang="en-US" sz="2700" b="1" dirty="0" smtClean="0">
                          <a:solidFill>
                            <a:schemeClr val="tx1"/>
                          </a:solidFill>
                        </a:rPr>
                        <a:t>make it stiffer.</a:t>
                      </a:r>
                      <a:endParaRPr lang="en-US" sz="2700" dirty="0" smtClean="0"/>
                    </a:p>
                  </a:txBody>
                  <a:tcPr marL="67572" marR="67572" marT="0" marB="0">
                    <a:gradFill>
                      <a:gsLst>
                        <a:gs pos="0">
                          <a:srgbClr val="FFEFD1"/>
                        </a:gs>
                        <a:gs pos="64999">
                          <a:srgbClr val="F0EBD5"/>
                        </a:gs>
                        <a:gs pos="100000">
                          <a:srgbClr val="D1C39F"/>
                        </a:gs>
                      </a:gsLst>
                      <a:lin ang="5400000" scaled="0"/>
                    </a:gradFill>
                  </a:tcPr>
                </a:tc>
              </a:tr>
              <a:tr h="1408192">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7.0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360363" lvl="0" indent="-269875" algn="just"/>
                      <a:r>
                        <a:rPr lang="en-US" sz="2700" b="1" dirty="0" smtClean="0"/>
                        <a:t>Tunnel boring to be done as fast  as possible below these</a:t>
                      </a:r>
                    </a:p>
                    <a:p>
                      <a:pPr marL="360363" lvl="0" indent="-269875" algn="just"/>
                      <a:r>
                        <a:rPr lang="en-US" sz="2700" b="1" dirty="0" smtClean="0"/>
                        <a:t>critical areas and measures taken  to reduce the ground</a:t>
                      </a:r>
                    </a:p>
                    <a:p>
                      <a:pPr marL="360363" lvl="0" indent="-269875" algn="just"/>
                      <a:r>
                        <a:rPr lang="en-US" sz="2700" b="1" dirty="0" smtClean="0"/>
                        <a:t>volume loss.</a:t>
                      </a:r>
                      <a:endParaRPr lang="en-IN" sz="27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8.0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lvl="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700" b="1" dirty="0" smtClean="0"/>
                        <a:t>The operation of TBM shouldn’t be stopped while the TBM is below these critical buildings. </a:t>
                      </a:r>
                    </a:p>
                    <a:p>
                      <a:pPr algn="just">
                        <a:lnSpc>
                          <a:spcPct val="106000"/>
                        </a:lnSpc>
                        <a:spcAft>
                          <a:spcPts val="0"/>
                        </a:spcAft>
                        <a:tabLst>
                          <a:tab pos="666750" algn="l"/>
                        </a:tabLst>
                      </a:pPr>
                      <a:endParaRPr lang="en-IN" sz="27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65187" y="6517702"/>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6688762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1941465676"/>
              </p:ext>
            </p:extLst>
          </p:nvPr>
        </p:nvGraphicFramePr>
        <p:xfrm>
          <a:off x="0" y="764704"/>
          <a:ext cx="9142512" cy="5328592"/>
        </p:xfrm>
        <a:graphic>
          <a:graphicData uri="http://schemas.openxmlformats.org/drawingml/2006/table">
            <a:tbl>
              <a:tblPr firstRow="1" firstCol="1" bandRow="1">
                <a:tableStyleId>{5C22544A-7EE6-4342-B048-85BDC9FD1C3A}</a:tableStyleId>
              </a:tblPr>
              <a:tblGrid>
                <a:gridCol w="442382"/>
                <a:gridCol w="8700130"/>
              </a:tblGrid>
              <a:tr h="1152128">
                <a:tc>
                  <a:txBody>
                    <a:bodyPr/>
                    <a:lstStyle/>
                    <a:p>
                      <a:pPr algn="just">
                        <a:lnSpc>
                          <a:spcPct val="106000"/>
                        </a:lnSpc>
                        <a:spcAft>
                          <a:spcPts val="0"/>
                        </a:spcAft>
                        <a:tabLst>
                          <a:tab pos="666750" algn="l"/>
                        </a:tabLst>
                      </a:pPr>
                      <a:r>
                        <a:rPr lang="en-US" sz="1800" dirty="0">
                          <a:solidFill>
                            <a:schemeClr val="tx1"/>
                          </a:solidFill>
                          <a:effectLst/>
                        </a:rPr>
                        <a:t>9</a:t>
                      </a:r>
                      <a:r>
                        <a:rPr lang="en-US" sz="1800" dirty="0" smtClean="0">
                          <a:solidFill>
                            <a:schemeClr val="tx1"/>
                          </a:solidFill>
                          <a:effectLst/>
                        </a:rPr>
                        <a:t>.0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algn="just">
                        <a:lnSpc>
                          <a:spcPct val="100000"/>
                        </a:lnSpc>
                        <a:spcAft>
                          <a:spcPts val="800"/>
                        </a:spcAft>
                        <a:tabLst>
                          <a:tab pos="666750" algn="l"/>
                        </a:tabLst>
                      </a:pPr>
                      <a:r>
                        <a:rPr lang="en-US" sz="2800" dirty="0" smtClean="0">
                          <a:solidFill>
                            <a:schemeClr val="tx1"/>
                          </a:solidFill>
                        </a:rPr>
                        <a:t>Face pressure for the TBM boring were calibrated in a very interactive way to minimize the ground settlements</a:t>
                      </a:r>
                      <a:r>
                        <a:rPr lang="en-US" sz="3200" dirty="0" smtClean="0">
                          <a:solidFill>
                            <a:schemeClr val="tx1"/>
                          </a:solidFill>
                        </a:rPr>
                        <a:t>. </a:t>
                      </a: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1152128">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10</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15000"/>
                        </a:lnSpc>
                        <a:spcBef>
                          <a:spcPts val="0"/>
                        </a:spcBef>
                        <a:spcAft>
                          <a:spcPts val="820"/>
                        </a:spcAft>
                        <a:buClrTx/>
                        <a:buSzTx/>
                        <a:buFontTx/>
                        <a:buNone/>
                        <a:tabLst/>
                        <a:defRPr/>
                      </a:pPr>
                      <a:r>
                        <a:rPr lang="en-US" sz="2800" b="1" dirty="0" smtClean="0">
                          <a:solidFill>
                            <a:schemeClr val="tx1"/>
                          </a:solidFill>
                          <a:effectLst/>
                        </a:rPr>
                        <a:t>Application and maintenance of proper face pressure during tunneling operation.</a:t>
                      </a: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11</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800" b="1" dirty="0" smtClean="0">
                          <a:effectLst/>
                        </a:rPr>
                        <a:t>Injecting </a:t>
                      </a:r>
                      <a:r>
                        <a:rPr lang="en-US" sz="2800" b="1" dirty="0" err="1" smtClean="0">
                          <a:effectLst/>
                        </a:rPr>
                        <a:t>bentonite</a:t>
                      </a:r>
                      <a:r>
                        <a:rPr lang="en-US" sz="2800" b="1" dirty="0" smtClean="0">
                          <a:effectLst/>
                        </a:rPr>
                        <a:t> slurry through the shield to minimize ground relaxation</a:t>
                      </a: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12</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algn="just">
                        <a:lnSpc>
                          <a:spcPct val="106000"/>
                        </a:lnSpc>
                        <a:spcAft>
                          <a:spcPts val="0"/>
                        </a:spcAft>
                        <a:tabLst>
                          <a:tab pos="666750" algn="l"/>
                        </a:tabLst>
                      </a:pPr>
                      <a:r>
                        <a:rPr lang="en-US" sz="2800" b="1" dirty="0" smtClean="0"/>
                        <a:t>Reducing the time between ring excavation and ring building (settlements in clay are basically a time dependent  phenomenon) </a:t>
                      </a: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65187" y="6517702"/>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77688" y="-104023"/>
            <a:ext cx="9220200" cy="835377"/>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3000" b="1" dirty="0" smtClean="0">
                <a:solidFill>
                  <a:srgbClr val="FFFF00"/>
                </a:solidFill>
              </a:rPr>
              <a:t>Methodology and Protective  Measures adopted</a:t>
            </a:r>
            <a:endParaRPr lang="en-US" sz="3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Content Placeholder 3"/>
          <p:cNvGraphicFramePr>
            <a:graphicFrameLocks noGrp="1"/>
          </p:cNvGraphicFramePr>
          <p:nvPr>
            <p:ph idx="1"/>
            <p:extLst>
              <p:ext uri="{D42A27DB-BD31-4B8C-83A1-F6EECF244321}">
                <p14:modId xmlns:p14="http://schemas.microsoft.com/office/powerpoint/2010/main" xmlns="" val="135359708"/>
              </p:ext>
            </p:extLst>
          </p:nvPr>
        </p:nvGraphicFramePr>
        <p:xfrm>
          <a:off x="0" y="764704"/>
          <a:ext cx="9142512" cy="5893504"/>
        </p:xfrm>
        <a:graphic>
          <a:graphicData uri="http://schemas.openxmlformats.org/drawingml/2006/table">
            <a:tbl>
              <a:tblPr firstRow="1" firstCol="1" bandRow="1">
                <a:tableStyleId>{5C22544A-7EE6-4342-B048-85BDC9FD1C3A}</a:tableStyleId>
              </a:tblPr>
              <a:tblGrid>
                <a:gridCol w="442382"/>
                <a:gridCol w="8700130"/>
              </a:tblGrid>
              <a:tr h="1152128">
                <a:tc>
                  <a:txBody>
                    <a:bodyPr/>
                    <a:lstStyle/>
                    <a:p>
                      <a:pPr algn="just">
                        <a:lnSpc>
                          <a:spcPct val="106000"/>
                        </a:lnSpc>
                        <a:spcAft>
                          <a:spcPts val="0"/>
                        </a:spcAft>
                        <a:tabLst>
                          <a:tab pos="666750" algn="l"/>
                        </a:tabLst>
                      </a:pPr>
                      <a:r>
                        <a:rPr lang="en-US" sz="1800" dirty="0" smtClean="0">
                          <a:solidFill>
                            <a:schemeClr val="tx1"/>
                          </a:solidFill>
                          <a:effectLst/>
                        </a:rPr>
                        <a:t>13</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00000"/>
                        </a:lnSpc>
                        <a:spcBef>
                          <a:spcPts val="0"/>
                        </a:spcBef>
                        <a:spcAft>
                          <a:spcPts val="800"/>
                        </a:spcAft>
                        <a:buClrTx/>
                        <a:buSzTx/>
                        <a:buFontTx/>
                        <a:buNone/>
                        <a:tabLst>
                          <a:tab pos="666750" algn="l"/>
                        </a:tabLst>
                        <a:defRPr/>
                      </a:pPr>
                      <a:r>
                        <a:rPr lang="en-US" sz="2800" b="1" dirty="0" smtClean="0">
                          <a:solidFill>
                            <a:schemeClr val="tx1"/>
                          </a:solidFill>
                        </a:rPr>
                        <a:t>Reducing the time between ring excavation and ring building (settlements in clay are basically a time dependent  phenomenon</a:t>
                      </a:r>
                      <a:r>
                        <a:rPr lang="en-US" sz="2400" b="1" dirty="0" smtClean="0"/>
                        <a:t>) </a:t>
                      </a:r>
                    </a:p>
                    <a:p>
                      <a:pPr algn="just">
                        <a:lnSpc>
                          <a:spcPct val="100000"/>
                        </a:lnSpc>
                        <a:spcAft>
                          <a:spcPts val="800"/>
                        </a:spcAft>
                        <a:tabLst>
                          <a:tab pos="666750" algn="l"/>
                        </a:tabLst>
                      </a:pPr>
                      <a:endParaRPr lang="en-IN" sz="22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r h="1152128">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14</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15000"/>
                        </a:lnSpc>
                        <a:spcBef>
                          <a:spcPts val="0"/>
                        </a:spcBef>
                        <a:spcAft>
                          <a:spcPts val="820"/>
                        </a:spcAft>
                        <a:buClrTx/>
                        <a:buSzTx/>
                        <a:buFontTx/>
                        <a:buNone/>
                        <a:tabLst/>
                        <a:defRPr/>
                      </a:pPr>
                      <a:r>
                        <a:rPr lang="en-US" sz="2800" b="1" dirty="0" smtClean="0"/>
                        <a:t>Monitoring of differential settlement during tunneling</a:t>
                      </a:r>
                      <a:endParaRPr lang="en-IN" sz="2800" b="1" dirty="0" smtClean="0"/>
                    </a:p>
                    <a:p>
                      <a:pPr marL="0" marR="0" indent="0" algn="just" defTabSz="914400" rtl="0" eaLnBrk="1" fontAlgn="auto" latinLnBrk="0" hangingPunct="1">
                        <a:lnSpc>
                          <a:spcPct val="115000"/>
                        </a:lnSpc>
                        <a:spcBef>
                          <a:spcPts val="0"/>
                        </a:spcBef>
                        <a:spcAft>
                          <a:spcPts val="820"/>
                        </a:spcAft>
                        <a:buClrTx/>
                        <a:buSzTx/>
                        <a:buFontTx/>
                        <a:buNone/>
                        <a:tabLst/>
                        <a:defRPr/>
                      </a:pPr>
                      <a:endParaRPr lang="en-IN" sz="2800" b="1" dirty="0" smtClean="0">
                        <a:solidFill>
                          <a:schemeClr val="tx1"/>
                        </a:solidFill>
                        <a:effectLst/>
                      </a:endParaRPr>
                    </a:p>
                  </a:txBody>
                  <a:tcPr marL="67572" marR="67572" marT="0" marB="0">
                    <a:gradFill>
                      <a:gsLst>
                        <a:gs pos="0">
                          <a:srgbClr val="FFEFD1"/>
                        </a:gs>
                        <a:gs pos="64999">
                          <a:srgbClr val="F0EBD5"/>
                        </a:gs>
                        <a:gs pos="100000">
                          <a:srgbClr val="D1C39F"/>
                        </a:gs>
                      </a:gsLst>
                      <a:lin ang="5400000" scaled="0"/>
                    </a:gradFill>
                  </a:tcPr>
                </a:tc>
              </a:tr>
              <a:tr h="1080120">
                <a:tc>
                  <a:txBody>
                    <a:bodyPr/>
                    <a:lstStyle/>
                    <a:p>
                      <a:pPr algn="just">
                        <a:lnSpc>
                          <a:spcPct val="106000"/>
                        </a:lnSpc>
                        <a:spcAft>
                          <a:spcPts val="0"/>
                        </a:spcAft>
                        <a:tabLst>
                          <a:tab pos="666750" algn="l"/>
                        </a:tabLst>
                      </a:pPr>
                      <a:r>
                        <a:rPr lang="en-US" sz="1800" dirty="0" smtClean="0">
                          <a:solidFill>
                            <a:schemeClr val="tx1"/>
                          </a:solidFill>
                          <a:effectLst/>
                          <a:latin typeface="Calibri"/>
                          <a:ea typeface="Calibri"/>
                          <a:cs typeface="Times New Roman"/>
                        </a:rPr>
                        <a:t>15</a:t>
                      </a: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r>
                        <a:rPr lang="en-US" sz="2800" b="1" dirty="0" smtClean="0"/>
                        <a:t>Post tunneling repairs to the building</a:t>
                      </a:r>
                      <a:endParaRPr lang="en-IN" sz="2800" b="1" dirty="0" smtClean="0"/>
                    </a:p>
                    <a:p>
                      <a:pPr marL="0" marR="0" indent="0" algn="just" defTabSz="914400" rtl="0" eaLnBrk="1" fontAlgn="auto" latinLnBrk="0" hangingPunct="1">
                        <a:lnSpc>
                          <a:spcPct val="106000"/>
                        </a:lnSpc>
                        <a:spcBef>
                          <a:spcPts val="0"/>
                        </a:spcBef>
                        <a:spcAft>
                          <a:spcPts val="0"/>
                        </a:spcAft>
                        <a:buClrTx/>
                        <a:buSzTx/>
                        <a:buFontTx/>
                        <a:buNone/>
                        <a:tabLst>
                          <a:tab pos="666750" algn="l"/>
                        </a:tabLst>
                        <a:defRPr/>
                      </a:pPr>
                      <a:endParaRPr lang="en-IN" sz="2800" b="1" dirty="0" smtClean="0">
                        <a:effectLst/>
                      </a:endParaRPr>
                    </a:p>
                  </a:txBody>
                  <a:tcPr marL="67572" marR="67572" marT="0" marB="0">
                    <a:gradFill>
                      <a:gsLst>
                        <a:gs pos="0">
                          <a:srgbClr val="FFEFD1"/>
                        </a:gs>
                        <a:gs pos="64999">
                          <a:srgbClr val="F0EBD5"/>
                        </a:gs>
                        <a:gs pos="100000">
                          <a:srgbClr val="D1C39F"/>
                        </a:gs>
                      </a:gsLst>
                      <a:lin ang="5400000" scaled="0"/>
                    </a:gradFill>
                  </a:tcPr>
                </a:tc>
              </a:tr>
              <a:tr h="1944216">
                <a:tc>
                  <a:txBody>
                    <a:bodyPr/>
                    <a:lstStyle/>
                    <a:p>
                      <a:pPr algn="just">
                        <a:lnSpc>
                          <a:spcPct val="106000"/>
                        </a:lnSpc>
                        <a:spcAft>
                          <a:spcPts val="0"/>
                        </a:spcAft>
                        <a:tabLst>
                          <a:tab pos="666750" algn="l"/>
                        </a:tabLst>
                      </a:pPr>
                      <a:endParaRPr lang="en-IN" sz="1800" dirty="0">
                        <a:solidFill>
                          <a:schemeClr val="tx1"/>
                        </a:solidFill>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c>
                  <a:txBody>
                    <a:bodyPr/>
                    <a:lstStyle/>
                    <a:p>
                      <a:pPr algn="just">
                        <a:lnSpc>
                          <a:spcPct val="106000"/>
                        </a:lnSpc>
                        <a:spcAft>
                          <a:spcPts val="0"/>
                        </a:spcAft>
                        <a:tabLst>
                          <a:tab pos="666750" algn="l"/>
                        </a:tabLst>
                      </a:pPr>
                      <a:endParaRPr lang="en-IN" sz="2800" dirty="0">
                        <a:effectLst/>
                        <a:latin typeface="Calibri"/>
                        <a:ea typeface="Calibri"/>
                        <a:cs typeface="Times New Roman"/>
                      </a:endParaRPr>
                    </a:p>
                  </a:txBody>
                  <a:tcPr marL="67572" marR="67572" marT="0" marB="0">
                    <a:gradFill>
                      <a:gsLst>
                        <a:gs pos="0">
                          <a:srgbClr val="FFEFD1"/>
                        </a:gs>
                        <a:gs pos="64999">
                          <a:srgbClr val="F0EBD5"/>
                        </a:gs>
                        <a:gs pos="100000">
                          <a:srgbClr val="D1C39F"/>
                        </a:gs>
                      </a:gsLst>
                      <a:lin ang="5400000" scaled="0"/>
                    </a:gradFill>
                  </a:tcPr>
                </a:tc>
              </a:tr>
            </a:tbl>
          </a:graphicData>
        </a:graphic>
      </p:graphicFrame>
      <p:sp>
        <p:nvSpPr>
          <p:cNvPr id="11" name="TextBox 10"/>
          <p:cNvSpPr txBox="1"/>
          <p:nvPr/>
        </p:nvSpPr>
        <p:spPr>
          <a:xfrm>
            <a:off x="65187" y="6517702"/>
            <a:ext cx="867544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26614251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20561" y="393859"/>
            <a:ext cx="9145488" cy="6105110"/>
          </a:xfrm>
          <a:prstGeom prst="rect">
            <a:avLst/>
          </a:prstGeom>
        </p:spPr>
      </p:pic>
      <p:sp>
        <p:nvSpPr>
          <p:cNvPr id="10" name="Rectangle 9"/>
          <p:cNvSpPr/>
          <p:nvPr/>
        </p:nvSpPr>
        <p:spPr>
          <a:xfrm>
            <a:off x="112597" y="2667000"/>
            <a:ext cx="5734073" cy="3662541"/>
          </a:xfrm>
          <a:prstGeom prst="rect">
            <a:avLst/>
          </a:prstGeom>
          <a:solidFill>
            <a:srgbClr val="FFFF99"/>
          </a:solidFill>
          <a:ln>
            <a:solidFill>
              <a:schemeClr val="tx1"/>
            </a:solidFill>
          </a:ln>
        </p:spPr>
        <p:txBody>
          <a:bodyPr wrap="square">
            <a:spAutoFit/>
          </a:bodyPr>
          <a:lstStyle/>
          <a:p>
            <a:pPr marL="0" marR="0" lvl="0" indent="0" algn="just" defTabSz="91341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Widening of Foundation of affected portion</a:t>
            </a:r>
          </a:p>
          <a:p>
            <a:pPr marL="0" marR="0" lvl="0" indent="0" algn="just" defTabSz="91341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endParaRPr>
          </a:p>
          <a:p>
            <a:pPr marL="0" marR="0" lvl="0" indent="0" algn="just" defTabSz="9134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The footing of the building in north east corner within the influence zone of the tunnel was widened by following methodology :</a:t>
            </a:r>
          </a:p>
          <a:p>
            <a:pPr marL="0" marR="0" lvl="0" indent="0" algn="just" defTabSz="9134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 </a:t>
            </a:r>
          </a:p>
          <a:p>
            <a:pPr marL="342900" marR="0" lvl="0" indent="-342900" algn="just" defTabSz="913410" rtl="0" eaLnBrk="1" fontAlgn="auto" latinLnBrk="0" hangingPunct="1">
              <a:lnSpc>
                <a:spcPct val="100000"/>
              </a:lnSpc>
              <a:spcBef>
                <a:spcPts val="0"/>
              </a:spcBef>
              <a:spcAft>
                <a:spcPts val="0"/>
              </a:spcAft>
              <a:buClrTx/>
              <a:buSzTx/>
              <a:buFont typeface="+mj-lt"/>
              <a:buAutoNum type="romanLcParenR"/>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Excavation to side of the foundation in stretches </a:t>
            </a:r>
            <a:r>
              <a:rPr kumimoji="0" lang="en-US" sz="1600" b="0" i="0" u="none" strike="noStrike" kern="1200" cap="none" spc="0" normalizeH="0" baseline="0" noProof="0" dirty="0" err="1">
                <a:ln>
                  <a:noFill/>
                </a:ln>
                <a:solidFill>
                  <a:srgbClr val="000000"/>
                </a:solidFill>
                <a:effectLst/>
                <a:uLnTx/>
                <a:uFillTx/>
                <a:latin typeface="Berlin Sans FB" panose="020E0602020502020306" pitchFamily="34" charset="0"/>
                <a:ea typeface="Calibri" panose="020F0502020204030204" pitchFamily="34" charset="0"/>
                <a:cs typeface="+mn-cs"/>
              </a:rPr>
              <a:t>upto</a:t>
            </a: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 1.00m from GL.</a:t>
            </a:r>
          </a:p>
          <a:p>
            <a:pPr marL="342900" marR="0" lvl="0" indent="-342900" algn="just" defTabSz="913410" rtl="0" eaLnBrk="1" fontAlgn="auto" latinLnBrk="0" hangingPunct="1">
              <a:lnSpc>
                <a:spcPct val="100000"/>
              </a:lnSpc>
              <a:spcBef>
                <a:spcPts val="0"/>
              </a:spcBef>
              <a:spcAft>
                <a:spcPts val="0"/>
              </a:spcAft>
              <a:buClrTx/>
              <a:buSzTx/>
              <a:buFont typeface="+mj-lt"/>
              <a:buAutoNum type="romanLcParenR"/>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Anchor fastening 16mm </a:t>
            </a:r>
            <a:r>
              <a:rPr kumimoji="0" lang="en-US" sz="1600" b="0" i="0" u="none" strike="noStrike" kern="1200" cap="none" spc="0" normalizeH="0" baseline="0" noProof="0" dirty="0" err="1">
                <a:ln>
                  <a:noFill/>
                </a:ln>
                <a:solidFill>
                  <a:srgbClr val="000000"/>
                </a:solidFill>
                <a:effectLst/>
                <a:uLnTx/>
                <a:uFillTx/>
                <a:latin typeface="Berlin Sans FB" panose="020E0602020502020306" pitchFamily="34" charset="0"/>
                <a:ea typeface="Calibri" panose="020F0502020204030204" pitchFamily="34" charset="0"/>
                <a:cs typeface="+mn-cs"/>
              </a:rPr>
              <a:t>dia</a:t>
            </a: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 bars in existing foundation @ 200mm C/C horizontally and vertically.</a:t>
            </a:r>
          </a:p>
          <a:p>
            <a:pPr marL="342900" marR="0" lvl="0" indent="-342900" algn="just" defTabSz="913410" rtl="0" eaLnBrk="1" fontAlgn="auto" latinLnBrk="0" hangingPunct="1">
              <a:lnSpc>
                <a:spcPct val="100000"/>
              </a:lnSpc>
              <a:spcBef>
                <a:spcPts val="0"/>
              </a:spcBef>
              <a:spcAft>
                <a:spcPts val="0"/>
              </a:spcAft>
              <a:buClrTx/>
              <a:buSzTx/>
              <a:buFont typeface="+mj-lt"/>
              <a:buAutoNum type="romanLcParenR"/>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Roughening the side of foundation.</a:t>
            </a:r>
          </a:p>
          <a:p>
            <a:pPr marL="342900" marR="0" lvl="0" indent="-342900" algn="just" defTabSz="913410" rtl="0" eaLnBrk="1" fontAlgn="auto" latinLnBrk="0" hangingPunct="1">
              <a:lnSpc>
                <a:spcPct val="100000"/>
              </a:lnSpc>
              <a:spcBef>
                <a:spcPts val="0"/>
              </a:spcBef>
              <a:spcAft>
                <a:spcPts val="0"/>
              </a:spcAft>
              <a:buClrTx/>
              <a:buSzTx/>
              <a:buFont typeface="+mj-lt"/>
              <a:buAutoNum type="romanLcParenR"/>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100mm thick PCC M20 on compacted ground</a:t>
            </a:r>
          </a:p>
          <a:p>
            <a:pPr marL="342900" marR="0" lvl="0" indent="-342900" algn="just" defTabSz="913410" rtl="0" eaLnBrk="1" fontAlgn="auto" latinLnBrk="0" hangingPunct="1">
              <a:lnSpc>
                <a:spcPct val="100000"/>
              </a:lnSpc>
              <a:spcBef>
                <a:spcPts val="0"/>
              </a:spcBef>
              <a:spcAft>
                <a:spcPts val="0"/>
              </a:spcAft>
              <a:buClrTx/>
              <a:buSzTx/>
              <a:buFont typeface="+mj-lt"/>
              <a:buAutoNum type="romanLcParenR"/>
              <a:tabLst/>
              <a:defRPr/>
            </a:pPr>
            <a:r>
              <a:rPr kumimoji="0" lang="en-US" sz="16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Extension of foundation by 1500mm in trapezoidal shape by RCC M35.</a:t>
            </a:r>
          </a:p>
        </p:txBody>
      </p:sp>
      <p:pic>
        <p:nvPicPr>
          <p:cNvPr id="4" name="Picture 3"/>
          <p:cNvPicPr>
            <a:picLocks noChangeAspect="1"/>
          </p:cNvPicPr>
          <p:nvPr/>
        </p:nvPicPr>
        <p:blipFill>
          <a:blip r:embed="rId4"/>
          <a:stretch>
            <a:fillRect/>
          </a:stretch>
        </p:blipFill>
        <p:spPr>
          <a:xfrm>
            <a:off x="5979827" y="3446414"/>
            <a:ext cx="3011773" cy="2981463"/>
          </a:xfrm>
          <a:prstGeom prst="rect">
            <a:avLst/>
          </a:prstGeom>
          <a:ln>
            <a:solidFill>
              <a:schemeClr val="tx1"/>
            </a:solidFill>
          </a:ln>
        </p:spPr>
      </p:pic>
      <p:sp>
        <p:nvSpPr>
          <p:cNvPr id="14" name="Freeform: Shape 13"/>
          <p:cNvSpPr/>
          <p:nvPr/>
        </p:nvSpPr>
        <p:spPr>
          <a:xfrm>
            <a:off x="7787148" y="1445342"/>
            <a:ext cx="309717" cy="14748"/>
          </a:xfrm>
          <a:custGeom>
            <a:avLst/>
            <a:gdLst>
              <a:gd name="connsiteX0" fmla="*/ 309717 w 309717"/>
              <a:gd name="connsiteY0" fmla="*/ 0 h 14748"/>
              <a:gd name="connsiteX1" fmla="*/ 0 w 309717"/>
              <a:gd name="connsiteY1" fmla="*/ 14748 h 14748"/>
            </a:gdLst>
            <a:ahLst/>
            <a:cxnLst>
              <a:cxn ang="0">
                <a:pos x="connsiteX0" y="connsiteY0"/>
              </a:cxn>
              <a:cxn ang="0">
                <a:pos x="connsiteX1" y="connsiteY1"/>
              </a:cxn>
            </a:cxnLst>
            <a:rect l="l" t="t" r="r" b="b"/>
            <a:pathLst>
              <a:path w="309717" h="14748">
                <a:moveTo>
                  <a:pt x="309717" y="0"/>
                </a:moveTo>
                <a:lnTo>
                  <a:pt x="0" y="1474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ardrop 14"/>
          <p:cNvSpPr/>
          <p:nvPr/>
        </p:nvSpPr>
        <p:spPr>
          <a:xfrm rot="8824963">
            <a:off x="5979828" y="444117"/>
            <a:ext cx="3145100" cy="2999153"/>
          </a:xfrm>
          <a:prstGeom prst="teardrop">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1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le 5"/>
          <p:cNvSpPr txBox="1">
            <a:spLocks/>
          </p:cNvSpPr>
          <p:nvPr/>
        </p:nvSpPr>
        <p:spPr>
          <a:xfrm>
            <a:off x="11436" y="-30769"/>
            <a:ext cx="9145488" cy="435268"/>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marL="0" marR="0" lvl="0" indent="0" algn="ctr" defTabSz="914075"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j-ea"/>
                <a:cs typeface="+mj-cs"/>
              </a:rPr>
              <a:t>TUNNELING BELOW COLVIN COURT</a:t>
            </a:r>
          </a:p>
        </p:txBody>
      </p:sp>
      <p:pic>
        <p:nvPicPr>
          <p:cNvPr id="9" name="Picture 8" descr="kmrc.PNG"/>
          <p:cNvPicPr>
            <a:picLocks noChangeAspect="1"/>
          </p:cNvPicPr>
          <p:nvPr/>
        </p:nvPicPr>
        <p:blipFill>
          <a:blip r:embed="rId2" cstate="print"/>
          <a:stretch>
            <a:fillRect/>
          </a:stretch>
        </p:blipFill>
        <p:spPr>
          <a:xfrm>
            <a:off x="8763000" y="6502113"/>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488" y="6562203"/>
            <a:ext cx="8764488"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38799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stretch>
            <a:fillRect/>
          </a:stretch>
        </p:blipFill>
        <p:spPr>
          <a:xfrm>
            <a:off x="0" y="384027"/>
            <a:ext cx="9124927" cy="6178176"/>
          </a:xfrm>
          <a:prstGeom prst="rect">
            <a:avLst/>
          </a:prstGeom>
        </p:spPr>
      </p:pic>
      <p:pic>
        <p:nvPicPr>
          <p:cNvPr id="3" name="Picture 2"/>
          <p:cNvPicPr>
            <a:picLocks noChangeAspect="1"/>
          </p:cNvPicPr>
          <p:nvPr/>
        </p:nvPicPr>
        <p:blipFill>
          <a:blip r:embed="rId5"/>
          <a:stretch>
            <a:fillRect/>
          </a:stretch>
        </p:blipFill>
        <p:spPr>
          <a:xfrm>
            <a:off x="6019801" y="2126310"/>
            <a:ext cx="2971800" cy="4343400"/>
          </a:xfrm>
          <a:prstGeom prst="rect">
            <a:avLst/>
          </a:prstGeom>
          <a:ln>
            <a:solidFill>
              <a:schemeClr val="tx1"/>
            </a:solidFill>
          </a:ln>
        </p:spPr>
      </p:pic>
      <p:sp>
        <p:nvSpPr>
          <p:cNvPr id="10" name="Rectangle 9"/>
          <p:cNvSpPr/>
          <p:nvPr/>
        </p:nvSpPr>
        <p:spPr>
          <a:xfrm>
            <a:off x="193598" y="2133336"/>
            <a:ext cx="5715000" cy="4278094"/>
          </a:xfrm>
          <a:prstGeom prst="rect">
            <a:avLst/>
          </a:prstGeom>
          <a:solidFill>
            <a:srgbClr val="FFFF99"/>
          </a:solidFill>
          <a:ln>
            <a:solidFill>
              <a:schemeClr val="tx1"/>
            </a:solidFill>
          </a:ln>
        </p:spPr>
        <p:txBody>
          <a:bodyPr wrap="square">
            <a:spAutoFit/>
          </a:bodyPr>
          <a:lstStyle/>
          <a:p>
            <a:pPr marL="0" marR="0" lvl="0" indent="0" algn="just" defTabSz="91341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Supporting System &amp; Propping in Vulnerable Location</a:t>
            </a:r>
          </a:p>
          <a:p>
            <a:pPr marL="0" marR="0" lvl="0" indent="0" algn="just" defTabSz="91341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 </a:t>
            </a:r>
          </a:p>
          <a:p>
            <a:pPr marL="0" marR="0" lvl="0" indent="0" algn="just" defTabSz="913410" rtl="0" eaLnBrk="1" fontAlgn="auto" latinLnBrk="0" hangingPunct="1">
              <a:lnSpc>
                <a:spcPct val="100000"/>
              </a:lnSpc>
              <a:spcBef>
                <a:spcPts val="0"/>
              </a:spcBef>
              <a:spcAft>
                <a:spcPts val="82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Slabs, arches, columns etc. supported using staging (such as cup lock system, use of tie rods, temporary or permanent propping, wrapping of columns etc.) within 25 m on either sides of bored tunnel. </a:t>
            </a:r>
          </a:p>
          <a:p>
            <a:pPr marL="0" marR="0" lvl="0" indent="0" algn="just" defTabSz="913410" rtl="0" eaLnBrk="1" fontAlgn="auto" latinLnBrk="0" hangingPunct="1">
              <a:lnSpc>
                <a:spcPct val="100000"/>
              </a:lnSpc>
              <a:spcBef>
                <a:spcPts val="0"/>
              </a:spcBef>
              <a:spcAft>
                <a:spcPts val="82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Vertical propping at critical load transfer locations as an alternative load path. These supports should have jacking facility to ensure a positive support at all times. </a:t>
            </a:r>
          </a:p>
          <a:p>
            <a:pPr marL="0" marR="0" lvl="0" indent="0" algn="just" defTabSz="913410" rtl="0" eaLnBrk="1" fontAlgn="auto" latinLnBrk="0" hangingPunct="1">
              <a:lnSpc>
                <a:spcPct val="100000"/>
              </a:lnSpc>
              <a:spcBef>
                <a:spcPts val="0"/>
              </a:spcBef>
              <a:spcAft>
                <a:spcPts val="82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endParaRPr>
          </a:p>
          <a:p>
            <a:pPr marL="0" marR="0" lvl="0" indent="0" algn="just" defTabSz="913410" rtl="0" eaLnBrk="1" fontAlgn="auto" latinLnBrk="0" hangingPunct="1">
              <a:lnSpc>
                <a:spcPct val="100000"/>
              </a:lnSpc>
              <a:spcBef>
                <a:spcPts val="0"/>
              </a:spcBef>
              <a:spcAft>
                <a:spcPts val="82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erlin Sans FB" panose="020E0602020502020306" pitchFamily="34" charset="0"/>
                <a:ea typeface="Calibri" panose="020F0502020204030204" pitchFamily="34" charset="0"/>
                <a:cs typeface="+mn-cs"/>
              </a:rPr>
              <a:t>Vulnerable location of staircase in South west corner as well as balcony at the back side were proposed to be supported and propped.</a:t>
            </a:r>
          </a:p>
        </p:txBody>
      </p:sp>
      <p:sp>
        <p:nvSpPr>
          <p:cNvPr id="12" name="Title 5"/>
          <p:cNvSpPr txBox="1">
            <a:spLocks/>
          </p:cNvSpPr>
          <p:nvPr/>
        </p:nvSpPr>
        <p:spPr>
          <a:xfrm>
            <a:off x="11436" y="-30769"/>
            <a:ext cx="9145488" cy="435268"/>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marL="0" marR="0" lvl="0" indent="0" algn="ctr" defTabSz="914075"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j-ea"/>
                <a:cs typeface="+mj-cs"/>
              </a:rPr>
              <a:t>TUNNELING BELOW COLVIN COURT</a:t>
            </a:r>
          </a:p>
        </p:txBody>
      </p:sp>
      <p:pic>
        <p:nvPicPr>
          <p:cNvPr id="9" name="Picture 8" descr="kmrc.PNG"/>
          <p:cNvPicPr>
            <a:picLocks noChangeAspect="1"/>
          </p:cNvPicPr>
          <p:nvPr/>
        </p:nvPicPr>
        <p:blipFill>
          <a:blip r:embed="rId3" cstate="print"/>
          <a:stretch>
            <a:fillRect/>
          </a:stretch>
        </p:blipFill>
        <p:spPr>
          <a:xfrm>
            <a:off x="8763000" y="6502113"/>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488" y="6562203"/>
            <a:ext cx="8764488"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39375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mrc.PNG"/>
          <p:cNvPicPr>
            <a:picLocks noChangeAspect="1"/>
          </p:cNvPicPr>
          <p:nvPr/>
        </p:nvPicPr>
        <p:blipFill>
          <a:blip r:embed="rId2"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52400" y="533400"/>
            <a:ext cx="4114800" cy="2554545"/>
          </a:xfrm>
          <a:prstGeom prst="rect">
            <a:avLst/>
          </a:prstGeom>
          <a:solidFill>
            <a:srgbClr val="FFFF99"/>
          </a:solidFill>
          <a:ln>
            <a:solidFill>
              <a:schemeClr val="tx1"/>
            </a:solidFill>
          </a:ln>
        </p:spPr>
        <p:txBody>
          <a:bodyPr wrap="square">
            <a:spAutoFit/>
          </a:bodyPr>
          <a:lstStyle/>
          <a:p>
            <a:pPr marL="0" marR="0" lvl="0" indent="0" algn="just" defTabSz="91341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rPr>
              <a:t>Injection pressure grouting has been done with cementitious material through grout holes in ground level around the foundation @ 1m c/c during and after passage of tunnel. This grouting yielded considerable result as consumption of grout was considerably high.</a:t>
            </a:r>
          </a:p>
        </p:txBody>
      </p:sp>
      <p:pic>
        <p:nvPicPr>
          <p:cNvPr id="12" name="Picture 11"/>
          <p:cNvPicPr/>
          <p:nvPr/>
        </p:nvPicPr>
        <p:blipFill>
          <a:blip r:embed="rId3">
            <a:extLst>
              <a:ext uri="{28A0092B-C50C-407E-A947-70E740481C1C}">
                <a14:useLocalDpi xmlns:a14="http://schemas.microsoft.com/office/drawing/2010/main" xmlns="" val="0"/>
              </a:ext>
            </a:extLst>
          </a:blip>
          <a:srcRect/>
          <a:stretch>
            <a:fillRect/>
          </a:stretch>
        </p:blipFill>
        <p:spPr bwMode="auto">
          <a:xfrm>
            <a:off x="4419601" y="533400"/>
            <a:ext cx="4572000" cy="5791200"/>
          </a:xfrm>
          <a:prstGeom prst="rect">
            <a:avLst/>
          </a:prstGeom>
          <a:noFill/>
          <a:ln>
            <a:solidFill>
              <a:schemeClr val="tx1"/>
            </a:solidFill>
          </a:ln>
        </p:spPr>
      </p:pic>
      <p:sp>
        <p:nvSpPr>
          <p:cNvPr id="11" name="Title 5"/>
          <p:cNvSpPr txBox="1">
            <a:spLocks/>
          </p:cNvSpPr>
          <p:nvPr/>
        </p:nvSpPr>
        <p:spPr>
          <a:xfrm>
            <a:off x="11436" y="-30769"/>
            <a:ext cx="9145488" cy="435268"/>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marL="0" marR="0" lvl="0" indent="0" algn="ctr" defTabSz="914075"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Berlin Sans FB" panose="020E0602020502020306" pitchFamily="34" charset="0"/>
                <a:ea typeface="+mj-ea"/>
                <a:cs typeface="+mj-cs"/>
              </a:rPr>
              <a:t>TUNNELING BELOW COLVIN COURT</a:t>
            </a:r>
          </a:p>
        </p:txBody>
      </p:sp>
      <p:pic>
        <p:nvPicPr>
          <p:cNvPr id="9" name="Picture 8" descr="kmrc.PNG"/>
          <p:cNvPicPr>
            <a:picLocks noChangeAspect="1"/>
          </p:cNvPicPr>
          <p:nvPr/>
        </p:nvPicPr>
        <p:blipFill>
          <a:blip r:embed="rId2" cstate="print"/>
          <a:stretch>
            <a:fillRect/>
          </a:stretch>
        </p:blipFill>
        <p:spPr>
          <a:xfrm>
            <a:off x="8763000" y="6502113"/>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488" y="6562203"/>
            <a:ext cx="8764488"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27449509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0" y="1"/>
            <a:ext cx="9144000" cy="129704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4000" b="1" u="sng" dirty="0" smtClean="0">
                <a:solidFill>
                  <a:srgbClr val="FFC000"/>
                </a:solidFill>
              </a:rPr>
              <a:t>Challenges of </a:t>
            </a:r>
            <a:r>
              <a:rPr lang="en-US" sz="4000" b="1" u="sng" dirty="0" err="1" smtClean="0">
                <a:solidFill>
                  <a:srgbClr val="FFC000"/>
                </a:solidFill>
              </a:rPr>
              <a:t>Tunnelling</a:t>
            </a:r>
            <a:r>
              <a:rPr lang="en-US" sz="4000" b="1" u="sng" dirty="0" smtClean="0">
                <a:solidFill>
                  <a:srgbClr val="FFC000"/>
                </a:solidFill>
              </a:rPr>
              <a:t> in </a:t>
            </a:r>
          </a:p>
          <a:p>
            <a:pPr defTabSz="914075"/>
            <a:r>
              <a:rPr lang="en-US" sz="4000" b="1" u="sng" dirty="0" smtClean="0">
                <a:solidFill>
                  <a:srgbClr val="FFC000"/>
                </a:solidFill>
              </a:rPr>
              <a:t>East - West Metro Kolkata</a:t>
            </a:r>
            <a:endParaRPr lang="en-US" sz="2000" dirty="0">
              <a:solidFill>
                <a:srgbClr val="FFC000"/>
              </a:solidFill>
              <a:latin typeface="Berlin Sans FB" panose="020E0602020502020306" pitchFamily="34" charset="0"/>
            </a:endParaRPr>
          </a:p>
        </p:txBody>
      </p:sp>
      <p:pic>
        <p:nvPicPr>
          <p:cNvPr id="5" name="Picture 4" descr="kmrc.PNG"/>
          <p:cNvPicPr>
            <a:picLocks noChangeAspect="1"/>
          </p:cNvPicPr>
          <p:nvPr/>
        </p:nvPicPr>
        <p:blipFill>
          <a:blip r:embed="rId3"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pic>
        <p:nvPicPr>
          <p:cNvPr id="9" name="Picture 8" descr="kmrc.PNG"/>
          <p:cNvPicPr>
            <a:picLocks noChangeAspect="1"/>
          </p:cNvPicPr>
          <p:nvPr/>
        </p:nvPicPr>
        <p:blipFill>
          <a:blip r:embed="rId4"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3"/>
          <p:cNvPicPr>
            <a:picLocks noGrp="1"/>
          </p:cNvPicPr>
          <p:nvPr>
            <p:ph idx="1"/>
          </p:nvPr>
        </p:nvPicPr>
        <p:blipFill>
          <a:blip r:embed="rId5">
            <a:extLst>
              <a:ext uri="{28A0092B-C50C-407E-A947-70E740481C1C}">
                <a14:useLocalDpi xmlns:a14="http://schemas.microsoft.com/office/drawing/2010/main" xmlns="" val="0"/>
              </a:ext>
            </a:extLst>
          </a:blip>
          <a:srcRect/>
          <a:stretch>
            <a:fillRect/>
          </a:stretch>
        </p:blipFill>
        <p:spPr bwMode="auto">
          <a:xfrm>
            <a:off x="357158" y="1643050"/>
            <a:ext cx="8501090" cy="4643470"/>
          </a:xfrm>
          <a:prstGeom prst="rect">
            <a:avLst/>
          </a:prstGeom>
          <a:noFill/>
          <a:ln>
            <a:noFill/>
          </a:ln>
        </p:spPr>
      </p:pic>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373712"/>
            <a:ext cx="6175513" cy="48070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6404113" y="499170"/>
            <a:ext cx="2743200" cy="3539430"/>
          </a:xfrm>
          <a:prstGeom prst="rect">
            <a:avLst/>
          </a:prstGeom>
          <a:noFill/>
        </p:spPr>
        <p:txBody>
          <a:bodyPr wrap="square" rtlCol="0">
            <a:spAutoFit/>
          </a:bodyPr>
          <a:lstStyle/>
          <a:p>
            <a:r>
              <a:rPr lang="en-US" sz="2800" b="1" i="1" dirty="0">
                <a:solidFill>
                  <a:prstClr val="black"/>
                </a:solidFill>
                <a:latin typeface="Times New Roman"/>
                <a:ea typeface="Times New Roman"/>
                <a:cs typeface="Arial"/>
              </a:rPr>
              <a:t>“Adding highway </a:t>
            </a:r>
            <a:r>
              <a:rPr lang="en-US" sz="2800" b="1" i="1" dirty="0" smtClean="0">
                <a:solidFill>
                  <a:prstClr val="black"/>
                </a:solidFill>
                <a:latin typeface="Times New Roman"/>
                <a:ea typeface="Times New Roman"/>
                <a:cs typeface="Arial"/>
              </a:rPr>
              <a:t>   lanes to </a:t>
            </a:r>
            <a:r>
              <a:rPr lang="en-US" sz="2800" b="1" i="1" dirty="0">
                <a:solidFill>
                  <a:prstClr val="black"/>
                </a:solidFill>
                <a:latin typeface="Times New Roman"/>
                <a:ea typeface="Times New Roman"/>
                <a:cs typeface="Arial"/>
              </a:rPr>
              <a:t>deal with traffic </a:t>
            </a:r>
            <a:r>
              <a:rPr lang="en-US" sz="2800" b="1" i="1" dirty="0" smtClean="0">
                <a:solidFill>
                  <a:prstClr val="black"/>
                </a:solidFill>
                <a:latin typeface="Times New Roman"/>
                <a:ea typeface="Times New Roman"/>
                <a:cs typeface="Arial"/>
              </a:rPr>
              <a:t>congestion </a:t>
            </a:r>
            <a:r>
              <a:rPr lang="en-US" sz="2800" b="1" i="1" dirty="0">
                <a:solidFill>
                  <a:prstClr val="black"/>
                </a:solidFill>
                <a:latin typeface="Times New Roman"/>
                <a:ea typeface="Times New Roman"/>
                <a:cs typeface="Arial"/>
              </a:rPr>
              <a:t>is </a:t>
            </a:r>
            <a:r>
              <a:rPr lang="en-US" sz="2800" b="1" i="1" dirty="0" smtClean="0">
                <a:solidFill>
                  <a:prstClr val="black"/>
                </a:solidFill>
                <a:latin typeface="Times New Roman"/>
                <a:ea typeface="Times New Roman"/>
                <a:cs typeface="Arial"/>
              </a:rPr>
              <a:t>like </a:t>
            </a:r>
            <a:r>
              <a:rPr lang="en-US" sz="2800" b="1" i="1" dirty="0">
                <a:solidFill>
                  <a:prstClr val="black"/>
                </a:solidFill>
                <a:latin typeface="Times New Roman"/>
                <a:ea typeface="Times New Roman"/>
                <a:cs typeface="Arial"/>
              </a:rPr>
              <a:t>loosening your belt to cure obesity</a:t>
            </a:r>
            <a:r>
              <a:rPr lang="en-US" sz="2800" b="1" i="1" dirty="0" smtClean="0">
                <a:solidFill>
                  <a:prstClr val="black"/>
                </a:solidFill>
                <a:latin typeface="Times New Roman"/>
                <a:ea typeface="Times New Roman"/>
                <a:cs typeface="Arial"/>
              </a:rPr>
              <a:t>.”</a:t>
            </a:r>
            <a:endParaRPr lang="en-US" sz="2800" b="1"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19801" y="4038600"/>
            <a:ext cx="3127512" cy="2422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TRANSPORTATION SCENARIO IN KOLKATA</a:t>
            </a:r>
            <a:endParaRPr lang="en-US" sz="2000" dirty="0">
              <a:solidFill>
                <a:srgbClr val="FFFF00"/>
              </a:solidFill>
              <a:latin typeface="Berlin Sans FB" panose="020E0602020502020306" pitchFamily="34" charset="0"/>
            </a:endParaRPr>
          </a:p>
        </p:txBody>
      </p:sp>
      <p:sp>
        <p:nvSpPr>
          <p:cNvPr id="11" name="TextBox 10"/>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smtClean="0">
                <a:ln>
                  <a:noFill/>
                </a:ln>
                <a:solidFill>
                  <a:srgbClr val="FFFF00"/>
                </a:solidFill>
                <a:effectLst/>
                <a:uLnTx/>
                <a:uFillTx/>
              </a:rPr>
              <a:t> Challenges in Tunneling in East West Metro Kolkata  </a:t>
            </a:r>
          </a:p>
        </p:txBody>
      </p:sp>
      <p:pic>
        <p:nvPicPr>
          <p:cNvPr id="8" name="Picture 7" descr="kmrc.PNG"/>
          <p:cNvPicPr>
            <a:picLocks noChangeAspect="1"/>
          </p:cNvPicPr>
          <p:nvPr/>
        </p:nvPicPr>
        <p:blipFill>
          <a:blip r:embed="rId5"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3397991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D:\Project Photos\UG2 18-08-14\Completed Walkway for Drive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152400"/>
            <a:ext cx="88392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295400" y="6248409"/>
            <a:ext cx="7848600" cy="5238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91341" tIns="45675" rIns="91341" bIns="45675">
            <a:spAutoFit/>
          </a:bodyPr>
          <a:lstStyle/>
          <a:p>
            <a:pPr algn="ctr">
              <a:defRPr/>
            </a:pPr>
            <a:r>
              <a:rPr lang="en-US" sz="28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Completed Tunnel </a:t>
            </a:r>
            <a:r>
              <a:rPr lang="en-US" sz="2800" b="1"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8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descr="kmrc.PNG"/>
          <p:cNvPicPr>
            <a:picLocks noChangeAspect="1"/>
          </p:cNvPicPr>
          <p:nvPr/>
        </p:nvPicPr>
        <p:blipFill>
          <a:blip r:embed="rId4" cstate="print"/>
          <a:stretch>
            <a:fillRect/>
          </a:stretch>
        </p:blipFill>
        <p:spPr>
          <a:xfrm>
            <a:off x="8799444" y="6328303"/>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6965164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457200"/>
            <a:ext cx="8991600" cy="6400800"/>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r>
              <a:rPr lang="en-IN" sz="2800" b="1" i="1" dirty="0" err="1" smtClean="0"/>
              <a:t>Tunneling</a:t>
            </a:r>
            <a:r>
              <a:rPr lang="en-IN" sz="2800" b="1" i="1" dirty="0" smtClean="0"/>
              <a:t> </a:t>
            </a:r>
            <a:r>
              <a:rPr lang="en-IN" sz="2800" b="1" i="1" dirty="0"/>
              <a:t>for East-West Metro Line faces technological challenges </a:t>
            </a:r>
            <a:r>
              <a:rPr lang="en-IN" sz="2800" b="1" i="1" dirty="0" smtClean="0"/>
              <a:t>due to</a:t>
            </a:r>
          </a:p>
          <a:p>
            <a:endParaRPr lang="en-IN" sz="2800" b="1" i="1" dirty="0"/>
          </a:p>
          <a:p>
            <a:pPr marL="457200" indent="-457200">
              <a:buFontTx/>
              <a:buChar char="-"/>
            </a:pPr>
            <a:r>
              <a:rPr lang="en-IN" sz="2800" b="1" i="1" dirty="0" err="1" smtClean="0"/>
              <a:t>conjested</a:t>
            </a:r>
            <a:r>
              <a:rPr lang="en-IN" sz="2800" b="1" i="1" dirty="0" smtClean="0"/>
              <a:t> </a:t>
            </a:r>
            <a:r>
              <a:rPr lang="en-IN" sz="2800" b="1" i="1" dirty="0"/>
              <a:t>city with narrow Right Of Way. </a:t>
            </a:r>
            <a:endParaRPr lang="en-IN" sz="2800" b="1" i="1" dirty="0" smtClean="0"/>
          </a:p>
          <a:p>
            <a:endParaRPr lang="en-IN" sz="2800" b="1" i="1" dirty="0"/>
          </a:p>
          <a:p>
            <a:pPr marL="457200" indent="-457200">
              <a:buFontTx/>
              <a:buChar char="-"/>
            </a:pPr>
            <a:r>
              <a:rPr lang="en-IN" sz="2800" b="1" i="1" dirty="0"/>
              <a:t>Underground </a:t>
            </a:r>
            <a:r>
              <a:rPr lang="en-IN" sz="2800" b="1" i="1" dirty="0" err="1"/>
              <a:t>tunneling</a:t>
            </a:r>
            <a:r>
              <a:rPr lang="en-IN" sz="2800" b="1" i="1" dirty="0"/>
              <a:t> in soft clayey soil imposes considerable technical concerns. </a:t>
            </a:r>
            <a:endParaRPr lang="en-IN" sz="2800" b="1" i="1" dirty="0" smtClean="0"/>
          </a:p>
          <a:p>
            <a:endParaRPr lang="en-IN" sz="2800" b="1" i="1" dirty="0"/>
          </a:p>
          <a:p>
            <a:pPr marL="457200" indent="-457200">
              <a:buFontTx/>
              <a:buChar char="-"/>
            </a:pPr>
            <a:r>
              <a:rPr lang="en-IN" sz="2800" b="1" i="1" dirty="0"/>
              <a:t>Proper control of ground settlement and management of distress in buildings are demanded in such situations</a:t>
            </a:r>
            <a:r>
              <a:rPr lang="en-IN" sz="2800" b="1" i="1" dirty="0" smtClean="0"/>
              <a:t>.</a:t>
            </a:r>
          </a:p>
          <a:p>
            <a:r>
              <a:rPr lang="en-IN" sz="2800" b="1" i="1" dirty="0" smtClean="0"/>
              <a:t> </a:t>
            </a:r>
            <a:endParaRPr lang="en-IN" sz="2800" b="1" i="1" dirty="0"/>
          </a:p>
          <a:p>
            <a:pPr marL="457200" indent="-457200">
              <a:buFontTx/>
              <a:buChar char="-"/>
            </a:pPr>
            <a:r>
              <a:rPr lang="en-IN" sz="2800" b="1" i="1" dirty="0"/>
              <a:t>Proper coordination between TBM operation &amp; monitoring of distress/settlement above ground is key to success</a:t>
            </a:r>
          </a:p>
          <a:p>
            <a:pPr marL="342531" indent="-342531">
              <a:spcBef>
                <a:spcPct val="20000"/>
              </a:spcBef>
              <a:defRPr/>
            </a:pPr>
            <a:endParaRPr lang="en-US" sz="3200" dirty="0" smtClean="0">
              <a:solidFill>
                <a:srgbClr val="002060"/>
              </a:solidFill>
              <a:latin typeface="Berlin Sans FB" pitchFamily="34" charset="0"/>
            </a:endParaRPr>
          </a:p>
          <a:p>
            <a:pPr marL="342531" indent="-342531">
              <a:spcBef>
                <a:spcPct val="20000"/>
              </a:spcBef>
              <a:buFont typeface="Wingdings" pitchFamily="2" charset="2"/>
              <a:buChar char="v"/>
              <a:defRPr/>
            </a:pPr>
            <a:endParaRPr lang="en-US" sz="2400" dirty="0">
              <a:solidFill>
                <a:prstClr val="black"/>
              </a:solidFill>
            </a:endParaRPr>
          </a:p>
          <a:p>
            <a:pPr marL="342531" indent="-342531">
              <a:spcBef>
                <a:spcPct val="20000"/>
              </a:spcBef>
              <a:buFont typeface="Arial" pitchFamily="34" charset="0"/>
              <a:buChar char="•"/>
              <a:defRPr/>
            </a:pPr>
            <a:endParaRPr lang="en-US" sz="2400" dirty="0">
              <a:solidFill>
                <a:prstClr val="black"/>
              </a:solidFill>
            </a:endParaRPr>
          </a:p>
        </p:txBody>
      </p:sp>
      <p:sp>
        <p:nvSpPr>
          <p:cNvPr id="8" name="Title 5"/>
          <p:cNvSpPr txBox="1">
            <a:spLocks/>
          </p:cNvSpPr>
          <p:nvPr/>
        </p:nvSpPr>
        <p:spPr>
          <a:xfrm>
            <a:off x="-1488" y="0"/>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CONCLUSION</a:t>
            </a:r>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488" y="6562203"/>
            <a:ext cx="8764488"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19676884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714356"/>
            <a:ext cx="8991600" cy="6143644"/>
          </a:xfrm>
          <a:prstGeom prst="rect">
            <a:avLst/>
          </a:prstGeom>
          <a:solidFill>
            <a:schemeClr val="accent6">
              <a:lumMod val="20000"/>
              <a:lumOff val="80000"/>
            </a:schemeClr>
          </a:solidFill>
          <a:ln/>
        </p:spPr>
        <p:style>
          <a:lnRef idx="1">
            <a:schemeClr val="accent4"/>
          </a:lnRef>
          <a:fillRef idx="2">
            <a:schemeClr val="accent4"/>
          </a:fillRef>
          <a:effectRef idx="1">
            <a:schemeClr val="accent4"/>
          </a:effectRef>
          <a:fontRef idx="minor">
            <a:schemeClr val="dk1"/>
          </a:fontRef>
        </p:style>
        <p:txBody>
          <a:bodyPr lIns="91341" tIns="45675" rIns="91341" bIns="45675"/>
          <a:lstStyle/>
          <a:p>
            <a:endParaRPr lang="en-IN" sz="2400" dirty="0"/>
          </a:p>
        </p:txBody>
      </p:sp>
      <p:sp>
        <p:nvSpPr>
          <p:cNvPr id="8" name="Title 5"/>
          <p:cNvSpPr txBox="1">
            <a:spLocks/>
          </p:cNvSpPr>
          <p:nvPr/>
        </p:nvSpPr>
        <p:spPr>
          <a:xfrm>
            <a:off x="-1488" y="0"/>
            <a:ext cx="9145488" cy="681489"/>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endParaRPr lang="en-US" sz="2000" dirty="0" smtClean="0">
              <a:solidFill>
                <a:srgbClr val="FFFF00"/>
              </a:solidFill>
              <a:latin typeface="Berlin Sans FB" panose="020E0602020502020306" pitchFamily="34" charset="0"/>
            </a:endParaRPr>
          </a:p>
          <a:p>
            <a:pPr defTabSz="914075"/>
            <a:endParaRPr lang="en-US" sz="2000" dirty="0">
              <a:solidFill>
                <a:srgbClr val="FFFF00"/>
              </a:solidFill>
              <a:latin typeface="Berlin Sans FB" panose="020E0602020502020306" pitchFamily="34" charset="0"/>
            </a:endParaRPr>
          </a:p>
        </p:txBody>
      </p:sp>
      <p:pic>
        <p:nvPicPr>
          <p:cNvPr id="5" name="Picture 4" descr="kmrc.PNG"/>
          <p:cNvPicPr>
            <a:picLocks noChangeAspect="1"/>
          </p:cNvPicPr>
          <p:nvPr/>
        </p:nvPicPr>
        <p:blipFill>
          <a:blip r:embed="rId2" cstate="print"/>
          <a:stretch>
            <a:fillRect/>
          </a:stretch>
        </p:blipFill>
        <p:spPr>
          <a:xfrm>
            <a:off x="8534400" y="0"/>
            <a:ext cx="666030" cy="625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pic>
        <p:nvPicPr>
          <p:cNvPr id="9" name="Picture 8"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itle 1"/>
          <p:cNvSpPr>
            <a:spLocks noGrp="1"/>
          </p:cNvSpPr>
          <p:nvPr>
            <p:ph type="title"/>
          </p:nvPr>
        </p:nvSpPr>
        <p:spPr>
          <a:xfrm>
            <a:off x="457200" y="0"/>
            <a:ext cx="8229600" cy="714356"/>
          </a:xfrm>
        </p:spPr>
        <p:txBody>
          <a:bodyPr>
            <a:normAutofit fontScale="90000"/>
          </a:bodyPr>
          <a:lstStyle/>
          <a:p>
            <a:r>
              <a:rPr lang="en-IN" dirty="0" smtClean="0">
                <a:solidFill>
                  <a:srgbClr val="FFC000"/>
                </a:solidFill>
              </a:rPr>
              <a:t>CONCLUSION</a:t>
            </a:r>
            <a:endParaRPr lang="en-IN" dirty="0">
              <a:solidFill>
                <a:srgbClr val="FFC000"/>
              </a:solidFill>
            </a:endParaRPr>
          </a:p>
        </p:txBody>
      </p:sp>
      <p:sp>
        <p:nvSpPr>
          <p:cNvPr id="11" name="Content Placeholder 2"/>
          <p:cNvSpPr>
            <a:spLocks noGrp="1"/>
          </p:cNvSpPr>
          <p:nvPr>
            <p:ph idx="1"/>
          </p:nvPr>
        </p:nvSpPr>
        <p:spPr>
          <a:xfrm>
            <a:off x="214282" y="1000108"/>
            <a:ext cx="8472518" cy="5126055"/>
          </a:xfrm>
        </p:spPr>
        <p:txBody>
          <a:bodyPr>
            <a:normAutofit fontScale="85000" lnSpcReduction="20000"/>
          </a:bodyPr>
          <a:lstStyle/>
          <a:p>
            <a:pPr marL="449263" indent="-449263" algn="just">
              <a:buFont typeface="Wingdings" pitchFamily="2" charset="2"/>
              <a:buChar char="Ø"/>
            </a:pPr>
            <a:r>
              <a:rPr lang="en-US" sz="3000" b="1" i="1" dirty="0" smtClean="0"/>
              <a:t>The </a:t>
            </a:r>
            <a:r>
              <a:rPr lang="en-US" sz="3000" b="1" i="1" dirty="0" err="1"/>
              <a:t>tunnelling</a:t>
            </a:r>
            <a:r>
              <a:rPr lang="en-US" sz="3000" b="1" i="1" dirty="0"/>
              <a:t> has been successfully done under the </a:t>
            </a:r>
            <a:r>
              <a:rPr lang="en-US" sz="3000" b="1" i="1" dirty="0" err="1"/>
              <a:t>colvin</a:t>
            </a:r>
            <a:r>
              <a:rPr lang="en-US" sz="3000" b="1" i="1" dirty="0"/>
              <a:t> court building . </a:t>
            </a:r>
            <a:endParaRPr lang="en-US" sz="3000" b="1" i="1" dirty="0" smtClean="0"/>
          </a:p>
          <a:p>
            <a:pPr marL="0" indent="0" algn="just">
              <a:buNone/>
            </a:pPr>
            <a:endParaRPr lang="en-US" sz="3000" b="1" i="1" dirty="0" smtClean="0"/>
          </a:p>
          <a:p>
            <a:pPr marL="449263" indent="-449263" algn="just">
              <a:buFont typeface="Wingdings" pitchFamily="2" charset="2"/>
              <a:buChar char="Ø"/>
            </a:pPr>
            <a:r>
              <a:rPr lang="en-US" sz="3000" b="1" i="1" dirty="0" smtClean="0"/>
              <a:t>All </a:t>
            </a:r>
            <a:r>
              <a:rPr lang="en-US" sz="3000" b="1" i="1" dirty="0"/>
              <a:t>the shifted residents have been  brought back after repairing the minor cracks . </a:t>
            </a:r>
            <a:endParaRPr lang="en-US" sz="3000" b="1" i="1" dirty="0" smtClean="0"/>
          </a:p>
          <a:p>
            <a:pPr marL="0" indent="0" algn="just">
              <a:buNone/>
            </a:pPr>
            <a:endParaRPr lang="en-US" sz="3000" b="1" i="1" dirty="0" smtClean="0"/>
          </a:p>
          <a:p>
            <a:pPr marL="449263" indent="-449263" algn="just">
              <a:buFont typeface="Wingdings" pitchFamily="2" charset="2"/>
              <a:buChar char="Ø"/>
            </a:pPr>
            <a:r>
              <a:rPr lang="en-US" sz="3000" b="1" i="1" dirty="0" smtClean="0"/>
              <a:t>This </a:t>
            </a:r>
            <a:r>
              <a:rPr lang="en-US" sz="3000" b="1" i="1" dirty="0"/>
              <a:t>has motivated the Team/KMRCL </a:t>
            </a:r>
            <a:r>
              <a:rPr lang="en-US" sz="3000" b="1" i="1" dirty="0" smtClean="0"/>
              <a:t>to </a:t>
            </a:r>
            <a:r>
              <a:rPr lang="en-US" sz="3000" b="1" i="1" dirty="0"/>
              <a:t>face the challenges ahead – crossing below the </a:t>
            </a:r>
            <a:r>
              <a:rPr lang="en-US" sz="3000" b="1" i="1" dirty="0" err="1"/>
              <a:t>Bankim</a:t>
            </a:r>
            <a:r>
              <a:rPr lang="en-US" sz="3000" b="1" i="1" dirty="0"/>
              <a:t> </a:t>
            </a:r>
            <a:r>
              <a:rPr lang="en-US" sz="3000" b="1" i="1" dirty="0" err="1"/>
              <a:t>Setu</a:t>
            </a:r>
            <a:r>
              <a:rPr lang="en-US" sz="3000" b="1" i="1" dirty="0"/>
              <a:t> , Howrah Yard &amp; Platforms , office of DRM/HWH – more than 100 years old masonry building </a:t>
            </a:r>
            <a:endParaRPr lang="en-US" sz="3000" b="1" i="1" dirty="0" smtClean="0"/>
          </a:p>
          <a:p>
            <a:pPr marL="449263" indent="-449263" algn="just">
              <a:buNone/>
            </a:pPr>
            <a:endParaRPr lang="en-US" sz="3000" b="1" i="1" dirty="0" smtClean="0"/>
          </a:p>
          <a:p>
            <a:pPr marL="449263" indent="-449263" algn="just">
              <a:buFont typeface="Wingdings" pitchFamily="2" charset="2"/>
              <a:buChar char="Ø"/>
            </a:pPr>
            <a:r>
              <a:rPr lang="en-US" sz="3000" b="1" i="1" dirty="0" smtClean="0"/>
              <a:t>and </a:t>
            </a:r>
            <a:r>
              <a:rPr lang="en-US" sz="3000" b="1" i="1" dirty="0"/>
              <a:t>finally the mighty river Hooghly.  </a:t>
            </a:r>
            <a:endParaRPr lang="en-IN" sz="3000" dirty="0"/>
          </a:p>
          <a:p>
            <a:pPr marL="0" indent="0">
              <a:buNone/>
            </a:pPr>
            <a:r>
              <a:rPr lang="en-US" sz="3000" dirty="0"/>
              <a:t> </a:t>
            </a:r>
            <a:endParaRPr lang="en-IN" sz="3000" dirty="0"/>
          </a:p>
          <a:p>
            <a:endParaRPr lang="en-IN" dirty="0"/>
          </a:p>
        </p:txBody>
      </p:sp>
    </p:spTree>
    <p:extLst>
      <p:ext uri="{BB962C8B-B14F-4D97-AF65-F5344CB8AC3E}">
        <p14:creationId xmlns:p14="http://schemas.microsoft.com/office/powerpoint/2010/main" xmlns="" val="11277726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1143000" y="2438409"/>
            <a:ext cx="6477000" cy="1806575"/>
          </a:xfrm>
          <a:prstGeom prst="rect">
            <a:avLst/>
          </a:prstGeom>
          <a:noFill/>
          <a:ln w="9525">
            <a:noFill/>
            <a:miter lim="800000"/>
            <a:headEnd/>
            <a:tailEnd/>
          </a:ln>
          <a:effectLst>
            <a:outerShdw dist="35921" dir="2700000" algn="ctr" rotWithShape="0">
              <a:schemeClr val="tx1"/>
            </a:outerShdw>
          </a:effectLst>
        </p:spPr>
        <p:txBody>
          <a:bodyPr lIns="37163" tIns="18581" rIns="37163" bIns="18581">
            <a:spAutoFit/>
          </a:bodyPr>
          <a:lstStyle/>
          <a:p>
            <a:pPr algn="ctr" defTabSz="743731">
              <a:defRPr/>
            </a:pPr>
            <a:r>
              <a:rPr lang="en-US" sz="11500" b="1" dirty="0">
                <a:solidFill>
                  <a:srgbClr val="0070C0"/>
                </a:solidFill>
                <a:latin typeface="Bernard MT Condensed" pitchFamily="18" charset="0"/>
                <a:cs typeface="Arial" pitchFamily="34" charset="0"/>
              </a:rPr>
              <a:t>Thank You</a:t>
            </a:r>
          </a:p>
        </p:txBody>
      </p:sp>
      <p:pic>
        <p:nvPicPr>
          <p:cNvPr id="3" name="Picture 2" descr="kmrc.PNG"/>
          <p:cNvPicPr>
            <a:picLocks noChangeAspect="1"/>
          </p:cNvPicPr>
          <p:nvPr/>
        </p:nvPicPr>
        <p:blipFill>
          <a:blip r:embed="rId3" cstate="print"/>
          <a:stretch>
            <a:fillRect/>
          </a:stretch>
        </p:blipFill>
        <p:spPr>
          <a:xfrm>
            <a:off x="3733800" y="1066800"/>
            <a:ext cx="1447800"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73319424"/>
      </p:ext>
    </p:extLst>
  </p:cSld>
  <p:clrMapOvr>
    <a:masterClrMapping/>
  </p:clrMapOvr>
  <mc:AlternateContent xmlns:mc="http://schemas.openxmlformats.org/markup-compatibility/2006">
    <mc:Choice xmlns:p14="http://schemas.microsoft.com/office/powerpoint/2010/main" xmlns="" Requires="p14">
      <p:transition spd="slow" p14:dur="1600" advClick="0" advTm="4000">
        <p:blinds dir="vert"/>
      </p:transition>
    </mc:Choice>
    <mc:Fallback>
      <p:transition spd="slow" advClick="0" advTm="4000">
        <p:blinds dir="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48503" y="8963"/>
            <a:ext cx="9144000" cy="6553200"/>
          </a:xfrm>
          <a:prstGeom prst="rect">
            <a:avLst/>
          </a:prstGeom>
          <a:noFill/>
          <a:ln w="9525">
            <a:noFill/>
            <a:miter lim="800000"/>
            <a:headEnd/>
            <a:tailEnd/>
          </a:ln>
          <a:effectLst/>
        </p:spPr>
      </p:pic>
      <p:sp>
        <p:nvSpPr>
          <p:cNvPr id="2" name="TextBox 1"/>
          <p:cNvSpPr txBox="1"/>
          <p:nvPr/>
        </p:nvSpPr>
        <p:spPr>
          <a:xfrm>
            <a:off x="3810000" y="1371600"/>
            <a:ext cx="1426994" cy="307777"/>
          </a:xfrm>
          <a:prstGeom prst="rect">
            <a:avLst/>
          </a:prstGeom>
          <a:solidFill>
            <a:schemeClr val="accent4">
              <a:lumMod val="40000"/>
              <a:lumOff val="60000"/>
            </a:schemeClr>
          </a:solidFill>
          <a:ln>
            <a:solidFill>
              <a:schemeClr val="tx1"/>
            </a:solidFill>
          </a:ln>
        </p:spPr>
        <p:txBody>
          <a:bodyPr wrap="none" rtlCol="0">
            <a:spAutoFit/>
          </a:bodyPr>
          <a:lstStyle/>
          <a:p>
            <a:r>
              <a:rPr lang="en-US" sz="1400" dirty="0" smtClean="0">
                <a:solidFill>
                  <a:prstClr val="black"/>
                </a:solidFill>
                <a:latin typeface="Berlin Sans FB" panose="020E0602020502020306" pitchFamily="34" charset="0"/>
                <a:cs typeface="Arial" charset="0"/>
              </a:rPr>
              <a:t>520 m [ Approx]</a:t>
            </a:r>
            <a:endParaRPr lang="en-US" sz="1400" dirty="0">
              <a:solidFill>
                <a:prstClr val="black"/>
              </a:solidFill>
              <a:latin typeface="Berlin Sans FB" panose="020E0602020502020306" pitchFamily="34" charset="0"/>
              <a:cs typeface="Arial" charset="0"/>
            </a:endParaRPr>
          </a:p>
        </p:txBody>
      </p:sp>
      <p:sp>
        <p:nvSpPr>
          <p:cNvPr id="9" name="TextBox 8"/>
          <p:cNvSpPr txBox="1"/>
          <p:nvPr/>
        </p:nvSpPr>
        <p:spPr>
          <a:xfrm>
            <a:off x="1581064" y="2660876"/>
            <a:ext cx="2457536" cy="369332"/>
          </a:xfrm>
          <a:prstGeom prst="rect">
            <a:avLst/>
          </a:prstGeom>
          <a:solidFill>
            <a:schemeClr val="accent5">
              <a:lumMod val="20000"/>
              <a:lumOff val="80000"/>
            </a:schemeClr>
          </a:solidFill>
          <a:ln>
            <a:noFill/>
          </a:ln>
        </p:spPr>
        <p:txBody>
          <a:bodyPr wrap="square" rtlCol="0">
            <a:spAutoFit/>
          </a:bodyPr>
          <a:lstStyle/>
          <a:p>
            <a:pPr algn="ctr"/>
            <a:r>
              <a:rPr lang="en-US" dirty="0" smtClean="0">
                <a:solidFill>
                  <a:prstClr val="black"/>
                </a:solidFill>
                <a:latin typeface="Berlin Sans FB" panose="020E0602020502020306" pitchFamily="34" charset="0"/>
                <a:cs typeface="Arial" charset="0"/>
              </a:rPr>
              <a:t>Hooghly  River</a:t>
            </a:r>
            <a:endParaRPr lang="en-US" dirty="0">
              <a:solidFill>
                <a:prstClr val="black"/>
              </a:solidFill>
              <a:latin typeface="Berlin Sans FB" panose="020E0602020502020306" pitchFamily="34" charset="0"/>
              <a:cs typeface="Arial" charset="0"/>
            </a:endParaRPr>
          </a:p>
        </p:txBody>
      </p:sp>
      <p:sp>
        <p:nvSpPr>
          <p:cNvPr id="10" name="TextBox 9"/>
          <p:cNvSpPr txBox="1"/>
          <p:nvPr/>
        </p:nvSpPr>
        <p:spPr>
          <a:xfrm>
            <a:off x="6095999" y="1902022"/>
            <a:ext cx="1624163" cy="307777"/>
          </a:xfrm>
          <a:prstGeom prst="rect">
            <a:avLst/>
          </a:prstGeom>
          <a:solidFill>
            <a:schemeClr val="accent4">
              <a:lumMod val="40000"/>
              <a:lumOff val="60000"/>
            </a:schemeClr>
          </a:solidFill>
          <a:ln>
            <a:solidFill>
              <a:schemeClr val="tx1"/>
            </a:solidFill>
          </a:ln>
        </p:spPr>
        <p:txBody>
          <a:bodyPr wrap="none" rtlCol="0">
            <a:spAutoFit/>
          </a:bodyPr>
          <a:lstStyle/>
          <a:p>
            <a:r>
              <a:rPr lang="en-US" sz="1400" dirty="0" smtClean="0">
                <a:solidFill>
                  <a:prstClr val="black"/>
                </a:solidFill>
                <a:latin typeface="Berlin Sans FB" panose="020E0602020502020306" pitchFamily="34" charset="0"/>
                <a:cs typeface="Arial" charset="0"/>
              </a:rPr>
              <a:t>Average Tide Level</a:t>
            </a:r>
            <a:endParaRPr lang="en-US" sz="1400" dirty="0">
              <a:solidFill>
                <a:prstClr val="black"/>
              </a:solidFill>
              <a:latin typeface="Berlin Sans FB" panose="020E0602020502020306" pitchFamily="34" charset="0"/>
              <a:cs typeface="Arial" charset="0"/>
            </a:endParaRPr>
          </a:p>
        </p:txBody>
      </p:sp>
      <p:sp>
        <p:nvSpPr>
          <p:cNvPr id="11" name="TextBox 10"/>
          <p:cNvSpPr txBox="1"/>
          <p:nvPr/>
        </p:nvSpPr>
        <p:spPr>
          <a:xfrm>
            <a:off x="4225076" y="4495800"/>
            <a:ext cx="691215" cy="307777"/>
          </a:xfrm>
          <a:prstGeom prst="rect">
            <a:avLst/>
          </a:prstGeom>
          <a:solidFill>
            <a:srgbClr val="FF7C80"/>
          </a:solidFill>
          <a:ln>
            <a:solidFill>
              <a:schemeClr val="tx1"/>
            </a:solidFill>
          </a:ln>
        </p:spPr>
        <p:txBody>
          <a:bodyPr wrap="none" rtlCol="0">
            <a:spAutoFit/>
          </a:bodyPr>
          <a:lstStyle/>
          <a:p>
            <a:r>
              <a:rPr lang="en-US" sz="1400" dirty="0" smtClean="0">
                <a:solidFill>
                  <a:prstClr val="black"/>
                </a:solidFill>
                <a:latin typeface="Berlin Sans FB" panose="020E0602020502020306" pitchFamily="34" charset="0"/>
                <a:cs typeface="Arial" charset="0"/>
              </a:rPr>
              <a:t>Tunnel</a:t>
            </a:r>
            <a:endParaRPr lang="en-US" sz="1400" dirty="0">
              <a:solidFill>
                <a:prstClr val="black"/>
              </a:solidFill>
              <a:latin typeface="Berlin Sans FB" panose="020E0602020502020306" pitchFamily="34" charset="0"/>
              <a:cs typeface="Arial" charset="0"/>
            </a:endParaRPr>
          </a:p>
        </p:txBody>
      </p:sp>
      <p:sp>
        <p:nvSpPr>
          <p:cNvPr id="12" name="TextBox 11"/>
          <p:cNvSpPr txBox="1"/>
          <p:nvPr/>
        </p:nvSpPr>
        <p:spPr>
          <a:xfrm>
            <a:off x="2997758" y="4876800"/>
            <a:ext cx="1879041" cy="26161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sz="1100" dirty="0" smtClean="0">
                <a:solidFill>
                  <a:prstClr val="black"/>
                </a:solidFill>
                <a:latin typeface="Berlin Sans FB" panose="020E0602020502020306" pitchFamily="34" charset="0"/>
                <a:cs typeface="Arial" charset="0"/>
              </a:rPr>
              <a:t>Firm to Stiff Clayey Silt</a:t>
            </a:r>
            <a:endParaRPr lang="en-US" sz="1100" dirty="0">
              <a:solidFill>
                <a:prstClr val="black"/>
              </a:solidFill>
              <a:latin typeface="Berlin Sans FB" panose="020E0602020502020306" pitchFamily="34" charset="0"/>
              <a:cs typeface="Arial" charset="0"/>
            </a:endParaRPr>
          </a:p>
        </p:txBody>
      </p:sp>
      <p:sp>
        <p:nvSpPr>
          <p:cNvPr id="13" name="TextBox 12"/>
          <p:cNvSpPr txBox="1"/>
          <p:nvPr/>
        </p:nvSpPr>
        <p:spPr>
          <a:xfrm>
            <a:off x="2286000" y="3601878"/>
            <a:ext cx="1651278" cy="26161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sz="1100" dirty="0" smtClean="0">
                <a:solidFill>
                  <a:prstClr val="black"/>
                </a:solidFill>
                <a:latin typeface="Berlin Sans FB" panose="020E0602020502020306" pitchFamily="34" charset="0"/>
                <a:cs typeface="Arial" charset="0"/>
              </a:rPr>
              <a:t>Sandy Silt/Silty Sand</a:t>
            </a:r>
            <a:endParaRPr lang="en-US" sz="1100" dirty="0">
              <a:solidFill>
                <a:prstClr val="black"/>
              </a:solidFill>
              <a:latin typeface="Berlin Sans FB" panose="020E0602020502020306" pitchFamily="34" charset="0"/>
              <a:cs typeface="Arial" charset="0"/>
            </a:endParaRPr>
          </a:p>
        </p:txBody>
      </p:sp>
      <p:sp>
        <p:nvSpPr>
          <p:cNvPr id="14" name="TextBox 13"/>
          <p:cNvSpPr txBox="1"/>
          <p:nvPr/>
        </p:nvSpPr>
        <p:spPr>
          <a:xfrm>
            <a:off x="2884882" y="3098071"/>
            <a:ext cx="873957" cy="246221"/>
          </a:xfrm>
          <a:prstGeom prst="rect">
            <a:avLst/>
          </a:prstGeom>
          <a:solidFill>
            <a:schemeClr val="accent4">
              <a:lumMod val="40000"/>
              <a:lumOff val="60000"/>
            </a:schemeClr>
          </a:solidFill>
          <a:ln>
            <a:solidFill>
              <a:schemeClr val="tx1"/>
            </a:solidFill>
          </a:ln>
        </p:spPr>
        <p:txBody>
          <a:bodyPr wrap="none" rtlCol="0">
            <a:spAutoFit/>
          </a:bodyPr>
          <a:lstStyle/>
          <a:p>
            <a:r>
              <a:rPr lang="en-US" sz="1000" dirty="0" smtClean="0">
                <a:solidFill>
                  <a:prstClr val="black"/>
                </a:solidFill>
                <a:latin typeface="Berlin Sans FB" panose="020E0602020502020306" pitchFamily="34" charset="0"/>
                <a:cs typeface="Arial" charset="0"/>
              </a:rPr>
              <a:t>Organic Clay</a:t>
            </a:r>
            <a:endParaRPr lang="en-US" sz="1000" dirty="0">
              <a:solidFill>
                <a:prstClr val="black"/>
              </a:solidFill>
              <a:latin typeface="Berlin Sans FB" panose="020E0602020502020306" pitchFamily="34" charset="0"/>
              <a:cs typeface="Arial" charset="0"/>
            </a:endParaRPr>
          </a:p>
        </p:txBody>
      </p:sp>
      <p:sp>
        <p:nvSpPr>
          <p:cNvPr id="15" name="TextBox 14"/>
          <p:cNvSpPr txBox="1"/>
          <p:nvPr/>
        </p:nvSpPr>
        <p:spPr>
          <a:xfrm rot="16200000">
            <a:off x="807915" y="2691654"/>
            <a:ext cx="871674" cy="246221"/>
          </a:xfrm>
          <a:prstGeom prst="rect">
            <a:avLst/>
          </a:prstGeom>
          <a:solidFill>
            <a:schemeClr val="accent4">
              <a:lumMod val="40000"/>
              <a:lumOff val="60000"/>
            </a:schemeClr>
          </a:solidFill>
          <a:ln>
            <a:solidFill>
              <a:schemeClr val="tx1"/>
            </a:solidFill>
          </a:ln>
        </p:spPr>
        <p:txBody>
          <a:bodyPr wrap="square" rtlCol="0">
            <a:spAutoFit/>
          </a:bodyPr>
          <a:lstStyle/>
          <a:p>
            <a:r>
              <a:rPr lang="en-US" sz="1000" dirty="0" smtClean="0">
                <a:solidFill>
                  <a:prstClr val="black"/>
                </a:solidFill>
                <a:latin typeface="Berlin Sans FB" panose="020E0602020502020306" pitchFamily="34" charset="0"/>
                <a:cs typeface="Arial" charset="0"/>
              </a:rPr>
              <a:t>12 m [ Avg]</a:t>
            </a:r>
            <a:endParaRPr lang="en-US" sz="1000" dirty="0">
              <a:solidFill>
                <a:prstClr val="black"/>
              </a:solidFill>
              <a:latin typeface="Berlin Sans FB" panose="020E0602020502020306" pitchFamily="34" charset="0"/>
              <a:cs typeface="Arial" charset="0"/>
            </a:endParaRPr>
          </a:p>
        </p:txBody>
      </p:sp>
      <p:sp>
        <p:nvSpPr>
          <p:cNvPr id="17" name="TextBox 16"/>
          <p:cNvSpPr txBox="1"/>
          <p:nvPr/>
        </p:nvSpPr>
        <p:spPr>
          <a:xfrm rot="16200000">
            <a:off x="3802074" y="2691655"/>
            <a:ext cx="871674" cy="246221"/>
          </a:xfrm>
          <a:prstGeom prst="rect">
            <a:avLst/>
          </a:prstGeom>
          <a:solidFill>
            <a:schemeClr val="accent4">
              <a:lumMod val="40000"/>
              <a:lumOff val="60000"/>
            </a:schemeClr>
          </a:solidFill>
          <a:ln>
            <a:solidFill>
              <a:schemeClr val="tx1"/>
            </a:solidFill>
          </a:ln>
        </p:spPr>
        <p:txBody>
          <a:bodyPr wrap="square" rtlCol="0">
            <a:spAutoFit/>
          </a:bodyPr>
          <a:lstStyle/>
          <a:p>
            <a:r>
              <a:rPr lang="en-US" sz="1000" dirty="0" smtClean="0">
                <a:solidFill>
                  <a:prstClr val="black"/>
                </a:solidFill>
                <a:latin typeface="Berlin Sans FB" panose="020E0602020502020306" pitchFamily="34" charset="0"/>
                <a:cs typeface="Arial" charset="0"/>
              </a:rPr>
              <a:t>13 m [ Avg]</a:t>
            </a:r>
            <a:endParaRPr lang="en-US" sz="1000" dirty="0">
              <a:solidFill>
                <a:prstClr val="black"/>
              </a:solidFill>
              <a:latin typeface="Berlin Sans FB" panose="020E0602020502020306" pitchFamily="34" charset="0"/>
              <a:cs typeface="Arial" charset="0"/>
            </a:endParaRPr>
          </a:p>
        </p:txBody>
      </p:sp>
      <p:sp>
        <p:nvSpPr>
          <p:cNvPr id="18" name="TextBox 17"/>
          <p:cNvSpPr txBox="1"/>
          <p:nvPr/>
        </p:nvSpPr>
        <p:spPr>
          <a:xfrm rot="16200000">
            <a:off x="697354" y="3673889"/>
            <a:ext cx="1092798" cy="246221"/>
          </a:xfrm>
          <a:prstGeom prst="rect">
            <a:avLst/>
          </a:prstGeom>
          <a:solidFill>
            <a:schemeClr val="accent6">
              <a:lumMod val="20000"/>
              <a:lumOff val="80000"/>
            </a:schemeClr>
          </a:solidFill>
          <a:ln>
            <a:solidFill>
              <a:schemeClr val="tx1"/>
            </a:solidFill>
          </a:ln>
        </p:spPr>
        <p:txBody>
          <a:bodyPr wrap="square" rtlCol="0">
            <a:spAutoFit/>
          </a:bodyPr>
          <a:lstStyle/>
          <a:p>
            <a:r>
              <a:rPr lang="en-US" sz="1000" dirty="0" smtClean="0">
                <a:solidFill>
                  <a:prstClr val="black"/>
                </a:solidFill>
                <a:latin typeface="Berlin Sans FB" panose="020E0602020502020306" pitchFamily="34" charset="0"/>
                <a:cs typeface="Arial" charset="0"/>
              </a:rPr>
              <a:t>18.7 m [Approx]</a:t>
            </a:r>
            <a:endParaRPr lang="en-US" sz="1000" dirty="0">
              <a:solidFill>
                <a:prstClr val="black"/>
              </a:solidFill>
              <a:latin typeface="Berlin Sans FB" panose="020E0602020502020306" pitchFamily="34" charset="0"/>
              <a:cs typeface="Arial" charset="0"/>
            </a:endParaRPr>
          </a:p>
        </p:txBody>
      </p:sp>
      <p:sp>
        <p:nvSpPr>
          <p:cNvPr id="19" name="TextBox 18"/>
          <p:cNvSpPr txBox="1"/>
          <p:nvPr/>
        </p:nvSpPr>
        <p:spPr>
          <a:xfrm rot="16200000">
            <a:off x="3666413" y="3740377"/>
            <a:ext cx="1142999" cy="246221"/>
          </a:xfrm>
          <a:prstGeom prst="rect">
            <a:avLst/>
          </a:prstGeom>
          <a:solidFill>
            <a:schemeClr val="accent6">
              <a:lumMod val="20000"/>
              <a:lumOff val="80000"/>
            </a:schemeClr>
          </a:solidFill>
          <a:ln>
            <a:solidFill>
              <a:schemeClr val="tx1"/>
            </a:solidFill>
          </a:ln>
        </p:spPr>
        <p:txBody>
          <a:bodyPr wrap="square" rtlCol="0">
            <a:spAutoFit/>
          </a:bodyPr>
          <a:lstStyle/>
          <a:p>
            <a:r>
              <a:rPr lang="en-US" sz="1000" dirty="0" smtClean="0">
                <a:solidFill>
                  <a:prstClr val="black"/>
                </a:solidFill>
                <a:latin typeface="Berlin Sans FB" panose="020E0602020502020306" pitchFamily="34" charset="0"/>
                <a:cs typeface="Arial" charset="0"/>
              </a:rPr>
              <a:t>16 m [ Approx]</a:t>
            </a:r>
            <a:endParaRPr lang="en-US" sz="1000" dirty="0">
              <a:solidFill>
                <a:prstClr val="black"/>
              </a:solidFill>
              <a:latin typeface="Berlin Sans FB" panose="020E0602020502020306" pitchFamily="34" charset="0"/>
              <a:cs typeface="Arial" charset="0"/>
            </a:endParaRPr>
          </a:p>
        </p:txBody>
      </p:sp>
      <p:sp>
        <p:nvSpPr>
          <p:cNvPr id="20" name="TextBox 19"/>
          <p:cNvSpPr txBox="1"/>
          <p:nvPr/>
        </p:nvSpPr>
        <p:spPr>
          <a:xfrm rot="16200000">
            <a:off x="6036421" y="3573261"/>
            <a:ext cx="1144345" cy="246221"/>
          </a:xfrm>
          <a:prstGeom prst="rect">
            <a:avLst/>
          </a:prstGeom>
          <a:solidFill>
            <a:schemeClr val="accent6">
              <a:lumMod val="20000"/>
              <a:lumOff val="80000"/>
            </a:schemeClr>
          </a:solidFill>
          <a:ln>
            <a:solidFill>
              <a:schemeClr val="tx1"/>
            </a:solidFill>
          </a:ln>
        </p:spPr>
        <p:txBody>
          <a:bodyPr wrap="square" rtlCol="0">
            <a:spAutoFit/>
          </a:bodyPr>
          <a:lstStyle/>
          <a:p>
            <a:r>
              <a:rPr lang="en-US" sz="1000" dirty="0" smtClean="0">
                <a:solidFill>
                  <a:prstClr val="black"/>
                </a:solidFill>
                <a:latin typeface="Berlin Sans FB" panose="020E0602020502020306" pitchFamily="34" charset="0"/>
                <a:cs typeface="Arial" charset="0"/>
              </a:rPr>
              <a:t>19.5 m [ Approx]</a:t>
            </a:r>
            <a:endParaRPr lang="en-US" sz="1000" dirty="0">
              <a:solidFill>
                <a:prstClr val="black"/>
              </a:solidFill>
              <a:latin typeface="Berlin Sans FB" panose="020E0602020502020306" pitchFamily="34" charset="0"/>
              <a:cs typeface="Arial" charset="0"/>
            </a:endParaRPr>
          </a:p>
        </p:txBody>
      </p:sp>
      <p:sp>
        <p:nvSpPr>
          <p:cNvPr id="22" name="TextBox 21"/>
          <p:cNvSpPr txBox="1"/>
          <p:nvPr/>
        </p:nvSpPr>
        <p:spPr>
          <a:xfrm>
            <a:off x="76200" y="533400"/>
            <a:ext cx="1406154" cy="307777"/>
          </a:xfrm>
          <a:prstGeom prst="rect">
            <a:avLst/>
          </a:prstGeom>
          <a:solidFill>
            <a:schemeClr val="accent4">
              <a:lumMod val="40000"/>
              <a:lumOff val="60000"/>
            </a:schemeClr>
          </a:solidFill>
          <a:ln>
            <a:solidFill>
              <a:schemeClr val="tx1"/>
            </a:solidFill>
          </a:ln>
        </p:spPr>
        <p:txBody>
          <a:bodyPr wrap="none" rtlCol="0">
            <a:spAutoFit/>
          </a:bodyPr>
          <a:lstStyle/>
          <a:p>
            <a:r>
              <a:rPr lang="en-US" sz="1400" dirty="0" smtClean="0">
                <a:solidFill>
                  <a:prstClr val="black"/>
                </a:solidFill>
                <a:latin typeface="Berlin Sans FB" panose="020E0602020502020306" pitchFamily="34" charset="0"/>
                <a:cs typeface="Arial" charset="0"/>
              </a:rPr>
              <a:t>Howrah Maidan</a:t>
            </a:r>
            <a:endParaRPr lang="en-US" sz="1400" dirty="0">
              <a:solidFill>
                <a:prstClr val="black"/>
              </a:solidFill>
              <a:latin typeface="Berlin Sans FB" panose="020E0602020502020306" pitchFamily="34" charset="0"/>
              <a:cs typeface="Arial" charset="0"/>
            </a:endParaRPr>
          </a:p>
        </p:txBody>
      </p:sp>
      <p:sp>
        <p:nvSpPr>
          <p:cNvPr id="23" name="TextBox 22"/>
          <p:cNvSpPr txBox="1"/>
          <p:nvPr/>
        </p:nvSpPr>
        <p:spPr>
          <a:xfrm>
            <a:off x="7924800" y="533400"/>
            <a:ext cx="1067921" cy="307777"/>
          </a:xfrm>
          <a:prstGeom prst="rect">
            <a:avLst/>
          </a:prstGeom>
          <a:solidFill>
            <a:schemeClr val="accent4">
              <a:lumMod val="40000"/>
              <a:lumOff val="60000"/>
            </a:schemeClr>
          </a:solidFill>
          <a:ln>
            <a:solidFill>
              <a:schemeClr val="tx1"/>
            </a:solidFill>
          </a:ln>
        </p:spPr>
        <p:txBody>
          <a:bodyPr wrap="none" rtlCol="0">
            <a:spAutoFit/>
          </a:bodyPr>
          <a:lstStyle/>
          <a:p>
            <a:r>
              <a:rPr lang="en-US" sz="1400" dirty="0" smtClean="0">
                <a:solidFill>
                  <a:prstClr val="black"/>
                </a:solidFill>
                <a:latin typeface="Berlin Sans FB" panose="020E0602020502020306" pitchFamily="34" charset="0"/>
                <a:cs typeface="Arial" charset="0"/>
              </a:rPr>
              <a:t>Mahakaran</a:t>
            </a:r>
            <a:endParaRPr lang="en-US" sz="1400" dirty="0">
              <a:solidFill>
                <a:prstClr val="black"/>
              </a:solidFill>
              <a:latin typeface="Berlin Sans FB" panose="020E0602020502020306" pitchFamily="34" charset="0"/>
              <a:cs typeface="Arial" charset="0"/>
            </a:endParaRPr>
          </a:p>
        </p:txBody>
      </p:sp>
      <p:sp>
        <p:nvSpPr>
          <p:cNvPr id="24" name="Title 5"/>
          <p:cNvSpPr txBox="1">
            <a:spLocks noGrp="1"/>
          </p:cNvSpPr>
          <p:nvPr>
            <p:ph type="title"/>
          </p:nvPr>
        </p:nvSpPr>
        <p:spPr>
          <a:xfrm>
            <a:off x="0"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2000" dirty="0" smtClean="0">
                <a:solidFill>
                  <a:srgbClr val="FFFF00"/>
                </a:solidFill>
                <a:latin typeface="Berlin Sans FB" panose="020E0602020502020306" pitchFamily="34" charset="0"/>
              </a:rPr>
              <a:t>SCHEMATIC L-SECTION SHOWING TUNNEL PASSING UNDER RIVER HOOGHLY</a:t>
            </a:r>
            <a:endParaRPr lang="en-US" sz="2000" dirty="0">
              <a:solidFill>
                <a:srgbClr val="FFFF00"/>
              </a:solidFill>
              <a:latin typeface="Berlin Sans FB" panose="020E0602020502020306" pitchFamily="34" charset="0"/>
            </a:endParaRPr>
          </a:p>
        </p:txBody>
      </p:sp>
      <p:sp>
        <p:nvSpPr>
          <p:cNvPr id="3" name="Rectangle 2"/>
          <p:cNvSpPr/>
          <p:nvPr/>
        </p:nvSpPr>
        <p:spPr>
          <a:xfrm>
            <a:off x="3111639" y="381000"/>
            <a:ext cx="2831961" cy="306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884882" y="5540865"/>
            <a:ext cx="5541902" cy="369332"/>
          </a:xfrm>
          <a:prstGeom prst="rect">
            <a:avLst/>
          </a:prstGeom>
          <a:solidFill>
            <a:schemeClr val="accent6">
              <a:lumMod val="20000"/>
              <a:lumOff val="80000"/>
            </a:schemeClr>
          </a:solidFill>
          <a:ln>
            <a:solidFill>
              <a:schemeClr val="accent1"/>
            </a:solidFill>
          </a:ln>
        </p:spPr>
        <p:txBody>
          <a:bodyPr wrap="none" rtlCol="0">
            <a:spAutoFit/>
          </a:bodyPr>
          <a:lstStyle/>
          <a:p>
            <a:pPr defTabSz="914400" fontAlgn="base">
              <a:spcBef>
                <a:spcPct val="0"/>
              </a:spcBef>
              <a:spcAft>
                <a:spcPct val="0"/>
              </a:spcAft>
            </a:pPr>
            <a:r>
              <a:rPr lang="en-US" dirty="0" smtClean="0">
                <a:solidFill>
                  <a:prstClr val="black"/>
                </a:solidFill>
                <a:latin typeface="Berlin Sans FB" panose="020E0602020502020306" pitchFamily="34" charset="0"/>
                <a:cs typeface="Arial" charset="0"/>
              </a:rPr>
              <a:t>Twin Tunnels having center to center distance of  16.1 m  </a:t>
            </a:r>
            <a:endParaRPr lang="en-US" dirty="0">
              <a:solidFill>
                <a:prstClr val="black"/>
              </a:solidFill>
              <a:latin typeface="Berlin Sans FB" panose="020E0602020502020306" pitchFamily="34" charset="0"/>
              <a:cs typeface="Arial" charset="0"/>
            </a:endParaRPr>
          </a:p>
        </p:txBody>
      </p:sp>
      <p:pic>
        <p:nvPicPr>
          <p:cNvPr id="25" name="Picture 24" descr="kmrc.PNG"/>
          <p:cNvPicPr>
            <a:picLocks noChangeAspect="1"/>
          </p:cNvPicPr>
          <p:nvPr/>
        </p:nvPicPr>
        <p:blipFill>
          <a:blip r:embed="rId3" cstate="print"/>
          <a:stretch>
            <a:fillRect/>
          </a:stretch>
        </p:blipFill>
        <p:spPr>
          <a:xfrm>
            <a:off x="8763000" y="6500541"/>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rot="16200000">
            <a:off x="7468449" y="3347486"/>
            <a:ext cx="1149995" cy="246221"/>
          </a:xfrm>
          <a:prstGeom prst="rect">
            <a:avLst/>
          </a:prstGeom>
          <a:solidFill>
            <a:schemeClr val="accent6">
              <a:lumMod val="20000"/>
              <a:lumOff val="80000"/>
            </a:schemeClr>
          </a:solidFill>
          <a:ln>
            <a:solidFill>
              <a:schemeClr val="tx1"/>
            </a:solidFill>
          </a:ln>
        </p:spPr>
        <p:txBody>
          <a:bodyPr wrap="square" rtlCol="0">
            <a:spAutoFit/>
          </a:bodyPr>
          <a:lstStyle/>
          <a:p>
            <a:r>
              <a:rPr lang="en-US" sz="1000" dirty="0" smtClean="0">
                <a:solidFill>
                  <a:prstClr val="black"/>
                </a:solidFill>
                <a:latin typeface="Berlin Sans FB" panose="020E0602020502020306" pitchFamily="34" charset="0"/>
                <a:cs typeface="Arial" charset="0"/>
              </a:rPr>
              <a:t>33.24 m [ Approx]</a:t>
            </a:r>
            <a:endParaRPr lang="en-US" sz="1000" dirty="0">
              <a:solidFill>
                <a:prstClr val="black"/>
              </a:solidFill>
              <a:latin typeface="Berlin Sans FB" panose="020E0602020502020306" pitchFamily="34" charset="0"/>
              <a:cs typeface="Arial" charset="0"/>
            </a:endParaRPr>
          </a:p>
        </p:txBody>
      </p:sp>
      <p:cxnSp>
        <p:nvCxnSpPr>
          <p:cNvPr id="6" name="Straight Arrow Connector 5"/>
          <p:cNvCxnSpPr/>
          <p:nvPr/>
        </p:nvCxnSpPr>
        <p:spPr>
          <a:xfrm>
            <a:off x="8229600" y="2133600"/>
            <a:ext cx="0" cy="235369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kmrc.PNG"/>
          <p:cNvPicPr>
            <a:picLocks noChangeAspect="1"/>
          </p:cNvPicPr>
          <p:nvPr/>
        </p:nvPicPr>
        <p:blipFill>
          <a:blip r:embed="rId3" cstate="print"/>
          <a:stretch>
            <a:fillRect/>
          </a:stretch>
        </p:blipFill>
        <p:spPr>
          <a:xfrm>
            <a:off x="8763000" y="6470898"/>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p:cNvSpPr txBox="1"/>
          <p:nvPr/>
        </p:nvSpPr>
        <p:spPr>
          <a:xfrm>
            <a:off x="-1488" y="6562203"/>
            <a:ext cx="8764488"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rPr>
              <a:t>  Challenges in Tunneling in East West Metro  Kolkata   </a:t>
            </a:r>
            <a:endParaRPr lang="en-US" sz="1700" dirty="0">
              <a:solidFill>
                <a:srgbClr val="FFFF00"/>
              </a:solidFill>
            </a:endParaRPr>
          </a:p>
        </p:txBody>
      </p:sp>
    </p:spTree>
    <p:extLst>
      <p:ext uri="{BB962C8B-B14F-4D97-AF65-F5344CB8AC3E}">
        <p14:creationId xmlns:p14="http://schemas.microsoft.com/office/powerpoint/2010/main" xmlns="" val="203206519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809" y="228600"/>
            <a:ext cx="8686799" cy="6477000"/>
          </a:xfrm>
        </p:spPr>
        <p:style>
          <a:lnRef idx="1">
            <a:schemeClr val="accent6"/>
          </a:lnRef>
          <a:fillRef idx="2">
            <a:schemeClr val="accent6"/>
          </a:fillRef>
          <a:effectRef idx="1">
            <a:schemeClr val="accent6"/>
          </a:effectRef>
          <a:fontRef idx="minor">
            <a:schemeClr val="dk1"/>
          </a:fontRef>
        </p:style>
        <p:txBody>
          <a:bodyPr rtlCol="0">
            <a:normAutofit/>
          </a:bodyPr>
          <a:lstStyle/>
          <a:p>
            <a:pPr eaLnBrk="1" fontAlgn="auto" hangingPunct="1">
              <a:spcAft>
                <a:spcPts val="0"/>
              </a:spcAft>
              <a:defRPr/>
            </a:pPr>
            <a:r>
              <a:rPr lang="en-US" sz="5400" b="1" dirty="0" smtClean="0">
                <a:solidFill>
                  <a:srgbClr val="0070C0"/>
                </a:solidFill>
                <a:latin typeface="Berlin Sans FB Demi" pitchFamily="34" charset="0"/>
              </a:rPr>
              <a:t> </a:t>
            </a:r>
            <a:endParaRPr lang="en-US" sz="4400" i="1" spc="300" dirty="0">
              <a:solidFill>
                <a:srgbClr val="7030A0"/>
              </a:solidFill>
              <a:latin typeface="Berlin Sans FB Demi" pitchFamily="34" charset="0"/>
            </a:endParaRPr>
          </a:p>
        </p:txBody>
      </p:sp>
      <p:sp>
        <p:nvSpPr>
          <p:cNvPr id="5" name="Subtitle 4"/>
          <p:cNvSpPr>
            <a:spLocks noGrp="1"/>
          </p:cNvSpPr>
          <p:nvPr>
            <p:ph type="subTitle" idx="1"/>
          </p:nvPr>
        </p:nvSpPr>
        <p:spPr>
          <a:xfrm>
            <a:off x="475635" y="373712"/>
            <a:ext cx="8381999" cy="6400800"/>
          </a:xfrm>
        </p:spPr>
        <p:txBody>
          <a:bodyPr>
            <a:noAutofit/>
          </a:bodyPr>
          <a:lstStyle/>
          <a:p>
            <a:r>
              <a:rPr lang="en-US" b="1" dirty="0" smtClean="0">
                <a:solidFill>
                  <a:srgbClr val="002060"/>
                </a:solidFill>
                <a:latin typeface="Berlin Sans FB" panose="020E0602020502020306" pitchFamily="34" charset="0"/>
                <a:cs typeface="Times New Roman"/>
              </a:rPr>
              <a:t>Bangkok Declaration </a:t>
            </a: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algn="just">
              <a:spcBef>
                <a:spcPts val="0"/>
              </a:spcBef>
            </a:pPr>
            <a:endParaRPr lang="en-US" sz="2400" b="1" dirty="0" smtClean="0">
              <a:solidFill>
                <a:srgbClr val="002060"/>
              </a:solidFill>
              <a:latin typeface="Berlin Sans FB" panose="020E0602020502020306" pitchFamily="34" charset="0"/>
              <a:cs typeface="Times New Roman"/>
            </a:endParaRPr>
          </a:p>
          <a:p>
            <a:pPr marL="342900" indent="-342900" algn="just">
              <a:spcBef>
                <a:spcPts val="0"/>
              </a:spcBef>
              <a:buClr>
                <a:schemeClr val="bg1"/>
              </a:buClr>
              <a:buFont typeface="Wingdings" panose="05000000000000000000" pitchFamily="2" charset="2"/>
              <a:buChar char="q"/>
            </a:pPr>
            <a:r>
              <a:rPr lang="en-US" dirty="0" smtClean="0">
                <a:solidFill>
                  <a:srgbClr val="002060"/>
                </a:solidFill>
                <a:latin typeface="Berlin Sans FB" panose="020E0602020502020306" pitchFamily="34" charset="0"/>
                <a:cs typeface="Times New Roman"/>
              </a:rPr>
              <a:t>Strategies to </a:t>
            </a:r>
            <a:r>
              <a:rPr lang="en-US" b="1" dirty="0" smtClean="0">
                <a:solidFill>
                  <a:srgbClr val="002060"/>
                </a:solidFill>
                <a:latin typeface="Berlin Sans FB" panose="020E0602020502020306" pitchFamily="34" charset="0"/>
                <a:cs typeface="Times New Roman"/>
              </a:rPr>
              <a:t>Avoid</a:t>
            </a:r>
            <a:r>
              <a:rPr lang="en-US" dirty="0" smtClean="0">
                <a:solidFill>
                  <a:srgbClr val="002060"/>
                </a:solidFill>
                <a:latin typeface="Berlin Sans FB" panose="020E0602020502020306" pitchFamily="34" charset="0"/>
                <a:cs typeface="Times New Roman"/>
              </a:rPr>
              <a:t> unnecessary travel and reduce trip distance</a:t>
            </a:r>
          </a:p>
          <a:p>
            <a:pPr marL="342900" indent="-342900" algn="just">
              <a:spcBef>
                <a:spcPts val="0"/>
              </a:spcBef>
              <a:buClr>
                <a:schemeClr val="bg1"/>
              </a:buClr>
              <a:buFont typeface="Wingdings" panose="05000000000000000000" pitchFamily="2" charset="2"/>
              <a:buChar char="q"/>
            </a:pPr>
            <a:r>
              <a:rPr lang="en-US" dirty="0" smtClean="0">
                <a:solidFill>
                  <a:srgbClr val="002060"/>
                </a:solidFill>
                <a:latin typeface="Berlin Sans FB" panose="020E0602020502020306" pitchFamily="34" charset="0"/>
                <a:cs typeface="Times New Roman"/>
              </a:rPr>
              <a:t>Strategies to </a:t>
            </a:r>
            <a:r>
              <a:rPr lang="en-US" b="1" dirty="0" smtClean="0">
                <a:solidFill>
                  <a:srgbClr val="002060"/>
                </a:solidFill>
                <a:latin typeface="Berlin Sans FB" panose="020E0602020502020306" pitchFamily="34" charset="0"/>
                <a:cs typeface="Times New Roman"/>
              </a:rPr>
              <a:t>Shift</a:t>
            </a:r>
            <a:r>
              <a:rPr lang="en-US" dirty="0" smtClean="0">
                <a:solidFill>
                  <a:srgbClr val="002060"/>
                </a:solidFill>
                <a:latin typeface="Berlin Sans FB" panose="020E0602020502020306" pitchFamily="34" charset="0"/>
                <a:cs typeface="Times New Roman"/>
              </a:rPr>
              <a:t> towards more sustainable modes</a:t>
            </a:r>
          </a:p>
          <a:p>
            <a:pPr marL="342900" indent="-342900" algn="just">
              <a:spcBef>
                <a:spcPts val="0"/>
              </a:spcBef>
              <a:buClr>
                <a:schemeClr val="bg1"/>
              </a:buClr>
              <a:buFont typeface="Wingdings" panose="05000000000000000000" pitchFamily="2" charset="2"/>
              <a:buChar char="q"/>
            </a:pPr>
            <a:r>
              <a:rPr lang="en-US" dirty="0" smtClean="0">
                <a:solidFill>
                  <a:srgbClr val="002060"/>
                </a:solidFill>
                <a:latin typeface="Berlin Sans FB" panose="020E0602020502020306" pitchFamily="34" charset="0"/>
                <a:cs typeface="Times New Roman"/>
              </a:rPr>
              <a:t>Strategies to </a:t>
            </a:r>
            <a:r>
              <a:rPr lang="en-US" b="1" dirty="0" smtClean="0">
                <a:solidFill>
                  <a:srgbClr val="002060"/>
                </a:solidFill>
                <a:latin typeface="Berlin Sans FB" panose="020E0602020502020306" pitchFamily="34" charset="0"/>
                <a:cs typeface="Times New Roman"/>
              </a:rPr>
              <a:t>Improve</a:t>
            </a:r>
            <a:r>
              <a:rPr lang="en-US" dirty="0" smtClean="0">
                <a:solidFill>
                  <a:srgbClr val="002060"/>
                </a:solidFill>
                <a:latin typeface="Berlin Sans FB" panose="020E0602020502020306" pitchFamily="34" charset="0"/>
                <a:cs typeface="Times New Roman"/>
              </a:rPr>
              <a:t> transport practices and technologies</a:t>
            </a:r>
          </a:p>
          <a:p>
            <a:pPr marL="342900" indent="-342900" algn="just">
              <a:spcBef>
                <a:spcPts val="0"/>
              </a:spcBef>
              <a:buClr>
                <a:schemeClr val="bg1"/>
              </a:buClr>
              <a:buFont typeface="Wingdings" panose="05000000000000000000" pitchFamily="2" charset="2"/>
              <a:buChar char="q"/>
            </a:pPr>
            <a:r>
              <a:rPr lang="en-US" dirty="0" smtClean="0">
                <a:solidFill>
                  <a:srgbClr val="002060"/>
                </a:solidFill>
                <a:latin typeface="Berlin Sans FB" panose="020E0602020502020306" pitchFamily="34" charset="0"/>
                <a:cs typeface="Times New Roman"/>
              </a:rPr>
              <a:t>Cross –Cutting technologies [ People First approach]</a:t>
            </a:r>
            <a:endParaRPr lang="en-US" dirty="0">
              <a:solidFill>
                <a:srgbClr val="002060"/>
              </a:solidFill>
              <a:latin typeface="Berlin Sans FB" panose="020E0602020502020306" pitchFamily="34" charset="0"/>
              <a:cs typeface="Times New Roman"/>
            </a:endParaRPr>
          </a:p>
          <a:p>
            <a:pPr algn="just">
              <a:lnSpc>
                <a:spcPct val="115000"/>
              </a:lnSpc>
              <a:spcBef>
                <a:spcPts val="0"/>
              </a:spcBef>
            </a:pPr>
            <a:endParaRPr lang="en-US" dirty="0" smtClean="0">
              <a:solidFill>
                <a:srgbClr val="002060"/>
              </a:solidFill>
              <a:latin typeface="Berlin Sans FB" panose="020E0602020502020306" pitchFamily="34" charset="0"/>
              <a:ea typeface="Calibri"/>
              <a:cs typeface="Times New Roman"/>
            </a:endParaRPr>
          </a:p>
          <a:p>
            <a:pPr algn="just">
              <a:spcBef>
                <a:spcPts val="0"/>
              </a:spcBef>
            </a:pPr>
            <a:endParaRPr lang="en-US" b="1" dirty="0" smtClean="0">
              <a:solidFill>
                <a:srgbClr val="0070C0"/>
              </a:solidFill>
              <a:latin typeface="Berlin Sans FB Demi" pitchFamily="34" charset="0"/>
            </a:endParaRPr>
          </a:p>
          <a:p>
            <a:pPr algn="just">
              <a:spcBef>
                <a:spcPts val="0"/>
              </a:spcBef>
            </a:pPr>
            <a:endParaRPr lang="en-US" dirty="0" smtClean="0">
              <a:solidFill>
                <a:srgbClr val="002060"/>
              </a:solidFill>
            </a:endParaRPr>
          </a:p>
          <a:p>
            <a:pPr algn="just">
              <a:spcBef>
                <a:spcPts val="0"/>
              </a:spcBef>
            </a:pPr>
            <a:endParaRPr lang="en-US" dirty="0">
              <a:solidFill>
                <a:srgbClr val="002060"/>
              </a:solidFill>
            </a:endParaRPr>
          </a:p>
        </p:txBody>
      </p:sp>
      <p:sp>
        <p:nvSpPr>
          <p:cNvPr id="3" name="TextBox 2"/>
          <p:cNvSpPr txBox="1"/>
          <p:nvPr/>
        </p:nvSpPr>
        <p:spPr>
          <a:xfrm>
            <a:off x="589935" y="1295400"/>
            <a:ext cx="8153400" cy="707886"/>
          </a:xfrm>
          <a:prstGeom prst="rect">
            <a:avLst/>
          </a:prstGeom>
          <a:solidFill>
            <a:schemeClr val="tx1"/>
          </a:solidFill>
          <a:ln>
            <a:solidFill>
              <a:schemeClr val="bg1"/>
            </a:solidFill>
          </a:ln>
        </p:spPr>
        <p:txBody>
          <a:bodyPr wrap="square" rtlCol="0">
            <a:spAutoFit/>
          </a:bodyPr>
          <a:lstStyle/>
          <a:p>
            <a:pPr algn="ctr"/>
            <a:r>
              <a:rPr lang="en-US" sz="2000" dirty="0">
                <a:solidFill>
                  <a:prstClr val="black"/>
                </a:solidFill>
                <a:latin typeface="Berlin Sans FB" panose="020E0602020502020306" pitchFamily="34" charset="0"/>
              </a:rPr>
              <a:t> </a:t>
            </a:r>
            <a:r>
              <a:rPr lang="en-US" sz="2000" dirty="0" smtClean="0">
                <a:solidFill>
                  <a:prstClr val="black"/>
                </a:solidFill>
                <a:latin typeface="Berlin Sans FB" panose="020E0602020502020306" pitchFamily="34" charset="0"/>
              </a:rPr>
              <a:t>5</a:t>
            </a:r>
            <a:r>
              <a:rPr lang="en-US" sz="2000" baseline="30000" dirty="0" smtClean="0">
                <a:solidFill>
                  <a:prstClr val="black"/>
                </a:solidFill>
                <a:latin typeface="Berlin Sans FB" panose="020E0602020502020306" pitchFamily="34" charset="0"/>
              </a:rPr>
              <a:t>th</a:t>
            </a:r>
            <a:r>
              <a:rPr lang="en-US" sz="2000" dirty="0" smtClean="0">
                <a:solidFill>
                  <a:prstClr val="black"/>
                </a:solidFill>
                <a:latin typeface="Berlin Sans FB" panose="020E0602020502020306" pitchFamily="34" charset="0"/>
              </a:rPr>
              <a:t> Regional Environmentally Sustainable Transport Forum in Asia </a:t>
            </a:r>
            <a:r>
              <a:rPr lang="en-US" sz="2000" dirty="0">
                <a:solidFill>
                  <a:prstClr val="black"/>
                </a:solidFill>
                <a:latin typeface="Berlin Sans FB" panose="020E0602020502020306" pitchFamily="34" charset="0"/>
              </a:rPr>
              <a:t>Forum, </a:t>
            </a:r>
            <a:r>
              <a:rPr lang="en-US" sz="2000" dirty="0" smtClean="0">
                <a:solidFill>
                  <a:prstClr val="black"/>
                </a:solidFill>
                <a:latin typeface="Berlin Sans FB" panose="020E0602020502020306" pitchFamily="34" charset="0"/>
              </a:rPr>
              <a:t>23-25 </a:t>
            </a:r>
            <a:r>
              <a:rPr lang="en-US" sz="2000" dirty="0">
                <a:solidFill>
                  <a:prstClr val="black"/>
                </a:solidFill>
                <a:latin typeface="Berlin Sans FB" panose="020E0602020502020306" pitchFamily="34" charset="0"/>
              </a:rPr>
              <a:t>August </a:t>
            </a:r>
            <a:r>
              <a:rPr lang="en-US" sz="2000" dirty="0" smtClean="0">
                <a:solidFill>
                  <a:prstClr val="black"/>
                </a:solidFill>
                <a:latin typeface="Berlin Sans FB" panose="020E0602020502020306" pitchFamily="34" charset="0"/>
              </a:rPr>
              <a:t>2010</a:t>
            </a:r>
            <a:endParaRPr lang="en-US" sz="2000" dirty="0">
              <a:solidFill>
                <a:prstClr val="black"/>
              </a:solidFill>
              <a:latin typeface="Berlin Sans FB" panose="020E0602020502020306"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29400" y="582408"/>
            <a:ext cx="2362200" cy="4028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5"/>
          <p:cNvSpPr txBox="1">
            <a:spLocks/>
          </p:cNvSpPr>
          <p:nvPr/>
        </p:nvSpPr>
        <p:spPr>
          <a:xfrm>
            <a:off x="-1488" y="0"/>
            <a:ext cx="9144000"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vert="horz" wrap="square" lIns="65298" tIns="32649" rIns="65298" bIns="32649" rtlCol="0"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r>
              <a:rPr lang="en-US" sz="2000" dirty="0" smtClean="0">
                <a:solidFill>
                  <a:srgbClr val="FFFF00"/>
                </a:solidFill>
                <a:latin typeface="Berlin Sans FB" panose="020E0602020502020306" pitchFamily="34" charset="0"/>
              </a:rPr>
              <a:t> TRANSPORTATION </a:t>
            </a:r>
            <a:r>
              <a:rPr lang="en-US" sz="2000" dirty="0">
                <a:solidFill>
                  <a:srgbClr val="FFFF00"/>
                </a:solidFill>
                <a:latin typeface="Berlin Sans FB" panose="020E0602020502020306" pitchFamily="34" charset="0"/>
              </a:rPr>
              <a:t> </a:t>
            </a:r>
            <a:r>
              <a:rPr lang="en-US" sz="2000" dirty="0" smtClean="0">
                <a:solidFill>
                  <a:srgbClr val="FFFF00"/>
                </a:solidFill>
                <a:latin typeface="Berlin Sans FB" panose="020E0602020502020306" pitchFamily="34" charset="0"/>
              </a:rPr>
              <a:t>SOLUTION</a:t>
            </a:r>
            <a:endParaRPr lang="en-US" sz="2000" dirty="0">
              <a:solidFill>
                <a:srgbClr val="FFFF00"/>
              </a:solidFill>
              <a:latin typeface="Berlin Sans FB" panose="020E0602020502020306" pitchFamily="34" charset="0"/>
            </a:endParaRPr>
          </a:p>
        </p:txBody>
      </p:sp>
      <p:sp>
        <p:nvSpPr>
          <p:cNvPr id="9" name="TextBox 8"/>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latin typeface="Calibri"/>
              </a:rPr>
              <a:t> Challenges in Tunneling in East West Metro Kolkata  </a:t>
            </a:r>
            <a:endParaRPr lang="en-US" sz="1700" dirty="0">
              <a:solidFill>
                <a:srgbClr val="FFFF00"/>
              </a:solidFill>
              <a:latin typeface="Calibri"/>
            </a:endParaRPr>
          </a:p>
        </p:txBody>
      </p:sp>
      <p:pic>
        <p:nvPicPr>
          <p:cNvPr id="8" name="Picture 7" descr="kmrc.PNG"/>
          <p:cNvPicPr>
            <a:picLocks noChangeAspect="1"/>
          </p:cNvPicPr>
          <p:nvPr/>
        </p:nvPicPr>
        <p:blipFill>
          <a:blip r:embed="rId4"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38864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026" y="0"/>
            <a:ext cx="9142974" cy="643253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just" defTabSz="914400" fontAlgn="base">
              <a:spcBef>
                <a:spcPct val="0"/>
              </a:spcBef>
              <a:spcAft>
                <a:spcPct val="0"/>
              </a:spcAft>
              <a:buFont typeface="Wingdings" panose="05000000000000000000" pitchFamily="2" charset="2"/>
              <a:buChar char="v"/>
              <a:defRPr/>
            </a:pPr>
            <a:endParaRPr lang="en-US" sz="2400" dirty="0" smtClean="0">
              <a:solidFill>
                <a:srgbClr val="002060"/>
              </a:solidFill>
              <a:latin typeface="Berlin Sans FB" pitchFamily="34" charset="0"/>
              <a:cs typeface="Times New Roman" pitchFamily="18" charset="0"/>
            </a:endParaRPr>
          </a:p>
          <a:p>
            <a:pPr marL="741363" indent="-452438" algn="just" defTabSz="914400" fontAlgn="base">
              <a:spcBef>
                <a:spcPct val="0"/>
              </a:spcBef>
              <a:spcAft>
                <a:spcPct val="0"/>
              </a:spcAft>
              <a:defRPr/>
            </a:pPr>
            <a:r>
              <a:rPr lang="en-US" sz="20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                                     </a:t>
            </a:r>
            <a:r>
              <a:rPr lang="en-US" sz="2800" u="sng"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Benefits of MRTS/METRO</a:t>
            </a:r>
          </a:p>
          <a:p>
            <a:pPr marL="741363" indent="-452438" algn="just" defTabSz="914400" fontAlgn="base">
              <a:spcBef>
                <a:spcPct val="0"/>
              </a:spcBef>
              <a:spcAft>
                <a:spcPct val="0"/>
              </a:spcAft>
              <a:defRPr/>
            </a:pPr>
            <a:endParaRPr lang="en-US" sz="20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746125" indent="-457200" algn="just" defTabSz="914400" fontAlgn="base">
              <a:spcBef>
                <a:spcPct val="0"/>
              </a:spcBef>
              <a:spcAft>
                <a:spcPct val="0"/>
              </a:spcAft>
              <a:buFont typeface="Wingdings" panose="05000000000000000000" pitchFamily="2" charset="2"/>
              <a:buChar char="q"/>
              <a:defRPr/>
            </a:pPr>
            <a:r>
              <a:rPr lang="en-US" sz="2800" dirty="0" smtClean="0">
                <a:solidFill>
                  <a:prstClr val="black"/>
                </a:solidFill>
                <a:latin typeface="Berlin Sans FB" pitchFamily="34" charset="0"/>
                <a:cs typeface="Times New Roman" pitchFamily="18" charset="0"/>
              </a:rPr>
              <a:t>Reduces 1/5</a:t>
            </a:r>
            <a:r>
              <a:rPr lang="en-US" sz="2800" baseline="30000" dirty="0" smtClean="0">
                <a:solidFill>
                  <a:prstClr val="black"/>
                </a:solidFill>
                <a:latin typeface="Berlin Sans FB" pitchFamily="34" charset="0"/>
                <a:cs typeface="Times New Roman" pitchFamily="18" charset="0"/>
              </a:rPr>
              <a:t>th</a:t>
            </a:r>
            <a:r>
              <a:rPr lang="en-US" sz="2800" dirty="0" smtClean="0">
                <a:solidFill>
                  <a:prstClr val="black"/>
                </a:solidFill>
                <a:latin typeface="Berlin Sans FB" pitchFamily="34" charset="0"/>
                <a:cs typeface="Times New Roman" pitchFamily="18" charset="0"/>
              </a:rPr>
              <a:t> energy per passenger Km.</a:t>
            </a:r>
          </a:p>
          <a:p>
            <a:pPr marL="746125" indent="-457200" algn="just" defTabSz="914400" fontAlgn="base">
              <a:spcBef>
                <a:spcPct val="0"/>
              </a:spcBef>
              <a:spcAft>
                <a:spcPct val="0"/>
              </a:spcAft>
              <a:buFont typeface="Wingdings" panose="05000000000000000000" pitchFamily="2" charset="2"/>
              <a:buChar char="q"/>
              <a:defRPr/>
            </a:pPr>
            <a:r>
              <a:rPr lang="en-US" sz="2800" dirty="0" smtClean="0">
                <a:solidFill>
                  <a:prstClr val="black"/>
                </a:solidFill>
                <a:latin typeface="Berlin Sans FB" pitchFamily="34" charset="0"/>
                <a:cs typeface="Times New Roman" pitchFamily="18" charset="0"/>
              </a:rPr>
              <a:t>Causes less noise, less air pollution &amp; eco-friendly</a:t>
            </a:r>
          </a:p>
          <a:p>
            <a:pPr marL="746125" indent="-457200" algn="just" defTabSz="914400" fontAlgn="base">
              <a:spcBef>
                <a:spcPct val="0"/>
              </a:spcBef>
              <a:spcAft>
                <a:spcPct val="0"/>
              </a:spcAft>
              <a:buFont typeface="Wingdings" panose="05000000000000000000" pitchFamily="2" charset="2"/>
              <a:buChar char="q"/>
              <a:defRPr/>
            </a:pPr>
            <a:r>
              <a:rPr lang="en-US" sz="2800" dirty="0" smtClean="0">
                <a:solidFill>
                  <a:prstClr val="black"/>
                </a:solidFill>
                <a:latin typeface="Berlin Sans FB" pitchFamily="34" charset="0"/>
                <a:cs typeface="Times New Roman" pitchFamily="18" charset="0"/>
              </a:rPr>
              <a:t>Occupies no road space in case of underground and 2.6m width in case of elevated</a:t>
            </a:r>
          </a:p>
          <a:p>
            <a:pPr marL="746125" indent="-457200" algn="just" defTabSz="914400" fontAlgn="base">
              <a:spcBef>
                <a:spcPct val="0"/>
              </a:spcBef>
              <a:spcAft>
                <a:spcPct val="0"/>
              </a:spcAft>
              <a:buFont typeface="Wingdings" panose="05000000000000000000" pitchFamily="2" charset="2"/>
              <a:buChar char="q"/>
              <a:defRPr/>
            </a:pPr>
            <a:r>
              <a:rPr lang="en-US" sz="2800" dirty="0" smtClean="0">
                <a:solidFill>
                  <a:prstClr val="black"/>
                </a:solidFill>
                <a:latin typeface="Berlin Sans FB" pitchFamily="34" charset="0"/>
                <a:cs typeface="Times New Roman" pitchFamily="18" charset="0"/>
              </a:rPr>
              <a:t>Reduces travel time</a:t>
            </a:r>
          </a:p>
          <a:p>
            <a:pPr marL="746125" indent="-457200" algn="just" defTabSz="914400" fontAlgn="base">
              <a:spcBef>
                <a:spcPct val="0"/>
              </a:spcBef>
              <a:spcAft>
                <a:spcPct val="0"/>
              </a:spcAft>
              <a:buFont typeface="Wingdings" panose="05000000000000000000" pitchFamily="2" charset="2"/>
              <a:buChar char="q"/>
              <a:defRPr/>
            </a:pPr>
            <a:r>
              <a:rPr lang="en-US" sz="2800" dirty="0" smtClean="0">
                <a:solidFill>
                  <a:prstClr val="black"/>
                </a:solidFill>
                <a:latin typeface="Berlin Sans FB" pitchFamily="34" charset="0"/>
                <a:cs typeface="Times New Roman" pitchFamily="18" charset="0"/>
              </a:rPr>
              <a:t>Reliable and safe journey</a:t>
            </a:r>
          </a:p>
          <a:p>
            <a:pPr marL="746125" indent="-457200" algn="just" defTabSz="914400" fontAlgn="base">
              <a:spcBef>
                <a:spcPct val="0"/>
              </a:spcBef>
              <a:spcAft>
                <a:spcPct val="0"/>
              </a:spcAft>
              <a:buFont typeface="Wingdings" panose="05000000000000000000" pitchFamily="2" charset="2"/>
              <a:buChar char="q"/>
              <a:defRPr/>
            </a:pPr>
            <a:r>
              <a:rPr lang="en-US" sz="2800" dirty="0" smtClean="0">
                <a:solidFill>
                  <a:prstClr val="black"/>
                </a:solidFill>
                <a:latin typeface="Berlin Sans FB" pitchFamily="34" charset="0"/>
                <a:cs typeface="Times New Roman" pitchFamily="18" charset="0"/>
              </a:rPr>
              <a:t>Offers point to point service</a:t>
            </a:r>
            <a:endParaRPr lang="en-US" sz="2000" dirty="0">
              <a:solidFill>
                <a:srgbClr val="0070C0"/>
              </a:solidFill>
              <a:effectLst>
                <a:outerShdw blurRad="38100" dist="38100" dir="2700000" algn="tl">
                  <a:srgbClr val="000000">
                    <a:alpha val="43137"/>
                  </a:srgbClr>
                </a:outerShdw>
              </a:effectLst>
              <a:latin typeface="Berlin Sans FB" pitchFamily="34" charset="0"/>
              <a:cs typeface="Times New Roman" pitchFamily="18" charset="0"/>
            </a:endParaRPr>
          </a:p>
          <a:p>
            <a:pPr marL="623888" indent="-342900" algn="just" defTabSz="914400" fontAlgn="base">
              <a:spcBef>
                <a:spcPct val="0"/>
              </a:spcBef>
              <a:spcAft>
                <a:spcPct val="0"/>
              </a:spcAft>
              <a:buFont typeface="Courier New" panose="02070309020205020404" pitchFamily="49" charset="0"/>
              <a:buChar char="o"/>
              <a:defRPr/>
            </a:pPr>
            <a:r>
              <a:rPr lang="en-US" sz="24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Initial investment in Metro Railway is high but it can provide long term economic, social and environment benefits.</a:t>
            </a:r>
          </a:p>
          <a:p>
            <a:pPr marL="623888" indent="-342900" algn="just" defTabSz="914400" fontAlgn="base">
              <a:spcBef>
                <a:spcPct val="0"/>
              </a:spcBef>
              <a:spcAft>
                <a:spcPct val="0"/>
              </a:spcAft>
              <a:buFont typeface="Courier New" panose="02070309020205020404" pitchFamily="49" charset="0"/>
              <a:buChar char="o"/>
              <a:defRPr/>
            </a:pPr>
            <a:r>
              <a:rPr lang="en-US" sz="2400" dirty="0" smtClean="0">
                <a:solidFill>
                  <a:srgbClr val="0070C0"/>
                </a:solidFill>
                <a:effectLst>
                  <a:outerShdw blurRad="38100" dist="38100" dir="2700000" algn="tl">
                    <a:srgbClr val="000000">
                      <a:alpha val="43137"/>
                    </a:srgbClr>
                  </a:outerShdw>
                </a:effectLst>
                <a:latin typeface="Berlin Sans FB" pitchFamily="34" charset="0"/>
                <a:cs typeface="Times New Roman" pitchFamily="18" charset="0"/>
              </a:rPr>
              <a:t>Metro becomes attractive to commuters as well as economically viable to operators if option to travel from any point of city to any point of city is provided through expansion of network or through intermodal connections</a:t>
            </a:r>
            <a:endParaRPr lang="en-GB" sz="2400" dirty="0">
              <a:solidFill>
                <a:srgbClr val="002060"/>
              </a:solidFill>
              <a:latin typeface="Berlin Sans FB" pitchFamily="34" charset="0"/>
              <a:cs typeface="Times New Roman" pitchFamily="18" charset="0"/>
            </a:endParaRPr>
          </a:p>
        </p:txBody>
      </p:sp>
      <p:sp>
        <p:nvSpPr>
          <p:cNvPr id="6" name="Title 5"/>
          <p:cNvSpPr txBox="1">
            <a:spLocks/>
          </p:cNvSpPr>
          <p:nvPr/>
        </p:nvSpPr>
        <p:spPr>
          <a:xfrm>
            <a:off x="-2976" y="3929"/>
            <a:ext cx="9145488" cy="373712"/>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lIns="65298" tIns="32649" rIns="65298" bIns="32649" anchor="ctr">
            <a:spAutoFit/>
            <a:scene3d>
              <a:camera prst="orthographicFront">
                <a:rot lat="300000" lon="0" rev="0"/>
              </a:camera>
              <a:lightRig rig="threePt" dir="t"/>
            </a:scene3d>
          </a:bodyPr>
          <a:lstStyle>
            <a:lvl1pPr algn="ctr" defTabSz="913410" rtl="0" eaLnBrk="1" latinLnBrk="0" hangingPunct="1">
              <a:spcBef>
                <a:spcPct val="0"/>
              </a:spcBef>
              <a:buNone/>
              <a:defRPr sz="4400" kern="1200">
                <a:solidFill>
                  <a:schemeClr val="tx1"/>
                </a:solidFill>
                <a:latin typeface="+mj-lt"/>
                <a:ea typeface="+mj-ea"/>
                <a:cs typeface="+mj-cs"/>
              </a:defRPr>
            </a:lvl1pPr>
          </a:lstStyle>
          <a:p>
            <a:pPr defTabSz="914075">
              <a:defRPr/>
            </a:pPr>
            <a:r>
              <a:rPr lang="en-US" sz="2000" dirty="0" smtClean="0">
                <a:solidFill>
                  <a:srgbClr val="FFFF00"/>
                </a:solidFill>
                <a:latin typeface="Berlin Sans FB" panose="020E0602020502020306" pitchFamily="34" charset="0"/>
              </a:rPr>
              <a:t> METRO IN KOLKATA </a:t>
            </a:r>
            <a:endParaRPr lang="en-US" sz="2000" dirty="0">
              <a:solidFill>
                <a:srgbClr val="FFFF00"/>
              </a:solidFill>
              <a:latin typeface="Berlin Sans FB" panose="020E0602020502020306" pitchFamily="34" charset="0"/>
            </a:endParaRPr>
          </a:p>
        </p:txBody>
      </p:sp>
      <p:sp>
        <p:nvSpPr>
          <p:cNvPr id="9" name="TextBox 8"/>
          <p:cNvSpPr txBox="1"/>
          <p:nvPr/>
        </p:nvSpPr>
        <p:spPr>
          <a:xfrm>
            <a:off x="-1488" y="6562203"/>
            <a:ext cx="9144000" cy="329761"/>
          </a:xfrm>
          <a:prstGeom prst="rect">
            <a:avLst/>
          </a:prstGeom>
          <a:gradFill flip="none" rotWithShape="1">
            <a:gsLst>
              <a:gs pos="0">
                <a:srgbClr val="000082"/>
              </a:gs>
              <a:gs pos="30000">
                <a:srgbClr val="66008F"/>
              </a:gs>
              <a:gs pos="64999">
                <a:srgbClr val="BA0066"/>
              </a:gs>
              <a:gs pos="89999">
                <a:srgbClr val="FF0000"/>
              </a:gs>
              <a:gs pos="100000">
                <a:srgbClr val="FF8200"/>
              </a:gs>
            </a:gsLst>
            <a:lin ang="0" scaled="0"/>
            <a:tileRect/>
          </a:gradFill>
        </p:spPr>
        <p:txBody>
          <a:bodyPr wrap="square" lIns="65298" tIns="32649" rIns="65298" bIns="32649" rtlCol="0">
            <a:spAutoFit/>
            <a:scene3d>
              <a:camera prst="orthographicFront">
                <a:rot lat="300000" lon="0" rev="0"/>
              </a:camera>
              <a:lightRig rig="threePt" dir="t"/>
            </a:scene3d>
          </a:bodyPr>
          <a:lstStyle/>
          <a:p>
            <a:pPr algn="ctr" defTabSz="914075"/>
            <a:r>
              <a:rPr lang="en-US" sz="1700" dirty="0" smtClean="0">
                <a:solidFill>
                  <a:srgbClr val="FFFF00"/>
                </a:solidFill>
                <a:latin typeface="Calibri"/>
              </a:rPr>
              <a:t> Challenges in Tunneling in East West Metro Kolkata  </a:t>
            </a:r>
            <a:endParaRPr lang="en-US" sz="1700" dirty="0">
              <a:solidFill>
                <a:srgbClr val="FFFF00"/>
              </a:solidFill>
              <a:latin typeface="Calibri"/>
            </a:endParaRPr>
          </a:p>
        </p:txBody>
      </p:sp>
      <p:pic>
        <p:nvPicPr>
          <p:cNvPr id="8" name="Picture 7" descr="kmrc.PNG"/>
          <p:cNvPicPr>
            <a:picLocks noChangeAspect="1"/>
          </p:cNvPicPr>
          <p:nvPr/>
        </p:nvPicPr>
        <p:blipFill>
          <a:blip r:embed="rId2" cstate="print"/>
          <a:stretch>
            <a:fillRect/>
          </a:stretch>
        </p:blipFill>
        <p:spPr>
          <a:xfrm>
            <a:off x="8767011" y="6490825"/>
            <a:ext cx="384312" cy="36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039744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1989</TotalTime>
  <Words>4238</Words>
  <Application>Microsoft Office PowerPoint</Application>
  <PresentationFormat>On-screen Show (4:3)</PresentationFormat>
  <Paragraphs>1060</Paragraphs>
  <Slides>74</Slides>
  <Notes>23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Slide 1</vt:lpstr>
      <vt:lpstr> </vt:lpstr>
      <vt:lpstr>Slide 3</vt:lpstr>
      <vt:lpstr>Slide 4</vt:lpstr>
      <vt:lpstr>Slide 5</vt:lpstr>
      <vt:lpstr>Slide 6</vt:lpstr>
      <vt:lpstr>Slide 7</vt:lpstr>
      <vt:lpstr> </vt:lpstr>
      <vt:lpstr>Slide 9</vt:lpstr>
      <vt:lpstr>Slide 10</vt:lpstr>
      <vt:lpstr>Slide 11</vt:lpstr>
      <vt:lpstr>Slide 12</vt:lpstr>
      <vt:lpstr>Slide 13</vt:lpstr>
      <vt:lpstr>Slide 14</vt:lpstr>
      <vt:lpstr>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TYPICAL ARRANGEMENT OF STANDARD SEGMENTS &amp; KEY</vt:lpstr>
      <vt:lpstr>Segments stacked at Casting yard</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TUNNELING UNDER CLAYEY SUB-SOIL   Management of Ground Settlement &amp; Distress in Buildings</vt:lpstr>
      <vt:lpstr>Slide 49</vt:lpstr>
      <vt:lpstr>TUNNELING UNDER CLAYEY SUB-SOIL   Management of Ground Settlement &amp; Distress in Buildings</vt:lpstr>
      <vt:lpstr>TUNNELING UNDER CLAYEY SUB-SOIL   Management of Ground Settlement &amp; Distress in Buildings</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CONCLUSION</vt:lpstr>
      <vt:lpstr>Slide 73</vt:lpstr>
      <vt:lpstr>SCHEMATIC L-SECTION SHOWING TUNNEL PASSING UNDER RIVER HOOGHLY</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KMRC</dc:creator>
  <cp:lastModifiedBy>KMRC</cp:lastModifiedBy>
  <cp:revision>89</cp:revision>
  <cp:lastPrinted>2017-01-06T12:51:27Z</cp:lastPrinted>
  <dcterms:created xsi:type="dcterms:W3CDTF">2016-12-31T07:35:28Z</dcterms:created>
  <dcterms:modified xsi:type="dcterms:W3CDTF">2017-01-10T16:58:21Z</dcterms:modified>
</cp:coreProperties>
</file>